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2"/>
  </p:notesMasterIdLst>
  <p:handoutMasterIdLst>
    <p:handoutMasterId r:id="rId83"/>
  </p:handoutMasterIdLst>
  <p:sldIdLst>
    <p:sldId id="403" r:id="rId2"/>
    <p:sldId id="405" r:id="rId3"/>
    <p:sldId id="404" r:id="rId4"/>
    <p:sldId id="339" r:id="rId5"/>
    <p:sldId id="341" r:id="rId6"/>
    <p:sldId id="402" r:id="rId7"/>
    <p:sldId id="340" r:id="rId8"/>
    <p:sldId id="261" r:id="rId9"/>
    <p:sldId id="267" r:id="rId10"/>
    <p:sldId id="269" r:id="rId11"/>
    <p:sldId id="263" r:id="rId12"/>
    <p:sldId id="306" r:id="rId13"/>
    <p:sldId id="264" r:id="rId14"/>
    <p:sldId id="265" r:id="rId15"/>
    <p:sldId id="266" r:id="rId16"/>
    <p:sldId id="271" r:id="rId17"/>
    <p:sldId id="272" r:id="rId18"/>
    <p:sldId id="283" r:id="rId19"/>
    <p:sldId id="284" r:id="rId20"/>
    <p:sldId id="285" r:id="rId21"/>
    <p:sldId id="287" r:id="rId22"/>
    <p:sldId id="288" r:id="rId23"/>
    <p:sldId id="294" r:id="rId24"/>
    <p:sldId id="295" r:id="rId25"/>
    <p:sldId id="296" r:id="rId26"/>
    <p:sldId id="298" r:id="rId27"/>
    <p:sldId id="297" r:id="rId28"/>
    <p:sldId id="301" r:id="rId29"/>
    <p:sldId id="302" r:id="rId30"/>
    <p:sldId id="299" r:id="rId31"/>
    <p:sldId id="342" r:id="rId32"/>
    <p:sldId id="343" r:id="rId33"/>
    <p:sldId id="344" r:id="rId34"/>
    <p:sldId id="345" r:id="rId35"/>
    <p:sldId id="346" r:id="rId36"/>
    <p:sldId id="347" r:id="rId37"/>
    <p:sldId id="348" r:id="rId38"/>
    <p:sldId id="349" r:id="rId39"/>
    <p:sldId id="352" r:id="rId40"/>
    <p:sldId id="353" r:id="rId41"/>
    <p:sldId id="354" r:id="rId42"/>
    <p:sldId id="355" r:id="rId43"/>
    <p:sldId id="356" r:id="rId44"/>
    <p:sldId id="406" r:id="rId45"/>
    <p:sldId id="407" r:id="rId46"/>
    <p:sldId id="408" r:id="rId47"/>
    <p:sldId id="409" r:id="rId48"/>
    <p:sldId id="410" r:id="rId49"/>
    <p:sldId id="358" r:id="rId50"/>
    <p:sldId id="359" r:id="rId51"/>
    <p:sldId id="360" r:id="rId52"/>
    <p:sldId id="363" r:id="rId53"/>
    <p:sldId id="361" r:id="rId54"/>
    <p:sldId id="362" r:id="rId55"/>
    <p:sldId id="364" r:id="rId56"/>
    <p:sldId id="365" r:id="rId57"/>
    <p:sldId id="426" r:id="rId58"/>
    <p:sldId id="366" r:id="rId59"/>
    <p:sldId id="367" r:id="rId60"/>
    <p:sldId id="401" r:id="rId61"/>
    <p:sldId id="368" r:id="rId62"/>
    <p:sldId id="369" r:id="rId63"/>
    <p:sldId id="370" r:id="rId64"/>
    <p:sldId id="371" r:id="rId65"/>
    <p:sldId id="372" r:id="rId66"/>
    <p:sldId id="373" r:id="rId67"/>
    <p:sldId id="374" r:id="rId68"/>
    <p:sldId id="375" r:id="rId69"/>
    <p:sldId id="376" r:id="rId70"/>
    <p:sldId id="377" r:id="rId71"/>
    <p:sldId id="378" r:id="rId72"/>
    <p:sldId id="379" r:id="rId73"/>
    <p:sldId id="380" r:id="rId74"/>
    <p:sldId id="381" r:id="rId75"/>
    <p:sldId id="382" r:id="rId76"/>
    <p:sldId id="383" r:id="rId77"/>
    <p:sldId id="384" r:id="rId78"/>
    <p:sldId id="385" r:id="rId79"/>
    <p:sldId id="386" r:id="rId80"/>
    <p:sldId id="427" r:id="rId8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FFFF"/>
    <a:srgbClr val="008080"/>
    <a:srgbClr val="40008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8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4" Type="http://schemas.openxmlformats.org/officeDocument/2006/relationships/image" Target="../media/image7.e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image" Target="../media/image38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image" Target="../media/image4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Relationship Id="rId4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E2216-F81A-4E4A-8D1B-FD4775EB1345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6D83B-D4E8-1A4F-8E43-0E94445DF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976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EFCB2-E572-7E43-B4FF-5B31484125EC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0E1D0-6CF6-4A44-8F3A-6A0DCA3EB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849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B2C7D494-D638-374F-9C43-F96FF6803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B2C7D494-D638-374F-9C43-F96FF6803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Splay Trees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9A46336-1BB9-D648-AA2C-443FBF6921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400800"/>
            <a:ext cx="2895600" cy="3238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CSE 3101, PROF. J. ELDER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19600" y="6381750"/>
            <a:ext cx="660400" cy="4000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4D25CD52-6359-6F47-8A42-456912137C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B2C7D494-D638-374F-9C43-F96FF6803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B2C7D494-D638-374F-9C43-F96FF6803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507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507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247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1223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7247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1223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B2C7D494-D638-374F-9C43-F96FF6803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B2C7D494-D638-374F-9C43-F96FF6803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B2C7D494-D638-374F-9C43-F96FF6803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B2C7D494-D638-374F-9C43-F96FF6803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B2C7D494-D638-374F-9C43-F96FF6803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6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69110"/>
            <a:ext cx="8229600" cy="495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pic>
        <p:nvPicPr>
          <p:cNvPr id="1031" name="Picture 7" descr="YorkULogoHor(large)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313525"/>
            <a:ext cx="1365250" cy="5444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523263" y="6447263"/>
            <a:ext cx="26207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Last Updated:  </a:t>
            </a:r>
            <a:r>
              <a:rPr lang="en-CA" sz="1200" dirty="0" smtClean="0"/>
              <a:t>12-03-29 12:41 PM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365250" y="6322237"/>
            <a:ext cx="874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CSE 2011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365250" y="6542901"/>
            <a:ext cx="107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Prof. J. Elder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292600" y="6447263"/>
            <a:ext cx="56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 </a:t>
            </a:r>
            <a:fld id="{B2C42470-DA64-F644-A452-83824504D888}" type="slidenum">
              <a:rPr lang="en-US" sz="1200" smtClean="0"/>
              <a:pPr/>
              <a:t>‹#›</a:t>
            </a:fld>
            <a:r>
              <a:rPr lang="en-US" sz="1200" dirty="0" smtClean="0"/>
              <a:t> -</a:t>
            </a: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chemeClr val="tx2"/>
        </a:buClr>
        <a:buFont typeface="Wingdings" charset="2"/>
        <a:buChar char="Ø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Wingdings" charset="2"/>
        <a:buChar char="q"/>
        <a:defRPr sz="2000">
          <a:solidFill>
            <a:schemeClr val="tx1"/>
          </a:solidFill>
          <a:latin typeface="+mn-lt"/>
          <a:ea typeface="ＭＳ Ｐゴシック" pitchFamily="-110" charset="-128"/>
        </a:defRPr>
      </a:lvl2pPr>
      <a:lvl3pPr marL="1143000" indent="-228600" algn="l" rtl="0" eaLnBrk="1" fontAlgn="base" hangingPunct="1">
        <a:spcBef>
          <a:spcPct val="50000"/>
        </a:spcBef>
        <a:spcAft>
          <a:spcPct val="0"/>
        </a:spcAft>
        <a:buClr>
          <a:schemeClr val="accent3"/>
        </a:buClr>
        <a:buFont typeface="Wingdings" charset="2"/>
        <a:buChar char="²"/>
        <a:defRPr>
          <a:solidFill>
            <a:schemeClr val="tx1"/>
          </a:solidFill>
          <a:latin typeface="+mn-lt"/>
          <a:ea typeface="ＭＳ Ｐゴシック" pitchFamily="-110" charset="-128"/>
        </a:defRPr>
      </a:lvl3pPr>
      <a:lvl4pPr marL="1600200" indent="-228600" algn="l" rtl="0" eaLnBrk="1" fontAlgn="base" hangingPunct="1">
        <a:spcBef>
          <a:spcPct val="50000"/>
        </a:spcBef>
        <a:spcAft>
          <a:spcPct val="0"/>
        </a:spcAft>
        <a:buClr>
          <a:srgbClr val="FF00FF"/>
        </a:buClr>
        <a:buFont typeface="Wingdings" charset="2"/>
        <a:buChar char="v"/>
        <a:defRPr sz="1600">
          <a:solidFill>
            <a:schemeClr val="tx1"/>
          </a:solidFill>
          <a:latin typeface="+mn-lt"/>
          <a:ea typeface="ＭＳ Ｐゴシック" pitchFamily="-110" charset="-128"/>
        </a:defRPr>
      </a:lvl4pPr>
      <a:lvl5pPr marL="2057400" indent="-228600" algn="l" rtl="0" eaLnBrk="1" fontAlgn="base" hangingPunct="1">
        <a:spcBef>
          <a:spcPct val="50000"/>
        </a:spcBef>
        <a:spcAft>
          <a:spcPct val="0"/>
        </a:spcAft>
        <a:buFont typeface="Arial"/>
        <a:buChar char="•"/>
        <a:defRPr sz="1400">
          <a:solidFill>
            <a:schemeClr val="tx1"/>
          </a:solidFill>
          <a:latin typeface="+mn-lt"/>
          <a:ea typeface="ＭＳ Ｐゴシック" pitchFamily="-110" charset="-128"/>
        </a:defRPr>
      </a:lvl5pPr>
      <a:lvl6pPr marL="25146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6pPr>
      <a:lvl7pPr marL="29718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7pPr>
      <a:lvl8pPr marL="34290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8pPr>
      <a:lvl9pPr marL="38862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emf"/><Relationship Id="rId4" Type="http://schemas.openxmlformats.org/officeDocument/2006/relationships/image" Target="../media/image4.emf"/><Relationship Id="rId9" Type="http://schemas.openxmlformats.org/officeDocument/2006/relationships/oleObject" Target="../embeddings/oleObject4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1.emf"/><Relationship Id="rId4" Type="http://schemas.openxmlformats.org/officeDocument/2006/relationships/image" Target="../media/image8.emf"/><Relationship Id="rId9" Type="http://schemas.openxmlformats.org/officeDocument/2006/relationships/oleObject" Target="../embeddings/oleObject8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hqBPYhAQeTI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myKlT30nl5Y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e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e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12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1.emf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3.wmf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7.emf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32.wmf"/><Relationship Id="rId18" Type="http://schemas.openxmlformats.org/officeDocument/2006/relationships/oleObject" Target="../embeddings/oleObject25.bin"/><Relationship Id="rId3" Type="http://schemas.openxmlformats.org/officeDocument/2006/relationships/image" Target="../media/image37.png"/><Relationship Id="rId21" Type="http://schemas.openxmlformats.org/officeDocument/2006/relationships/image" Target="../media/image36.wmf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4.bin"/><Relationship Id="rId20" Type="http://schemas.openxmlformats.org/officeDocument/2006/relationships/oleObject" Target="../embeddings/oleObject26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21.bin"/><Relationship Id="rId19" Type="http://schemas.openxmlformats.org/officeDocument/2006/relationships/image" Target="../media/image35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23.bin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7" Type="http://schemas.openxmlformats.org/officeDocument/2006/relationships/image" Target="../media/image39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40.png"/><Relationship Id="rId4" Type="http://schemas.openxmlformats.org/officeDocument/2006/relationships/image" Target="../media/image38.emf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9.bin"/><Relationship Id="rId7" Type="http://schemas.openxmlformats.org/officeDocument/2006/relationships/image" Target="../media/image42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40.png"/><Relationship Id="rId4" Type="http://schemas.openxmlformats.org/officeDocument/2006/relationships/image" Target="../media/image41.emf"/><Relationship Id="rId9" Type="http://schemas.openxmlformats.org/officeDocument/2006/relationships/image" Target="../media/image4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4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Exam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Thursday, 7 August 2014,19</a:t>
            </a:r>
            <a:r>
              <a:rPr lang="en-US" dirty="0"/>
              <a:t>:</a:t>
            </a:r>
            <a:r>
              <a:rPr lang="en-US" dirty="0" smtClean="0"/>
              <a:t>00 – 22:00</a:t>
            </a:r>
          </a:p>
          <a:p>
            <a:r>
              <a:rPr lang="en-US" dirty="0" smtClean="0"/>
              <a:t>Closed Book</a:t>
            </a:r>
          </a:p>
          <a:p>
            <a:r>
              <a:rPr lang="en-US" dirty="0" smtClean="0"/>
              <a:t>Will cover whole course, with emphasis on material after midterm (hash tables, binary search trees, sorting, graphs)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730" name="AutoShape 2" descr="Green marble"/>
          <p:cNvSpPr>
            <a:spLocks noChangeArrowheads="1"/>
          </p:cNvSpPr>
          <p:nvPr/>
        </p:nvSpPr>
        <p:spPr bwMode="auto">
          <a:xfrm>
            <a:off x="3229816" y="2649509"/>
            <a:ext cx="2743200" cy="2438400"/>
          </a:xfrm>
          <a:prstGeom prst="triangle">
            <a:avLst>
              <a:gd name="adj" fmla="val 50000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9773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Search:  Define </a:t>
            </a:r>
            <a:r>
              <a:rPr lang="en-US" dirty="0"/>
              <a:t>Step</a:t>
            </a:r>
            <a:endParaRPr lang="en-CA" dirty="0"/>
          </a:p>
        </p:txBody>
      </p:sp>
      <p:sp>
        <p:nvSpPr>
          <p:cNvPr id="10977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001000" cy="167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Cut sub-tree in half.</a:t>
            </a:r>
          </a:p>
          <a:p>
            <a:pPr>
              <a:lnSpc>
                <a:spcPct val="90000"/>
              </a:lnSpc>
            </a:pPr>
            <a:r>
              <a:rPr lang="en-US"/>
              <a:t>Determine which half the key would be in.</a:t>
            </a:r>
          </a:p>
          <a:p>
            <a:pPr>
              <a:lnSpc>
                <a:spcPct val="90000"/>
              </a:lnSpc>
            </a:pPr>
            <a:r>
              <a:rPr lang="en-US"/>
              <a:t>Keep that half.</a:t>
            </a:r>
            <a:endParaRPr lang="en-CA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CA"/>
          </a:p>
          <a:p>
            <a:pPr>
              <a:lnSpc>
                <a:spcPct val="90000"/>
              </a:lnSpc>
            </a:pPr>
            <a:endParaRPr lang="en-CA"/>
          </a:p>
        </p:txBody>
      </p:sp>
      <p:sp>
        <p:nvSpPr>
          <p:cNvPr id="1097733" name="Text Box 5"/>
          <p:cNvSpPr txBox="1">
            <a:spLocks noChangeArrowheads="1"/>
          </p:cNvSpPr>
          <p:nvPr/>
        </p:nvSpPr>
        <p:spPr bwMode="auto">
          <a:xfrm>
            <a:off x="3352054" y="2481234"/>
            <a:ext cx="8683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>
                <a:latin typeface="Times New Roman" pitchFamily="38" charset="0"/>
              </a:rPr>
              <a:t>key </a:t>
            </a:r>
            <a:r>
              <a:rPr lang="en-US" sz="2000" b="0">
                <a:solidFill>
                  <a:schemeClr val="accent2"/>
                </a:solidFill>
                <a:latin typeface="Times New Roman" pitchFamily="38" charset="0"/>
              </a:rPr>
              <a:t>17</a:t>
            </a:r>
            <a:endParaRPr lang="en-CA" sz="2000" b="0">
              <a:solidFill>
                <a:schemeClr val="accent2"/>
              </a:solidFill>
              <a:latin typeface="Times New Roman" pitchFamily="3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534616" y="2192309"/>
            <a:ext cx="4495800" cy="2819400"/>
            <a:chOff x="240" y="1392"/>
            <a:chExt cx="5208" cy="2640"/>
          </a:xfrm>
        </p:grpSpPr>
        <p:sp>
          <p:nvSpPr>
            <p:cNvPr id="1097735" name="Oval 7"/>
            <p:cNvSpPr>
              <a:spLocks noChangeArrowheads="1"/>
            </p:cNvSpPr>
            <p:nvPr/>
          </p:nvSpPr>
          <p:spPr bwMode="auto">
            <a:xfrm>
              <a:off x="2616" y="1392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38</a:t>
              </a:r>
            </a:p>
          </p:txBody>
        </p:sp>
        <p:sp>
          <p:nvSpPr>
            <p:cNvPr id="1097736" name="Oval 8"/>
            <p:cNvSpPr>
              <a:spLocks noChangeArrowheads="1"/>
            </p:cNvSpPr>
            <p:nvPr/>
          </p:nvSpPr>
          <p:spPr bwMode="auto">
            <a:xfrm>
              <a:off x="1272" y="2160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25</a:t>
              </a:r>
            </a:p>
          </p:txBody>
        </p:sp>
        <p:cxnSp>
          <p:nvCxnSpPr>
            <p:cNvPr id="1097737" name="AutoShape 9"/>
            <p:cNvCxnSpPr>
              <a:cxnSpLocks noChangeShapeType="1"/>
              <a:stCxn id="1097735" idx="4"/>
              <a:endCxn id="1097736" idx="0"/>
            </p:cNvCxnSpPr>
            <p:nvPr/>
          </p:nvCxnSpPr>
          <p:spPr bwMode="auto">
            <a:xfrm flipH="1">
              <a:off x="1452" y="1686"/>
              <a:ext cx="1344" cy="468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97738" name="Oval 10"/>
            <p:cNvSpPr>
              <a:spLocks noChangeArrowheads="1"/>
            </p:cNvSpPr>
            <p:nvPr/>
          </p:nvSpPr>
          <p:spPr bwMode="auto">
            <a:xfrm>
              <a:off x="576" y="2880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17</a:t>
              </a:r>
            </a:p>
          </p:txBody>
        </p:sp>
        <p:sp>
          <p:nvSpPr>
            <p:cNvPr id="1097739" name="Oval 11"/>
            <p:cNvSpPr>
              <a:spLocks noChangeArrowheads="1"/>
            </p:cNvSpPr>
            <p:nvPr/>
          </p:nvSpPr>
          <p:spPr bwMode="auto">
            <a:xfrm>
              <a:off x="240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4</a:t>
              </a:r>
            </a:p>
          </p:txBody>
        </p:sp>
        <p:sp>
          <p:nvSpPr>
            <p:cNvPr id="1097740" name="Oval 12"/>
            <p:cNvSpPr>
              <a:spLocks noChangeArrowheads="1"/>
            </p:cNvSpPr>
            <p:nvPr/>
          </p:nvSpPr>
          <p:spPr bwMode="auto">
            <a:xfrm>
              <a:off x="888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21</a:t>
              </a:r>
            </a:p>
          </p:txBody>
        </p:sp>
        <p:cxnSp>
          <p:nvCxnSpPr>
            <p:cNvPr id="1097741" name="AutoShape 13"/>
            <p:cNvCxnSpPr>
              <a:cxnSpLocks noChangeShapeType="1"/>
              <a:stCxn id="1097738" idx="4"/>
              <a:endCxn id="1097739" idx="0"/>
            </p:cNvCxnSpPr>
            <p:nvPr/>
          </p:nvCxnSpPr>
          <p:spPr bwMode="auto">
            <a:xfrm flipH="1">
              <a:off x="420" y="3174"/>
              <a:ext cx="336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7742" name="AutoShape 14"/>
            <p:cNvCxnSpPr>
              <a:cxnSpLocks noChangeShapeType="1"/>
              <a:stCxn id="1097738" idx="4"/>
              <a:endCxn id="1097740" idx="0"/>
            </p:cNvCxnSpPr>
            <p:nvPr/>
          </p:nvCxnSpPr>
          <p:spPr bwMode="auto">
            <a:xfrm>
              <a:off x="756" y="3174"/>
              <a:ext cx="312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7743" name="AutoShape 15"/>
            <p:cNvCxnSpPr>
              <a:cxnSpLocks noChangeShapeType="1"/>
              <a:stCxn id="1097736" idx="4"/>
              <a:endCxn id="1097738" idx="0"/>
            </p:cNvCxnSpPr>
            <p:nvPr/>
          </p:nvCxnSpPr>
          <p:spPr bwMode="auto">
            <a:xfrm flipH="1">
              <a:off x="756" y="2454"/>
              <a:ext cx="696" cy="420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97744" name="Oval 16"/>
            <p:cNvSpPr>
              <a:spLocks noChangeArrowheads="1"/>
            </p:cNvSpPr>
            <p:nvPr/>
          </p:nvSpPr>
          <p:spPr bwMode="auto">
            <a:xfrm>
              <a:off x="2004" y="2880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31</a:t>
              </a:r>
            </a:p>
          </p:txBody>
        </p:sp>
        <p:sp>
          <p:nvSpPr>
            <p:cNvPr id="1097745" name="Oval 17"/>
            <p:cNvSpPr>
              <a:spLocks noChangeArrowheads="1"/>
            </p:cNvSpPr>
            <p:nvPr/>
          </p:nvSpPr>
          <p:spPr bwMode="auto">
            <a:xfrm>
              <a:off x="1668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28</a:t>
              </a:r>
            </a:p>
          </p:txBody>
        </p:sp>
        <p:sp>
          <p:nvSpPr>
            <p:cNvPr id="1097746" name="Oval 18"/>
            <p:cNvSpPr>
              <a:spLocks noChangeArrowheads="1"/>
            </p:cNvSpPr>
            <p:nvPr/>
          </p:nvSpPr>
          <p:spPr bwMode="auto">
            <a:xfrm>
              <a:off x="2316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35</a:t>
              </a:r>
            </a:p>
          </p:txBody>
        </p:sp>
        <p:cxnSp>
          <p:nvCxnSpPr>
            <p:cNvPr id="1097747" name="AutoShape 19"/>
            <p:cNvCxnSpPr>
              <a:cxnSpLocks noChangeShapeType="1"/>
              <a:stCxn id="1097744" idx="4"/>
              <a:endCxn id="1097745" idx="0"/>
            </p:cNvCxnSpPr>
            <p:nvPr/>
          </p:nvCxnSpPr>
          <p:spPr bwMode="auto">
            <a:xfrm flipH="1">
              <a:off x="1848" y="3174"/>
              <a:ext cx="336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7748" name="AutoShape 20"/>
            <p:cNvCxnSpPr>
              <a:cxnSpLocks noChangeShapeType="1"/>
              <a:stCxn id="1097744" idx="4"/>
              <a:endCxn id="1097746" idx="0"/>
            </p:cNvCxnSpPr>
            <p:nvPr/>
          </p:nvCxnSpPr>
          <p:spPr bwMode="auto">
            <a:xfrm>
              <a:off x="2184" y="3174"/>
              <a:ext cx="312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7749" name="AutoShape 21"/>
            <p:cNvCxnSpPr>
              <a:cxnSpLocks noChangeShapeType="1"/>
              <a:stCxn id="1097736" idx="4"/>
              <a:endCxn id="1097744" idx="0"/>
            </p:cNvCxnSpPr>
            <p:nvPr/>
          </p:nvCxnSpPr>
          <p:spPr bwMode="auto">
            <a:xfrm>
              <a:off x="1452" y="2454"/>
              <a:ext cx="732" cy="420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97750" name="Oval 22"/>
            <p:cNvSpPr>
              <a:spLocks noChangeArrowheads="1"/>
            </p:cNvSpPr>
            <p:nvPr/>
          </p:nvSpPr>
          <p:spPr bwMode="auto">
            <a:xfrm>
              <a:off x="4044" y="2160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51</a:t>
              </a:r>
            </a:p>
          </p:txBody>
        </p:sp>
        <p:cxnSp>
          <p:nvCxnSpPr>
            <p:cNvPr id="1097751" name="AutoShape 23"/>
            <p:cNvCxnSpPr>
              <a:cxnSpLocks noChangeShapeType="1"/>
              <a:stCxn id="1097735" idx="4"/>
              <a:endCxn id="1097750" idx="0"/>
            </p:cNvCxnSpPr>
            <p:nvPr/>
          </p:nvCxnSpPr>
          <p:spPr bwMode="auto">
            <a:xfrm>
              <a:off x="2796" y="1686"/>
              <a:ext cx="1428" cy="468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97752" name="Oval 24"/>
            <p:cNvSpPr>
              <a:spLocks noChangeArrowheads="1"/>
            </p:cNvSpPr>
            <p:nvPr/>
          </p:nvSpPr>
          <p:spPr bwMode="auto">
            <a:xfrm>
              <a:off x="3348" y="2880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42</a:t>
              </a:r>
            </a:p>
          </p:txBody>
        </p:sp>
        <p:sp>
          <p:nvSpPr>
            <p:cNvPr id="1097753" name="Oval 25"/>
            <p:cNvSpPr>
              <a:spLocks noChangeArrowheads="1"/>
            </p:cNvSpPr>
            <p:nvPr/>
          </p:nvSpPr>
          <p:spPr bwMode="auto">
            <a:xfrm>
              <a:off x="3012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40</a:t>
              </a:r>
            </a:p>
          </p:txBody>
        </p:sp>
        <p:sp>
          <p:nvSpPr>
            <p:cNvPr id="1097754" name="Oval 26"/>
            <p:cNvSpPr>
              <a:spLocks noChangeArrowheads="1"/>
            </p:cNvSpPr>
            <p:nvPr/>
          </p:nvSpPr>
          <p:spPr bwMode="auto">
            <a:xfrm>
              <a:off x="3660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49</a:t>
              </a:r>
            </a:p>
          </p:txBody>
        </p:sp>
        <p:cxnSp>
          <p:nvCxnSpPr>
            <p:cNvPr id="1097755" name="AutoShape 27"/>
            <p:cNvCxnSpPr>
              <a:cxnSpLocks noChangeShapeType="1"/>
              <a:stCxn id="1097752" idx="4"/>
              <a:endCxn id="1097753" idx="0"/>
            </p:cNvCxnSpPr>
            <p:nvPr/>
          </p:nvCxnSpPr>
          <p:spPr bwMode="auto">
            <a:xfrm flipH="1">
              <a:off x="3192" y="3174"/>
              <a:ext cx="336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7756" name="AutoShape 28"/>
            <p:cNvCxnSpPr>
              <a:cxnSpLocks noChangeShapeType="1"/>
              <a:stCxn id="1097752" idx="4"/>
              <a:endCxn id="1097754" idx="0"/>
            </p:cNvCxnSpPr>
            <p:nvPr/>
          </p:nvCxnSpPr>
          <p:spPr bwMode="auto">
            <a:xfrm>
              <a:off x="3528" y="3174"/>
              <a:ext cx="312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7757" name="AutoShape 29"/>
            <p:cNvCxnSpPr>
              <a:cxnSpLocks noChangeShapeType="1"/>
              <a:stCxn id="1097750" idx="4"/>
              <a:endCxn id="1097752" idx="0"/>
            </p:cNvCxnSpPr>
            <p:nvPr/>
          </p:nvCxnSpPr>
          <p:spPr bwMode="auto">
            <a:xfrm flipH="1">
              <a:off x="3528" y="2454"/>
              <a:ext cx="696" cy="420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97758" name="Oval 30"/>
            <p:cNvSpPr>
              <a:spLocks noChangeArrowheads="1"/>
            </p:cNvSpPr>
            <p:nvPr/>
          </p:nvSpPr>
          <p:spPr bwMode="auto">
            <a:xfrm>
              <a:off x="4776" y="2880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63</a:t>
              </a:r>
            </a:p>
          </p:txBody>
        </p:sp>
        <p:sp>
          <p:nvSpPr>
            <p:cNvPr id="1097759" name="Oval 31"/>
            <p:cNvSpPr>
              <a:spLocks noChangeArrowheads="1"/>
            </p:cNvSpPr>
            <p:nvPr/>
          </p:nvSpPr>
          <p:spPr bwMode="auto">
            <a:xfrm>
              <a:off x="4440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55</a:t>
              </a:r>
            </a:p>
          </p:txBody>
        </p:sp>
        <p:sp>
          <p:nvSpPr>
            <p:cNvPr id="1097760" name="Oval 32"/>
            <p:cNvSpPr>
              <a:spLocks noChangeArrowheads="1"/>
            </p:cNvSpPr>
            <p:nvPr/>
          </p:nvSpPr>
          <p:spPr bwMode="auto">
            <a:xfrm>
              <a:off x="5088" y="3744"/>
              <a:ext cx="360" cy="2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0">
                  <a:solidFill>
                    <a:srgbClr val="FBEFD2"/>
                  </a:solidFill>
                  <a:latin typeface="Arial Rounded MT Bold" pitchFamily="38" charset="0"/>
                </a:rPr>
                <a:t>71</a:t>
              </a:r>
            </a:p>
          </p:txBody>
        </p:sp>
        <p:cxnSp>
          <p:nvCxnSpPr>
            <p:cNvPr id="1097761" name="AutoShape 33"/>
            <p:cNvCxnSpPr>
              <a:cxnSpLocks noChangeShapeType="1"/>
              <a:stCxn id="1097758" idx="4"/>
              <a:endCxn id="1097759" idx="0"/>
            </p:cNvCxnSpPr>
            <p:nvPr/>
          </p:nvCxnSpPr>
          <p:spPr bwMode="auto">
            <a:xfrm flipH="1">
              <a:off x="4620" y="3174"/>
              <a:ext cx="336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7762" name="AutoShape 34"/>
            <p:cNvCxnSpPr>
              <a:cxnSpLocks noChangeShapeType="1"/>
              <a:stCxn id="1097758" idx="4"/>
              <a:endCxn id="1097760" idx="0"/>
            </p:cNvCxnSpPr>
            <p:nvPr/>
          </p:nvCxnSpPr>
          <p:spPr bwMode="auto">
            <a:xfrm>
              <a:off x="4956" y="3174"/>
              <a:ext cx="312" cy="564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97763" name="AutoShape 35"/>
            <p:cNvCxnSpPr>
              <a:cxnSpLocks noChangeShapeType="1"/>
              <a:stCxn id="1097750" idx="4"/>
              <a:endCxn id="1097758" idx="0"/>
            </p:cNvCxnSpPr>
            <p:nvPr/>
          </p:nvCxnSpPr>
          <p:spPr bwMode="auto">
            <a:xfrm>
              <a:off x="4224" y="2454"/>
              <a:ext cx="732" cy="420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097884" name="AutoShape 156"/>
          <p:cNvSpPr>
            <a:spLocks noChangeArrowheads="1"/>
          </p:cNvSpPr>
          <p:nvPr/>
        </p:nvSpPr>
        <p:spPr bwMode="auto">
          <a:xfrm>
            <a:off x="3229816" y="3640109"/>
            <a:ext cx="1447800" cy="13716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97885" name="AutoShape 157"/>
          <p:cNvSpPr>
            <a:spLocks noChangeArrowheads="1"/>
          </p:cNvSpPr>
          <p:nvPr/>
        </p:nvSpPr>
        <p:spPr bwMode="auto">
          <a:xfrm>
            <a:off x="4449016" y="3640109"/>
            <a:ext cx="1447800" cy="13716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97886" name="Freeform 158"/>
          <p:cNvSpPr>
            <a:spLocks/>
          </p:cNvSpPr>
          <p:nvPr/>
        </p:nvSpPr>
        <p:spPr bwMode="auto">
          <a:xfrm>
            <a:off x="4144216" y="2649509"/>
            <a:ext cx="381000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240" y="240"/>
              </a:cxn>
            </a:cxnLst>
            <a:rect l="0" t="0" r="r" b="b"/>
            <a:pathLst>
              <a:path w="240" h="240">
                <a:moveTo>
                  <a:pt x="0" y="0"/>
                </a:moveTo>
                <a:cubicBezTo>
                  <a:pt x="76" y="28"/>
                  <a:pt x="152" y="56"/>
                  <a:pt x="192" y="96"/>
                </a:cubicBezTo>
                <a:cubicBezTo>
                  <a:pt x="232" y="136"/>
                  <a:pt x="236" y="188"/>
                  <a:pt x="240" y="240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887" name="Text Box 159"/>
          <p:cNvSpPr txBox="1">
            <a:spLocks noChangeArrowheads="1"/>
          </p:cNvSpPr>
          <p:nvPr/>
        </p:nvSpPr>
        <p:spPr bwMode="auto">
          <a:xfrm>
            <a:off x="2086816" y="5129184"/>
            <a:ext cx="1524000" cy="10064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If </a:t>
            </a:r>
            <a:r>
              <a:rPr lang="en-US" sz="20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key &lt; root</a:t>
            </a:r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,</a:t>
            </a:r>
          </a:p>
          <a:p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then key is </a:t>
            </a:r>
          </a:p>
          <a:p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in left half.</a:t>
            </a:r>
            <a:endParaRPr lang="en-CA" sz="2000" b="0">
              <a:latin typeface="Times New Roman" pitchFamily="38" charset="0"/>
              <a:ea typeface="Times New Roman" pitchFamily="38" charset="0"/>
              <a:cs typeface="Times New Roman" pitchFamily="38" charset="0"/>
            </a:endParaRPr>
          </a:p>
        </p:txBody>
      </p:sp>
      <p:sp>
        <p:nvSpPr>
          <p:cNvPr id="1097888" name="Text Box 160"/>
          <p:cNvSpPr txBox="1">
            <a:spLocks noChangeArrowheads="1"/>
          </p:cNvSpPr>
          <p:nvPr/>
        </p:nvSpPr>
        <p:spPr bwMode="auto">
          <a:xfrm>
            <a:off x="5363416" y="5148234"/>
            <a:ext cx="1524000" cy="10064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If </a:t>
            </a:r>
            <a:r>
              <a:rPr lang="en-US" sz="20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key &gt; root</a:t>
            </a:r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,</a:t>
            </a:r>
          </a:p>
          <a:p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then key is </a:t>
            </a:r>
          </a:p>
          <a:p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in right half.</a:t>
            </a:r>
            <a:endParaRPr lang="en-CA" sz="2000" b="0">
              <a:latin typeface="Times New Roman" pitchFamily="38" charset="0"/>
              <a:ea typeface="Times New Roman" pitchFamily="38" charset="0"/>
              <a:cs typeface="Times New Roman" pitchFamily="38" charset="0"/>
            </a:endParaRPr>
          </a:p>
        </p:txBody>
      </p:sp>
      <p:sp>
        <p:nvSpPr>
          <p:cNvPr id="1097889" name="Text Box 161"/>
          <p:cNvSpPr txBox="1">
            <a:spLocks noChangeArrowheads="1"/>
          </p:cNvSpPr>
          <p:nvPr/>
        </p:nvSpPr>
        <p:spPr bwMode="auto">
          <a:xfrm>
            <a:off x="3763216" y="5148234"/>
            <a:ext cx="1524000" cy="10064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If </a:t>
            </a:r>
            <a:r>
              <a:rPr lang="en-US" sz="20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key = root</a:t>
            </a:r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,</a:t>
            </a:r>
          </a:p>
          <a:p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then key is </a:t>
            </a:r>
          </a:p>
          <a:p>
            <a:r>
              <a:rPr lang="en-US" sz="20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found</a:t>
            </a:r>
            <a:endParaRPr lang="en-CA" sz="2000" b="0">
              <a:latin typeface="Times New Roman" pitchFamily="38" charset="0"/>
              <a:ea typeface="Times New Roman" pitchFamily="38" charset="0"/>
              <a:cs typeface="Times New Roman" pitchFamily="3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(</a:t>
            </a:r>
            <a:r>
              <a:rPr lang="en-US" dirty="0"/>
              <a:t>F</a:t>
            </a:r>
            <a:r>
              <a:rPr lang="en-US" dirty="0" smtClean="0"/>
              <a:t>or Dictionary)</a:t>
            </a:r>
            <a:endParaRPr lang="en-US" sz="4000" dirty="0"/>
          </a:p>
        </p:txBody>
      </p:sp>
      <p:sp>
        <p:nvSpPr>
          <p:cNvPr id="134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184" y="925513"/>
            <a:ext cx="8702060" cy="4343400"/>
          </a:xfrm>
        </p:spPr>
        <p:txBody>
          <a:bodyPr/>
          <a:lstStyle/>
          <a:p>
            <a:r>
              <a:rPr lang="en-US" dirty="0"/>
              <a:t>To perform operation </a:t>
            </a:r>
            <a:r>
              <a:rPr lang="en-US" dirty="0" err="1" smtClean="0">
                <a:solidFill>
                  <a:schemeClr val="tx2"/>
                </a:solidFill>
              </a:rPr>
              <a:t>insert</a:t>
            </a:r>
            <a:r>
              <a:rPr lang="en-US" dirty="0" err="1" smtClean="0"/>
              <a:t>(</a:t>
            </a:r>
            <a:r>
              <a:rPr lang="en-US" dirty="0" err="1"/>
              <a:t>k</a:t>
            </a:r>
            <a:r>
              <a:rPr lang="en-US" dirty="0"/>
              <a:t>, </a:t>
            </a:r>
            <a:r>
              <a:rPr lang="en-US" dirty="0" err="1"/>
              <a:t>o</a:t>
            </a:r>
            <a:r>
              <a:rPr lang="en-US" dirty="0"/>
              <a:t>), we search for key </a:t>
            </a:r>
            <a:r>
              <a:rPr lang="en-US" b="1" dirty="0" err="1">
                <a:solidFill>
                  <a:schemeClr val="tx2"/>
                </a:solidFill>
              </a:rPr>
              <a:t>k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dirty="0"/>
              <a:t>(using </a:t>
            </a:r>
            <a:r>
              <a:rPr lang="en-US" dirty="0" err="1"/>
              <a:t>TreeSearch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Suppose </a:t>
            </a:r>
            <a:r>
              <a:rPr lang="en-US" b="1" dirty="0" err="1" smtClean="0">
                <a:solidFill>
                  <a:srgbClr val="800000"/>
                </a:solidFill>
              </a:rPr>
              <a:t>k</a:t>
            </a:r>
            <a:r>
              <a:rPr lang="en-US" b="1" dirty="0" smtClean="0">
                <a:solidFill>
                  <a:srgbClr val="800000"/>
                </a:solidFill>
              </a:rPr>
              <a:t> </a:t>
            </a:r>
            <a:r>
              <a:rPr lang="en-US" dirty="0"/>
              <a:t>is not already in the tree, and let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800000"/>
                </a:solidFill>
              </a:rPr>
              <a:t>w</a:t>
            </a:r>
            <a:r>
              <a:rPr lang="en-US" b="1" dirty="0" smtClean="0">
                <a:solidFill>
                  <a:srgbClr val="800000"/>
                </a:solidFill>
              </a:rPr>
              <a:t> </a:t>
            </a:r>
            <a:r>
              <a:rPr lang="en-US" dirty="0"/>
              <a:t>be the leaf reached by the search</a:t>
            </a:r>
          </a:p>
          <a:p>
            <a:r>
              <a:rPr lang="en-US" dirty="0"/>
              <a:t>We insert </a:t>
            </a:r>
            <a:r>
              <a:rPr lang="en-US" b="1" dirty="0" err="1">
                <a:solidFill>
                  <a:srgbClr val="800000"/>
                </a:solidFill>
              </a:rPr>
              <a:t>k</a:t>
            </a:r>
            <a:r>
              <a:rPr lang="en-US" b="1" dirty="0">
                <a:solidFill>
                  <a:srgbClr val="800000"/>
                </a:solidFill>
              </a:rPr>
              <a:t> </a:t>
            </a:r>
            <a:r>
              <a:rPr lang="en-US" dirty="0"/>
              <a:t>at node </a:t>
            </a:r>
            <a:r>
              <a:rPr lang="en-US" b="1" dirty="0" err="1">
                <a:solidFill>
                  <a:srgbClr val="800000"/>
                </a:solidFill>
              </a:rPr>
              <a:t>w</a:t>
            </a:r>
            <a:r>
              <a:rPr lang="en-US" b="1" dirty="0">
                <a:solidFill>
                  <a:srgbClr val="800000"/>
                </a:solidFill>
              </a:rPr>
              <a:t> </a:t>
            </a:r>
            <a:r>
              <a:rPr lang="en-US" dirty="0"/>
              <a:t>and expand </a:t>
            </a:r>
            <a:r>
              <a:rPr lang="en-US" b="1" dirty="0" err="1">
                <a:solidFill>
                  <a:srgbClr val="800000"/>
                </a:solidFill>
              </a:rPr>
              <a:t>w</a:t>
            </a:r>
            <a:r>
              <a:rPr lang="en-US" b="1" dirty="0">
                <a:solidFill>
                  <a:srgbClr val="800000"/>
                </a:solidFill>
              </a:rPr>
              <a:t> </a:t>
            </a:r>
            <a:r>
              <a:rPr lang="en-US" dirty="0"/>
              <a:t>into an internal node</a:t>
            </a:r>
          </a:p>
          <a:p>
            <a:r>
              <a:rPr lang="en-US" dirty="0"/>
              <a:t>Example: insert 5</a:t>
            </a:r>
          </a:p>
        </p:txBody>
      </p:sp>
      <p:sp>
        <p:nvSpPr>
          <p:cNvPr id="134148" name="Oval 4"/>
          <p:cNvSpPr>
            <a:spLocks noChangeArrowheads="1"/>
          </p:cNvSpPr>
          <p:nvPr/>
        </p:nvSpPr>
        <p:spPr bwMode="auto">
          <a:xfrm>
            <a:off x="6965925" y="3886200"/>
            <a:ext cx="320675" cy="319088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</a:p>
        </p:txBody>
      </p:sp>
      <p:sp>
        <p:nvSpPr>
          <p:cNvPr id="134149" name="Oval 5"/>
          <p:cNvSpPr>
            <a:spLocks noChangeArrowheads="1"/>
          </p:cNvSpPr>
          <p:nvPr/>
        </p:nvSpPr>
        <p:spPr bwMode="auto">
          <a:xfrm>
            <a:off x="8164488" y="439737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9</a:t>
            </a:r>
          </a:p>
        </p:txBody>
      </p:sp>
      <p:sp>
        <p:nvSpPr>
          <p:cNvPr id="134150" name="Oval 6"/>
          <p:cNvSpPr>
            <a:spLocks noChangeArrowheads="1"/>
          </p:cNvSpPr>
          <p:nvPr/>
        </p:nvSpPr>
        <p:spPr bwMode="auto">
          <a:xfrm>
            <a:off x="5608613" y="439737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2</a:t>
            </a:r>
          </a:p>
        </p:txBody>
      </p:sp>
      <p:sp>
        <p:nvSpPr>
          <p:cNvPr id="134151" name="Oval 7"/>
          <p:cNvSpPr>
            <a:spLocks noChangeArrowheads="1"/>
          </p:cNvSpPr>
          <p:nvPr/>
        </p:nvSpPr>
        <p:spPr bwMode="auto">
          <a:xfrm>
            <a:off x="6195988" y="4892675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4</a:t>
            </a:r>
          </a:p>
        </p:txBody>
      </p:sp>
      <p:sp>
        <p:nvSpPr>
          <p:cNvPr id="134152" name="Rectangle 8"/>
          <p:cNvSpPr>
            <a:spLocks noChangeAspect="1" noChangeArrowheads="1"/>
          </p:cNvSpPr>
          <p:nvPr/>
        </p:nvSpPr>
        <p:spPr bwMode="auto">
          <a:xfrm>
            <a:off x="5948338" y="5468938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54" name="Rectangle 10"/>
          <p:cNvSpPr>
            <a:spLocks noChangeAspect="1" noChangeArrowheads="1"/>
          </p:cNvSpPr>
          <p:nvPr/>
        </p:nvSpPr>
        <p:spPr bwMode="auto">
          <a:xfrm>
            <a:off x="8696300" y="4937125"/>
            <a:ext cx="230188" cy="2317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155" name="AutoShape 11"/>
          <p:cNvCxnSpPr>
            <a:cxnSpLocks noChangeShapeType="1"/>
            <a:stCxn id="134148" idx="3"/>
            <a:endCxn id="134150" idx="7"/>
          </p:cNvCxnSpPr>
          <p:nvPr/>
        </p:nvCxnSpPr>
        <p:spPr bwMode="auto">
          <a:xfrm flipH="1">
            <a:off x="5881663" y="4168775"/>
            <a:ext cx="1131887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56" name="AutoShape 12"/>
          <p:cNvCxnSpPr>
            <a:cxnSpLocks noChangeShapeType="1"/>
            <a:stCxn id="134149" idx="1"/>
            <a:endCxn id="134148" idx="5"/>
          </p:cNvCxnSpPr>
          <p:nvPr/>
        </p:nvCxnSpPr>
        <p:spPr bwMode="auto">
          <a:xfrm flipH="1" flipV="1">
            <a:off x="7238975" y="4168775"/>
            <a:ext cx="971550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57" name="AutoShape 13"/>
          <p:cNvCxnSpPr>
            <a:cxnSpLocks noChangeShapeType="1"/>
            <a:stCxn id="134154" idx="0"/>
            <a:endCxn id="134149" idx="5"/>
          </p:cNvCxnSpPr>
          <p:nvPr/>
        </p:nvCxnSpPr>
        <p:spPr bwMode="auto">
          <a:xfrm flipH="1" flipV="1">
            <a:off x="8437538" y="4679950"/>
            <a:ext cx="374650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58" name="AutoShape 14"/>
          <p:cNvCxnSpPr>
            <a:cxnSpLocks noChangeShapeType="1"/>
            <a:stCxn id="134168" idx="7"/>
            <a:endCxn id="134149" idx="3"/>
          </p:cNvCxnSpPr>
          <p:nvPr/>
        </p:nvCxnSpPr>
        <p:spPr bwMode="auto">
          <a:xfrm flipV="1">
            <a:off x="7943825" y="4679950"/>
            <a:ext cx="26670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59" name="AutoShape 15"/>
          <p:cNvCxnSpPr>
            <a:cxnSpLocks noChangeShapeType="1"/>
            <a:stCxn id="134203" idx="1"/>
            <a:endCxn id="134151" idx="5"/>
          </p:cNvCxnSpPr>
          <p:nvPr/>
        </p:nvCxnSpPr>
        <p:spPr bwMode="auto">
          <a:xfrm flipH="1" flipV="1">
            <a:off x="6469038" y="5175250"/>
            <a:ext cx="198437" cy="2540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60" name="AutoShape 16"/>
          <p:cNvCxnSpPr>
            <a:cxnSpLocks noChangeShapeType="1"/>
            <a:stCxn id="134152" idx="0"/>
            <a:endCxn id="134151" idx="3"/>
          </p:cNvCxnSpPr>
          <p:nvPr/>
        </p:nvCxnSpPr>
        <p:spPr bwMode="auto">
          <a:xfrm flipV="1">
            <a:off x="6064225" y="5175250"/>
            <a:ext cx="179388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61" name="AutoShape 17"/>
          <p:cNvCxnSpPr>
            <a:cxnSpLocks noChangeShapeType="1"/>
            <a:stCxn id="134163" idx="7"/>
            <a:endCxn id="134150" idx="3"/>
          </p:cNvCxnSpPr>
          <p:nvPr/>
        </p:nvCxnSpPr>
        <p:spPr bwMode="auto">
          <a:xfrm flipV="1">
            <a:off x="5294288" y="4679950"/>
            <a:ext cx="360362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62" name="AutoShape 18"/>
          <p:cNvCxnSpPr>
            <a:cxnSpLocks noChangeShapeType="1"/>
            <a:stCxn id="134151" idx="1"/>
            <a:endCxn id="134150" idx="5"/>
          </p:cNvCxnSpPr>
          <p:nvPr/>
        </p:nvCxnSpPr>
        <p:spPr bwMode="auto">
          <a:xfrm flipH="1" flipV="1">
            <a:off x="5881663" y="4679950"/>
            <a:ext cx="36195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4163" name="Oval 19"/>
          <p:cNvSpPr>
            <a:spLocks noChangeArrowheads="1"/>
          </p:cNvSpPr>
          <p:nvPr/>
        </p:nvSpPr>
        <p:spPr bwMode="auto">
          <a:xfrm>
            <a:off x="5021238" y="489267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1</a:t>
            </a:r>
          </a:p>
        </p:txBody>
      </p:sp>
      <p:sp>
        <p:nvSpPr>
          <p:cNvPr id="134164" name="Rectangle 20"/>
          <p:cNvSpPr>
            <a:spLocks noChangeAspect="1" noChangeArrowheads="1"/>
          </p:cNvSpPr>
          <p:nvPr/>
        </p:nvSpPr>
        <p:spPr bwMode="auto">
          <a:xfrm>
            <a:off x="4772000" y="546893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65" name="Rectangle 21"/>
          <p:cNvSpPr>
            <a:spLocks noChangeAspect="1" noChangeArrowheads="1"/>
          </p:cNvSpPr>
          <p:nvPr/>
        </p:nvSpPr>
        <p:spPr bwMode="auto">
          <a:xfrm>
            <a:off x="5359375" y="546893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166" name="AutoShape 22"/>
          <p:cNvCxnSpPr>
            <a:cxnSpLocks noChangeShapeType="1"/>
            <a:stCxn id="134165" idx="0"/>
            <a:endCxn id="134163" idx="5"/>
          </p:cNvCxnSpPr>
          <p:nvPr/>
        </p:nvCxnSpPr>
        <p:spPr bwMode="auto">
          <a:xfrm flipH="1" flipV="1">
            <a:off x="5294288" y="5175250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67" name="AutoShape 23"/>
          <p:cNvCxnSpPr>
            <a:cxnSpLocks noChangeShapeType="1"/>
            <a:stCxn id="134164" idx="0"/>
            <a:endCxn id="134163" idx="3"/>
          </p:cNvCxnSpPr>
          <p:nvPr/>
        </p:nvCxnSpPr>
        <p:spPr bwMode="auto">
          <a:xfrm flipV="1">
            <a:off x="4887888" y="5175250"/>
            <a:ext cx="179387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4168" name="Oval 24"/>
          <p:cNvSpPr>
            <a:spLocks noChangeArrowheads="1"/>
          </p:cNvSpPr>
          <p:nvPr/>
        </p:nvSpPr>
        <p:spPr bwMode="auto">
          <a:xfrm>
            <a:off x="7670775" y="4892675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8</a:t>
            </a:r>
          </a:p>
        </p:txBody>
      </p:sp>
      <p:sp>
        <p:nvSpPr>
          <p:cNvPr id="134169" name="Rectangle 25"/>
          <p:cNvSpPr>
            <a:spLocks noChangeAspect="1" noChangeArrowheads="1"/>
          </p:cNvSpPr>
          <p:nvPr/>
        </p:nvSpPr>
        <p:spPr bwMode="auto">
          <a:xfrm>
            <a:off x="7423125" y="546893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70" name="Rectangle 26"/>
          <p:cNvSpPr>
            <a:spLocks noChangeAspect="1" noChangeArrowheads="1"/>
          </p:cNvSpPr>
          <p:nvPr/>
        </p:nvSpPr>
        <p:spPr bwMode="auto">
          <a:xfrm>
            <a:off x="8008913" y="5468938"/>
            <a:ext cx="231775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171" name="AutoShape 27"/>
          <p:cNvCxnSpPr>
            <a:cxnSpLocks noChangeShapeType="1"/>
            <a:stCxn id="134170" idx="0"/>
            <a:endCxn id="134168" idx="5"/>
          </p:cNvCxnSpPr>
          <p:nvPr/>
        </p:nvCxnSpPr>
        <p:spPr bwMode="auto">
          <a:xfrm flipH="1" flipV="1">
            <a:off x="7943825" y="5175250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72" name="AutoShape 28"/>
          <p:cNvCxnSpPr>
            <a:cxnSpLocks noChangeShapeType="1"/>
            <a:stCxn id="134169" idx="0"/>
            <a:endCxn id="134168" idx="3"/>
          </p:cNvCxnSpPr>
          <p:nvPr/>
        </p:nvCxnSpPr>
        <p:spPr bwMode="auto">
          <a:xfrm flipV="1">
            <a:off x="7539013" y="5175250"/>
            <a:ext cx="179387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4178" name="Oval 34"/>
          <p:cNvSpPr>
            <a:spLocks noChangeArrowheads="1"/>
          </p:cNvSpPr>
          <p:nvPr/>
        </p:nvSpPr>
        <p:spPr bwMode="auto">
          <a:xfrm>
            <a:off x="2017296" y="3886200"/>
            <a:ext cx="320675" cy="319088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</a:p>
        </p:txBody>
      </p:sp>
      <p:sp>
        <p:nvSpPr>
          <p:cNvPr id="134179" name="Oval 35"/>
          <p:cNvSpPr>
            <a:spLocks noChangeArrowheads="1"/>
          </p:cNvSpPr>
          <p:nvPr/>
        </p:nvSpPr>
        <p:spPr bwMode="auto">
          <a:xfrm>
            <a:off x="3428584" y="439737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9</a:t>
            </a:r>
          </a:p>
        </p:txBody>
      </p:sp>
      <p:sp>
        <p:nvSpPr>
          <p:cNvPr id="134180" name="Oval 36"/>
          <p:cNvSpPr>
            <a:spLocks noChangeArrowheads="1"/>
          </p:cNvSpPr>
          <p:nvPr/>
        </p:nvSpPr>
        <p:spPr bwMode="auto">
          <a:xfrm>
            <a:off x="1064796" y="4397375"/>
            <a:ext cx="319088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2</a:t>
            </a:r>
          </a:p>
        </p:txBody>
      </p:sp>
      <p:sp>
        <p:nvSpPr>
          <p:cNvPr id="134181" name="Oval 37"/>
          <p:cNvSpPr>
            <a:spLocks noChangeArrowheads="1"/>
          </p:cNvSpPr>
          <p:nvPr/>
        </p:nvSpPr>
        <p:spPr bwMode="auto">
          <a:xfrm>
            <a:off x="1652171" y="4892675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4</a:t>
            </a:r>
          </a:p>
        </p:txBody>
      </p:sp>
      <p:sp>
        <p:nvSpPr>
          <p:cNvPr id="134182" name="Rectangle 38"/>
          <p:cNvSpPr>
            <a:spLocks noChangeAspect="1" noChangeArrowheads="1"/>
          </p:cNvSpPr>
          <p:nvPr/>
        </p:nvSpPr>
        <p:spPr bwMode="auto">
          <a:xfrm>
            <a:off x="1404521" y="546893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83" name="Rectangle 39"/>
          <p:cNvSpPr>
            <a:spLocks noChangeAspect="1" noChangeArrowheads="1"/>
          </p:cNvSpPr>
          <p:nvPr/>
        </p:nvSpPr>
        <p:spPr bwMode="auto">
          <a:xfrm>
            <a:off x="1990309" y="5468938"/>
            <a:ext cx="231775" cy="230187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84" name="Rectangle 40"/>
          <p:cNvSpPr>
            <a:spLocks noChangeAspect="1" noChangeArrowheads="1"/>
          </p:cNvSpPr>
          <p:nvPr/>
        </p:nvSpPr>
        <p:spPr bwMode="auto">
          <a:xfrm>
            <a:off x="3960396" y="4937125"/>
            <a:ext cx="230188" cy="2317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185" name="AutoShape 41"/>
          <p:cNvCxnSpPr>
            <a:cxnSpLocks noChangeShapeType="1"/>
            <a:stCxn id="134178" idx="3"/>
            <a:endCxn id="134180" idx="7"/>
          </p:cNvCxnSpPr>
          <p:nvPr/>
        </p:nvCxnSpPr>
        <p:spPr bwMode="auto">
          <a:xfrm flipH="1">
            <a:off x="1337846" y="4187825"/>
            <a:ext cx="727075" cy="228600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34186" name="AutoShape 42"/>
          <p:cNvCxnSpPr>
            <a:cxnSpLocks noChangeShapeType="1"/>
            <a:stCxn id="134179" idx="1"/>
            <a:endCxn id="134178" idx="5"/>
          </p:cNvCxnSpPr>
          <p:nvPr/>
        </p:nvCxnSpPr>
        <p:spPr bwMode="auto">
          <a:xfrm flipH="1" flipV="1">
            <a:off x="2290346" y="4187825"/>
            <a:ext cx="1184275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87" name="AutoShape 43"/>
          <p:cNvCxnSpPr>
            <a:cxnSpLocks noChangeShapeType="1"/>
            <a:stCxn id="134184" idx="0"/>
            <a:endCxn id="134179" idx="5"/>
          </p:cNvCxnSpPr>
          <p:nvPr/>
        </p:nvCxnSpPr>
        <p:spPr bwMode="auto">
          <a:xfrm flipH="1" flipV="1">
            <a:off x="3701634" y="4679950"/>
            <a:ext cx="374650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88" name="AutoShape 44"/>
          <p:cNvCxnSpPr>
            <a:cxnSpLocks noChangeShapeType="1"/>
            <a:stCxn id="134198" idx="7"/>
            <a:endCxn id="134179" idx="3"/>
          </p:cNvCxnSpPr>
          <p:nvPr/>
        </p:nvCxnSpPr>
        <p:spPr bwMode="auto">
          <a:xfrm flipV="1">
            <a:off x="3207921" y="4679950"/>
            <a:ext cx="26670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89" name="AutoShape 45"/>
          <p:cNvCxnSpPr>
            <a:cxnSpLocks noChangeShapeType="1"/>
            <a:stCxn id="134183" idx="0"/>
            <a:endCxn id="134181" idx="5"/>
          </p:cNvCxnSpPr>
          <p:nvPr/>
        </p:nvCxnSpPr>
        <p:spPr bwMode="auto">
          <a:xfrm flipH="1" flipV="1">
            <a:off x="1925221" y="5194300"/>
            <a:ext cx="180975" cy="246063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34190" name="AutoShape 46"/>
          <p:cNvCxnSpPr>
            <a:cxnSpLocks noChangeShapeType="1"/>
            <a:stCxn id="134182" idx="0"/>
            <a:endCxn id="134181" idx="3"/>
          </p:cNvCxnSpPr>
          <p:nvPr/>
        </p:nvCxnSpPr>
        <p:spPr bwMode="auto">
          <a:xfrm flipV="1">
            <a:off x="1520409" y="5194300"/>
            <a:ext cx="179387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91" name="AutoShape 47"/>
          <p:cNvCxnSpPr>
            <a:cxnSpLocks noChangeShapeType="1"/>
            <a:stCxn id="134193" idx="7"/>
            <a:endCxn id="134180" idx="3"/>
          </p:cNvCxnSpPr>
          <p:nvPr/>
        </p:nvCxnSpPr>
        <p:spPr bwMode="auto">
          <a:xfrm flipV="1">
            <a:off x="750471" y="4699000"/>
            <a:ext cx="360363" cy="231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92" name="AutoShape 48"/>
          <p:cNvCxnSpPr>
            <a:cxnSpLocks noChangeShapeType="1"/>
            <a:stCxn id="134181" idx="1"/>
            <a:endCxn id="134180" idx="5"/>
          </p:cNvCxnSpPr>
          <p:nvPr/>
        </p:nvCxnSpPr>
        <p:spPr bwMode="auto">
          <a:xfrm flipH="1" flipV="1">
            <a:off x="1337846" y="4699000"/>
            <a:ext cx="361950" cy="212725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34193" name="Oval 49"/>
          <p:cNvSpPr>
            <a:spLocks noChangeArrowheads="1"/>
          </p:cNvSpPr>
          <p:nvPr/>
        </p:nvSpPr>
        <p:spPr bwMode="auto">
          <a:xfrm>
            <a:off x="477421" y="4892675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1</a:t>
            </a:r>
          </a:p>
        </p:txBody>
      </p:sp>
      <p:sp>
        <p:nvSpPr>
          <p:cNvPr id="134194" name="Rectangle 50"/>
          <p:cNvSpPr>
            <a:spLocks noChangeAspect="1" noChangeArrowheads="1"/>
          </p:cNvSpPr>
          <p:nvPr/>
        </p:nvSpPr>
        <p:spPr bwMode="auto">
          <a:xfrm>
            <a:off x="228184" y="5468938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95" name="Rectangle 51"/>
          <p:cNvSpPr>
            <a:spLocks noChangeAspect="1" noChangeArrowheads="1"/>
          </p:cNvSpPr>
          <p:nvPr/>
        </p:nvSpPr>
        <p:spPr bwMode="auto">
          <a:xfrm>
            <a:off x="815559" y="5468938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196" name="AutoShape 52"/>
          <p:cNvCxnSpPr>
            <a:cxnSpLocks noChangeShapeType="1"/>
            <a:stCxn id="134195" idx="0"/>
            <a:endCxn id="134193" idx="5"/>
          </p:cNvCxnSpPr>
          <p:nvPr/>
        </p:nvCxnSpPr>
        <p:spPr bwMode="auto">
          <a:xfrm flipH="1" flipV="1">
            <a:off x="750471" y="5175250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97" name="AutoShape 53"/>
          <p:cNvCxnSpPr>
            <a:cxnSpLocks noChangeShapeType="1"/>
            <a:stCxn id="134194" idx="0"/>
            <a:endCxn id="134193" idx="3"/>
          </p:cNvCxnSpPr>
          <p:nvPr/>
        </p:nvCxnSpPr>
        <p:spPr bwMode="auto">
          <a:xfrm flipV="1">
            <a:off x="344071" y="5175250"/>
            <a:ext cx="179388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4198" name="Oval 54"/>
          <p:cNvSpPr>
            <a:spLocks noChangeArrowheads="1"/>
          </p:cNvSpPr>
          <p:nvPr/>
        </p:nvSpPr>
        <p:spPr bwMode="auto">
          <a:xfrm>
            <a:off x="2934871" y="4892675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8</a:t>
            </a:r>
          </a:p>
        </p:txBody>
      </p:sp>
      <p:sp>
        <p:nvSpPr>
          <p:cNvPr id="134199" name="Rectangle 55"/>
          <p:cNvSpPr>
            <a:spLocks noChangeAspect="1" noChangeArrowheads="1"/>
          </p:cNvSpPr>
          <p:nvPr/>
        </p:nvSpPr>
        <p:spPr bwMode="auto">
          <a:xfrm>
            <a:off x="2687221" y="546893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200" name="Rectangle 56"/>
          <p:cNvSpPr>
            <a:spLocks noChangeAspect="1" noChangeArrowheads="1"/>
          </p:cNvSpPr>
          <p:nvPr/>
        </p:nvSpPr>
        <p:spPr bwMode="auto">
          <a:xfrm>
            <a:off x="3273009" y="5468938"/>
            <a:ext cx="231775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201" name="AutoShape 57"/>
          <p:cNvCxnSpPr>
            <a:cxnSpLocks noChangeShapeType="1"/>
            <a:stCxn id="134200" idx="0"/>
            <a:endCxn id="134198" idx="5"/>
          </p:cNvCxnSpPr>
          <p:nvPr/>
        </p:nvCxnSpPr>
        <p:spPr bwMode="auto">
          <a:xfrm flipH="1" flipV="1">
            <a:off x="3207921" y="5175250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202" name="AutoShape 58"/>
          <p:cNvCxnSpPr>
            <a:cxnSpLocks noChangeShapeType="1"/>
            <a:stCxn id="134199" idx="0"/>
            <a:endCxn id="134198" idx="3"/>
          </p:cNvCxnSpPr>
          <p:nvPr/>
        </p:nvCxnSpPr>
        <p:spPr bwMode="auto">
          <a:xfrm flipV="1">
            <a:off x="2803109" y="5175250"/>
            <a:ext cx="179387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4203" name="Oval 59"/>
          <p:cNvSpPr>
            <a:spLocks noChangeArrowheads="1"/>
          </p:cNvSpPr>
          <p:nvPr/>
        </p:nvSpPr>
        <p:spPr bwMode="auto">
          <a:xfrm>
            <a:off x="6619850" y="5410200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5</a:t>
            </a:r>
          </a:p>
        </p:txBody>
      </p:sp>
      <p:sp>
        <p:nvSpPr>
          <p:cNvPr id="134204" name="Rectangle 60"/>
          <p:cNvSpPr>
            <a:spLocks noChangeAspect="1" noChangeArrowheads="1"/>
          </p:cNvSpPr>
          <p:nvPr/>
        </p:nvSpPr>
        <p:spPr bwMode="auto">
          <a:xfrm>
            <a:off x="6372200" y="5986463"/>
            <a:ext cx="230188" cy="230187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205" name="Rectangle 61"/>
          <p:cNvSpPr>
            <a:spLocks noChangeAspect="1" noChangeArrowheads="1"/>
          </p:cNvSpPr>
          <p:nvPr/>
        </p:nvSpPr>
        <p:spPr bwMode="auto">
          <a:xfrm>
            <a:off x="6957988" y="5986463"/>
            <a:ext cx="231775" cy="230187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206" name="AutoShape 62"/>
          <p:cNvCxnSpPr>
            <a:cxnSpLocks noChangeShapeType="1"/>
            <a:stCxn id="134205" idx="0"/>
            <a:endCxn id="134203" idx="5"/>
          </p:cNvCxnSpPr>
          <p:nvPr/>
        </p:nvCxnSpPr>
        <p:spPr bwMode="auto">
          <a:xfrm flipH="1" flipV="1">
            <a:off x="6892900" y="5711825"/>
            <a:ext cx="180975" cy="246063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34207" name="AutoShape 63"/>
          <p:cNvCxnSpPr>
            <a:cxnSpLocks noChangeShapeType="1"/>
            <a:stCxn id="134204" idx="0"/>
            <a:endCxn id="134203" idx="3"/>
          </p:cNvCxnSpPr>
          <p:nvPr/>
        </p:nvCxnSpPr>
        <p:spPr bwMode="auto">
          <a:xfrm flipV="1">
            <a:off x="6488088" y="5711825"/>
            <a:ext cx="179387" cy="246063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34208" name="Text Box 64"/>
          <p:cNvSpPr txBox="1">
            <a:spLocks noChangeArrowheads="1"/>
          </p:cNvSpPr>
          <p:nvPr/>
        </p:nvSpPr>
        <p:spPr bwMode="auto">
          <a:xfrm>
            <a:off x="1493421" y="3943350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&lt;</a:t>
            </a:r>
          </a:p>
        </p:txBody>
      </p:sp>
      <p:sp>
        <p:nvSpPr>
          <p:cNvPr id="134209" name="Text Box 65"/>
          <p:cNvSpPr txBox="1">
            <a:spLocks noChangeArrowheads="1"/>
          </p:cNvSpPr>
          <p:nvPr/>
        </p:nvSpPr>
        <p:spPr bwMode="auto">
          <a:xfrm>
            <a:off x="1493421" y="4476750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&gt;</a:t>
            </a:r>
          </a:p>
        </p:txBody>
      </p:sp>
      <p:sp>
        <p:nvSpPr>
          <p:cNvPr id="134210" name="Text Box 66"/>
          <p:cNvSpPr txBox="1">
            <a:spLocks noChangeArrowheads="1"/>
          </p:cNvSpPr>
          <p:nvPr/>
        </p:nvSpPr>
        <p:spPr bwMode="auto">
          <a:xfrm>
            <a:off x="1998246" y="5029200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&gt;</a:t>
            </a:r>
          </a:p>
        </p:txBody>
      </p:sp>
      <p:sp>
        <p:nvSpPr>
          <p:cNvPr id="134213" name="Text Box 69"/>
          <p:cNvSpPr txBox="1">
            <a:spLocks noChangeArrowheads="1"/>
          </p:cNvSpPr>
          <p:nvPr/>
        </p:nvSpPr>
        <p:spPr bwMode="auto">
          <a:xfrm>
            <a:off x="6661125" y="3276600"/>
            <a:ext cx="441764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w</a:t>
            </a:r>
          </a:p>
        </p:txBody>
      </p:sp>
      <p:sp>
        <p:nvSpPr>
          <p:cNvPr id="134214" name="Text Box 70"/>
          <p:cNvSpPr txBox="1">
            <a:spLocks noChangeArrowheads="1"/>
          </p:cNvSpPr>
          <p:nvPr/>
        </p:nvSpPr>
        <p:spPr bwMode="auto">
          <a:xfrm>
            <a:off x="6829400" y="5105400"/>
            <a:ext cx="441764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66447"/>
          </a:xfrm>
        </p:spPr>
        <p:txBody>
          <a:bodyPr/>
          <a:lstStyle/>
          <a:p>
            <a:r>
              <a:rPr lang="en-US" dirty="0"/>
              <a:t>Insertion</a:t>
            </a:r>
            <a:endParaRPr lang="en-US" sz="4000" dirty="0"/>
          </a:p>
        </p:txBody>
      </p:sp>
      <p:sp>
        <p:nvSpPr>
          <p:cNvPr id="134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184" y="650875"/>
            <a:ext cx="8702060" cy="4343400"/>
          </a:xfrm>
        </p:spPr>
        <p:txBody>
          <a:bodyPr/>
          <a:lstStyle/>
          <a:p>
            <a:r>
              <a:rPr lang="en-US" dirty="0" smtClean="0"/>
              <a:t>Suppose </a:t>
            </a:r>
            <a:r>
              <a:rPr lang="en-US" b="1" dirty="0" err="1" smtClean="0">
                <a:solidFill>
                  <a:srgbClr val="800000"/>
                </a:solidFill>
              </a:rPr>
              <a:t>k</a:t>
            </a:r>
            <a:r>
              <a:rPr lang="en-US" b="1" dirty="0" smtClean="0">
                <a:solidFill>
                  <a:srgbClr val="800000"/>
                </a:solidFill>
              </a:rPr>
              <a:t> </a:t>
            </a:r>
            <a:r>
              <a:rPr lang="en-US" b="1" dirty="0"/>
              <a:t>is</a:t>
            </a:r>
            <a:r>
              <a:rPr lang="en-US" b="1" dirty="0" smtClean="0"/>
              <a:t> </a:t>
            </a:r>
            <a:r>
              <a:rPr lang="en-US" dirty="0" smtClean="0"/>
              <a:t>already </a:t>
            </a:r>
            <a:r>
              <a:rPr lang="en-US" dirty="0"/>
              <a:t>in the </a:t>
            </a:r>
            <a:r>
              <a:rPr lang="en-US" dirty="0" smtClean="0"/>
              <a:t>tree, at node </a:t>
            </a:r>
            <a:r>
              <a:rPr lang="en-US" b="1" dirty="0" err="1" smtClean="0">
                <a:solidFill>
                  <a:schemeClr val="tx2"/>
                </a:solidFill>
              </a:rPr>
              <a:t>v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continue the downward search through </a:t>
            </a:r>
            <a:r>
              <a:rPr lang="en-US" b="1" dirty="0" err="1" smtClean="0">
                <a:solidFill>
                  <a:srgbClr val="800000"/>
                </a:solidFill>
              </a:rPr>
              <a:t>v</a:t>
            </a:r>
            <a:r>
              <a:rPr lang="en-US" dirty="0" smtClean="0"/>
              <a:t>, </a:t>
            </a:r>
            <a:r>
              <a:rPr lang="en-US" dirty="0"/>
              <a:t>and let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800000"/>
                </a:solidFill>
              </a:rPr>
              <a:t>w</a:t>
            </a:r>
            <a:r>
              <a:rPr lang="en-US" b="1" dirty="0" smtClean="0">
                <a:solidFill>
                  <a:srgbClr val="800000"/>
                </a:solidFill>
              </a:rPr>
              <a:t> </a:t>
            </a:r>
            <a:r>
              <a:rPr lang="en-US" dirty="0"/>
              <a:t>be the leaf reached by the </a:t>
            </a:r>
            <a:r>
              <a:rPr lang="en-US" dirty="0" smtClean="0"/>
              <a:t>search</a:t>
            </a:r>
          </a:p>
          <a:p>
            <a:r>
              <a:rPr lang="en-US" dirty="0" smtClean="0"/>
              <a:t>Note that it would be correct to go either left or right at </a:t>
            </a:r>
            <a:r>
              <a:rPr lang="en-US" b="1" dirty="0" err="1" smtClean="0">
                <a:solidFill>
                  <a:srgbClr val="800000"/>
                </a:solidFill>
              </a:rPr>
              <a:t>v</a:t>
            </a:r>
            <a:r>
              <a:rPr lang="en-US" dirty="0" smtClean="0"/>
              <a:t>.  We go left by convention.</a:t>
            </a:r>
          </a:p>
          <a:p>
            <a:r>
              <a:rPr lang="en-US" dirty="0"/>
              <a:t>We insert </a:t>
            </a:r>
            <a:r>
              <a:rPr lang="en-US" b="1" dirty="0" err="1">
                <a:solidFill>
                  <a:srgbClr val="800000"/>
                </a:solidFill>
              </a:rPr>
              <a:t>k</a:t>
            </a:r>
            <a:r>
              <a:rPr lang="en-US" b="1" dirty="0">
                <a:solidFill>
                  <a:srgbClr val="800000"/>
                </a:solidFill>
              </a:rPr>
              <a:t> </a:t>
            </a:r>
            <a:r>
              <a:rPr lang="en-US" dirty="0"/>
              <a:t>at node </a:t>
            </a:r>
            <a:r>
              <a:rPr lang="en-US" b="1" dirty="0" err="1">
                <a:solidFill>
                  <a:srgbClr val="800000"/>
                </a:solidFill>
              </a:rPr>
              <a:t>w</a:t>
            </a:r>
            <a:r>
              <a:rPr lang="en-US" b="1" dirty="0">
                <a:solidFill>
                  <a:srgbClr val="800000"/>
                </a:solidFill>
              </a:rPr>
              <a:t> </a:t>
            </a:r>
            <a:r>
              <a:rPr lang="en-US" dirty="0"/>
              <a:t>and expand </a:t>
            </a:r>
            <a:r>
              <a:rPr lang="en-US" b="1" dirty="0" err="1">
                <a:solidFill>
                  <a:srgbClr val="800000"/>
                </a:solidFill>
              </a:rPr>
              <a:t>w</a:t>
            </a:r>
            <a:r>
              <a:rPr lang="en-US" b="1" dirty="0">
                <a:solidFill>
                  <a:srgbClr val="800000"/>
                </a:solidFill>
              </a:rPr>
              <a:t> </a:t>
            </a:r>
            <a:r>
              <a:rPr lang="en-US" dirty="0"/>
              <a:t>into an internal node</a:t>
            </a:r>
          </a:p>
          <a:p>
            <a:r>
              <a:rPr lang="en-US" dirty="0"/>
              <a:t>Example: insert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134148" name="Oval 4"/>
          <p:cNvSpPr>
            <a:spLocks noChangeArrowheads="1"/>
          </p:cNvSpPr>
          <p:nvPr/>
        </p:nvSpPr>
        <p:spPr bwMode="auto">
          <a:xfrm>
            <a:off x="6965925" y="4073350"/>
            <a:ext cx="320675" cy="319088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</a:p>
        </p:txBody>
      </p:sp>
      <p:sp>
        <p:nvSpPr>
          <p:cNvPr id="134149" name="Oval 5"/>
          <p:cNvSpPr>
            <a:spLocks noChangeArrowheads="1"/>
          </p:cNvSpPr>
          <p:nvPr/>
        </p:nvSpPr>
        <p:spPr bwMode="auto">
          <a:xfrm>
            <a:off x="8164488" y="458452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9</a:t>
            </a:r>
          </a:p>
        </p:txBody>
      </p:sp>
      <p:sp>
        <p:nvSpPr>
          <p:cNvPr id="134150" name="Oval 6"/>
          <p:cNvSpPr>
            <a:spLocks noChangeArrowheads="1"/>
          </p:cNvSpPr>
          <p:nvPr/>
        </p:nvSpPr>
        <p:spPr bwMode="auto">
          <a:xfrm>
            <a:off x="5608613" y="458452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2</a:t>
            </a:r>
          </a:p>
        </p:txBody>
      </p:sp>
      <p:sp>
        <p:nvSpPr>
          <p:cNvPr id="134151" name="Oval 7"/>
          <p:cNvSpPr>
            <a:spLocks noChangeArrowheads="1"/>
          </p:cNvSpPr>
          <p:nvPr/>
        </p:nvSpPr>
        <p:spPr bwMode="auto">
          <a:xfrm>
            <a:off x="6195988" y="5079825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4</a:t>
            </a:r>
          </a:p>
        </p:txBody>
      </p:sp>
      <p:sp>
        <p:nvSpPr>
          <p:cNvPr id="134152" name="Rectangle 8"/>
          <p:cNvSpPr>
            <a:spLocks noChangeAspect="1" noChangeArrowheads="1"/>
          </p:cNvSpPr>
          <p:nvPr/>
        </p:nvSpPr>
        <p:spPr bwMode="auto">
          <a:xfrm>
            <a:off x="5948338" y="5656088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54" name="Rectangle 10"/>
          <p:cNvSpPr>
            <a:spLocks noChangeAspect="1" noChangeArrowheads="1"/>
          </p:cNvSpPr>
          <p:nvPr/>
        </p:nvSpPr>
        <p:spPr bwMode="auto">
          <a:xfrm>
            <a:off x="8696300" y="5124275"/>
            <a:ext cx="230188" cy="2317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155" name="AutoShape 11"/>
          <p:cNvCxnSpPr>
            <a:cxnSpLocks noChangeShapeType="1"/>
            <a:stCxn id="134148" idx="3"/>
            <a:endCxn id="134150" idx="7"/>
          </p:cNvCxnSpPr>
          <p:nvPr/>
        </p:nvCxnSpPr>
        <p:spPr bwMode="auto">
          <a:xfrm flipH="1">
            <a:off x="5881663" y="4355925"/>
            <a:ext cx="1131887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56" name="AutoShape 12"/>
          <p:cNvCxnSpPr>
            <a:cxnSpLocks noChangeShapeType="1"/>
            <a:stCxn id="134149" idx="1"/>
            <a:endCxn id="134148" idx="5"/>
          </p:cNvCxnSpPr>
          <p:nvPr/>
        </p:nvCxnSpPr>
        <p:spPr bwMode="auto">
          <a:xfrm flipH="1" flipV="1">
            <a:off x="7238975" y="4355925"/>
            <a:ext cx="971550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57" name="AutoShape 13"/>
          <p:cNvCxnSpPr>
            <a:cxnSpLocks noChangeShapeType="1"/>
            <a:stCxn id="134154" idx="0"/>
            <a:endCxn id="134149" idx="5"/>
          </p:cNvCxnSpPr>
          <p:nvPr/>
        </p:nvCxnSpPr>
        <p:spPr bwMode="auto">
          <a:xfrm flipH="1" flipV="1">
            <a:off x="8437538" y="4867100"/>
            <a:ext cx="374650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58" name="AutoShape 14"/>
          <p:cNvCxnSpPr>
            <a:cxnSpLocks noChangeShapeType="1"/>
            <a:stCxn id="134168" idx="7"/>
            <a:endCxn id="134149" idx="3"/>
          </p:cNvCxnSpPr>
          <p:nvPr/>
        </p:nvCxnSpPr>
        <p:spPr bwMode="auto">
          <a:xfrm flipV="1">
            <a:off x="7943825" y="4867100"/>
            <a:ext cx="26670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59" name="AutoShape 15"/>
          <p:cNvCxnSpPr>
            <a:cxnSpLocks noChangeShapeType="1"/>
            <a:stCxn id="134203" idx="1"/>
            <a:endCxn id="134151" idx="5"/>
          </p:cNvCxnSpPr>
          <p:nvPr/>
        </p:nvCxnSpPr>
        <p:spPr bwMode="auto">
          <a:xfrm flipH="1" flipV="1">
            <a:off x="6469038" y="5362400"/>
            <a:ext cx="198437" cy="2540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60" name="AutoShape 16"/>
          <p:cNvCxnSpPr>
            <a:cxnSpLocks noChangeShapeType="1"/>
            <a:stCxn id="134152" idx="0"/>
            <a:endCxn id="134151" idx="3"/>
          </p:cNvCxnSpPr>
          <p:nvPr/>
        </p:nvCxnSpPr>
        <p:spPr bwMode="auto">
          <a:xfrm flipV="1">
            <a:off x="6064225" y="5362400"/>
            <a:ext cx="179388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61" name="AutoShape 17"/>
          <p:cNvCxnSpPr>
            <a:cxnSpLocks noChangeShapeType="1"/>
            <a:stCxn id="134163" idx="7"/>
            <a:endCxn id="134150" idx="3"/>
          </p:cNvCxnSpPr>
          <p:nvPr/>
        </p:nvCxnSpPr>
        <p:spPr bwMode="auto">
          <a:xfrm flipV="1">
            <a:off x="5294288" y="4867100"/>
            <a:ext cx="360362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62" name="AutoShape 18"/>
          <p:cNvCxnSpPr>
            <a:cxnSpLocks noChangeShapeType="1"/>
            <a:stCxn id="134151" idx="1"/>
            <a:endCxn id="134150" idx="5"/>
          </p:cNvCxnSpPr>
          <p:nvPr/>
        </p:nvCxnSpPr>
        <p:spPr bwMode="auto">
          <a:xfrm flipH="1" flipV="1">
            <a:off x="5881663" y="4867100"/>
            <a:ext cx="36195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4163" name="Oval 19"/>
          <p:cNvSpPr>
            <a:spLocks noChangeArrowheads="1"/>
          </p:cNvSpPr>
          <p:nvPr/>
        </p:nvSpPr>
        <p:spPr bwMode="auto">
          <a:xfrm>
            <a:off x="5021238" y="507982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1</a:t>
            </a:r>
          </a:p>
        </p:txBody>
      </p:sp>
      <p:sp>
        <p:nvSpPr>
          <p:cNvPr id="134164" name="Rectangle 20"/>
          <p:cNvSpPr>
            <a:spLocks noChangeAspect="1" noChangeArrowheads="1"/>
          </p:cNvSpPr>
          <p:nvPr/>
        </p:nvSpPr>
        <p:spPr bwMode="auto">
          <a:xfrm>
            <a:off x="4772000" y="565608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65" name="Rectangle 21"/>
          <p:cNvSpPr>
            <a:spLocks noChangeAspect="1" noChangeArrowheads="1"/>
          </p:cNvSpPr>
          <p:nvPr/>
        </p:nvSpPr>
        <p:spPr bwMode="auto">
          <a:xfrm>
            <a:off x="5359375" y="565608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166" name="AutoShape 22"/>
          <p:cNvCxnSpPr>
            <a:cxnSpLocks noChangeShapeType="1"/>
            <a:stCxn id="134165" idx="0"/>
            <a:endCxn id="134163" idx="5"/>
          </p:cNvCxnSpPr>
          <p:nvPr/>
        </p:nvCxnSpPr>
        <p:spPr bwMode="auto">
          <a:xfrm flipH="1" flipV="1">
            <a:off x="5294288" y="5362400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67" name="AutoShape 23"/>
          <p:cNvCxnSpPr>
            <a:cxnSpLocks noChangeShapeType="1"/>
            <a:stCxn id="134164" idx="0"/>
            <a:endCxn id="134163" idx="3"/>
          </p:cNvCxnSpPr>
          <p:nvPr/>
        </p:nvCxnSpPr>
        <p:spPr bwMode="auto">
          <a:xfrm flipV="1">
            <a:off x="4887888" y="5362400"/>
            <a:ext cx="179387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4168" name="Oval 24"/>
          <p:cNvSpPr>
            <a:spLocks noChangeArrowheads="1"/>
          </p:cNvSpPr>
          <p:nvPr/>
        </p:nvSpPr>
        <p:spPr bwMode="auto">
          <a:xfrm>
            <a:off x="7670775" y="5079825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8</a:t>
            </a:r>
          </a:p>
        </p:txBody>
      </p:sp>
      <p:sp>
        <p:nvSpPr>
          <p:cNvPr id="134169" name="Rectangle 25"/>
          <p:cNvSpPr>
            <a:spLocks noChangeAspect="1" noChangeArrowheads="1"/>
          </p:cNvSpPr>
          <p:nvPr/>
        </p:nvSpPr>
        <p:spPr bwMode="auto">
          <a:xfrm>
            <a:off x="7423125" y="565608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70" name="Rectangle 26"/>
          <p:cNvSpPr>
            <a:spLocks noChangeAspect="1" noChangeArrowheads="1"/>
          </p:cNvSpPr>
          <p:nvPr/>
        </p:nvSpPr>
        <p:spPr bwMode="auto">
          <a:xfrm>
            <a:off x="8008913" y="5656088"/>
            <a:ext cx="231775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171" name="AutoShape 27"/>
          <p:cNvCxnSpPr>
            <a:cxnSpLocks noChangeShapeType="1"/>
            <a:stCxn id="134170" idx="0"/>
            <a:endCxn id="134168" idx="5"/>
          </p:cNvCxnSpPr>
          <p:nvPr/>
        </p:nvCxnSpPr>
        <p:spPr bwMode="auto">
          <a:xfrm flipH="1" flipV="1">
            <a:off x="7943825" y="5362400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72" name="AutoShape 28"/>
          <p:cNvCxnSpPr>
            <a:cxnSpLocks noChangeShapeType="1"/>
            <a:stCxn id="134169" idx="0"/>
            <a:endCxn id="134168" idx="3"/>
          </p:cNvCxnSpPr>
          <p:nvPr/>
        </p:nvCxnSpPr>
        <p:spPr bwMode="auto">
          <a:xfrm flipV="1">
            <a:off x="7539013" y="5362400"/>
            <a:ext cx="179387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4178" name="Oval 34"/>
          <p:cNvSpPr>
            <a:spLocks noChangeArrowheads="1"/>
          </p:cNvSpPr>
          <p:nvPr/>
        </p:nvSpPr>
        <p:spPr bwMode="auto">
          <a:xfrm>
            <a:off x="2017296" y="4073350"/>
            <a:ext cx="320675" cy="319088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</a:p>
        </p:txBody>
      </p:sp>
      <p:sp>
        <p:nvSpPr>
          <p:cNvPr id="134179" name="Oval 35"/>
          <p:cNvSpPr>
            <a:spLocks noChangeArrowheads="1"/>
          </p:cNvSpPr>
          <p:nvPr/>
        </p:nvSpPr>
        <p:spPr bwMode="auto">
          <a:xfrm>
            <a:off x="3428584" y="458452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9</a:t>
            </a:r>
          </a:p>
        </p:txBody>
      </p:sp>
      <p:sp>
        <p:nvSpPr>
          <p:cNvPr id="134180" name="Oval 36"/>
          <p:cNvSpPr>
            <a:spLocks noChangeArrowheads="1"/>
          </p:cNvSpPr>
          <p:nvPr/>
        </p:nvSpPr>
        <p:spPr bwMode="auto">
          <a:xfrm>
            <a:off x="1064796" y="4584525"/>
            <a:ext cx="319088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2</a:t>
            </a:r>
          </a:p>
        </p:txBody>
      </p:sp>
      <p:sp>
        <p:nvSpPr>
          <p:cNvPr id="134181" name="Oval 37"/>
          <p:cNvSpPr>
            <a:spLocks noChangeArrowheads="1"/>
          </p:cNvSpPr>
          <p:nvPr/>
        </p:nvSpPr>
        <p:spPr bwMode="auto">
          <a:xfrm>
            <a:off x="1652171" y="5079825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4</a:t>
            </a:r>
          </a:p>
        </p:txBody>
      </p:sp>
      <p:sp>
        <p:nvSpPr>
          <p:cNvPr id="134182" name="Rectangle 38"/>
          <p:cNvSpPr>
            <a:spLocks noChangeAspect="1" noChangeArrowheads="1"/>
          </p:cNvSpPr>
          <p:nvPr/>
        </p:nvSpPr>
        <p:spPr bwMode="auto">
          <a:xfrm>
            <a:off x="1404521" y="565608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83" name="Rectangle 39"/>
          <p:cNvSpPr>
            <a:spLocks noChangeAspect="1" noChangeArrowheads="1"/>
          </p:cNvSpPr>
          <p:nvPr/>
        </p:nvSpPr>
        <p:spPr bwMode="auto">
          <a:xfrm>
            <a:off x="1990309" y="5656088"/>
            <a:ext cx="231775" cy="230187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84" name="Rectangle 40"/>
          <p:cNvSpPr>
            <a:spLocks noChangeAspect="1" noChangeArrowheads="1"/>
          </p:cNvSpPr>
          <p:nvPr/>
        </p:nvSpPr>
        <p:spPr bwMode="auto">
          <a:xfrm>
            <a:off x="3960396" y="5124275"/>
            <a:ext cx="230188" cy="2317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185" name="AutoShape 41"/>
          <p:cNvCxnSpPr>
            <a:cxnSpLocks noChangeShapeType="1"/>
            <a:stCxn id="134178" idx="3"/>
            <a:endCxn id="134180" idx="7"/>
          </p:cNvCxnSpPr>
          <p:nvPr/>
        </p:nvCxnSpPr>
        <p:spPr bwMode="auto">
          <a:xfrm flipH="1">
            <a:off x="1337846" y="4374975"/>
            <a:ext cx="727075" cy="228600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34186" name="AutoShape 42"/>
          <p:cNvCxnSpPr>
            <a:cxnSpLocks noChangeShapeType="1"/>
            <a:stCxn id="134179" idx="1"/>
            <a:endCxn id="134178" idx="5"/>
          </p:cNvCxnSpPr>
          <p:nvPr/>
        </p:nvCxnSpPr>
        <p:spPr bwMode="auto">
          <a:xfrm flipH="1" flipV="1">
            <a:off x="2290346" y="4374975"/>
            <a:ext cx="1184275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87" name="AutoShape 43"/>
          <p:cNvCxnSpPr>
            <a:cxnSpLocks noChangeShapeType="1"/>
            <a:stCxn id="134184" idx="0"/>
            <a:endCxn id="134179" idx="5"/>
          </p:cNvCxnSpPr>
          <p:nvPr/>
        </p:nvCxnSpPr>
        <p:spPr bwMode="auto">
          <a:xfrm flipH="1" flipV="1">
            <a:off x="3701634" y="4867100"/>
            <a:ext cx="374650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88" name="AutoShape 44"/>
          <p:cNvCxnSpPr>
            <a:cxnSpLocks noChangeShapeType="1"/>
            <a:stCxn id="134198" idx="7"/>
            <a:endCxn id="134179" idx="3"/>
          </p:cNvCxnSpPr>
          <p:nvPr/>
        </p:nvCxnSpPr>
        <p:spPr bwMode="auto">
          <a:xfrm flipV="1">
            <a:off x="3207921" y="4867100"/>
            <a:ext cx="26670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89" name="AutoShape 45"/>
          <p:cNvCxnSpPr>
            <a:cxnSpLocks noChangeShapeType="1"/>
            <a:stCxn id="134183" idx="0"/>
            <a:endCxn id="134181" idx="5"/>
          </p:cNvCxnSpPr>
          <p:nvPr/>
        </p:nvCxnSpPr>
        <p:spPr bwMode="auto">
          <a:xfrm flipH="1" flipV="1">
            <a:off x="1925221" y="5381450"/>
            <a:ext cx="180975" cy="246063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34190" name="AutoShape 46"/>
          <p:cNvCxnSpPr>
            <a:cxnSpLocks noChangeShapeType="1"/>
            <a:stCxn id="134182" idx="0"/>
            <a:endCxn id="134181" idx="3"/>
          </p:cNvCxnSpPr>
          <p:nvPr/>
        </p:nvCxnSpPr>
        <p:spPr bwMode="auto">
          <a:xfrm flipV="1">
            <a:off x="1520409" y="5381450"/>
            <a:ext cx="179387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91" name="AutoShape 47"/>
          <p:cNvCxnSpPr>
            <a:cxnSpLocks noChangeShapeType="1"/>
            <a:stCxn id="134193" idx="7"/>
            <a:endCxn id="134180" idx="3"/>
          </p:cNvCxnSpPr>
          <p:nvPr/>
        </p:nvCxnSpPr>
        <p:spPr bwMode="auto">
          <a:xfrm flipV="1">
            <a:off x="750471" y="4886150"/>
            <a:ext cx="360363" cy="231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92" name="AutoShape 48"/>
          <p:cNvCxnSpPr>
            <a:cxnSpLocks noChangeShapeType="1"/>
            <a:stCxn id="134181" idx="1"/>
            <a:endCxn id="134180" idx="5"/>
          </p:cNvCxnSpPr>
          <p:nvPr/>
        </p:nvCxnSpPr>
        <p:spPr bwMode="auto">
          <a:xfrm flipH="1" flipV="1">
            <a:off x="1337846" y="4886150"/>
            <a:ext cx="361950" cy="212725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34193" name="Oval 49"/>
          <p:cNvSpPr>
            <a:spLocks noChangeArrowheads="1"/>
          </p:cNvSpPr>
          <p:nvPr/>
        </p:nvSpPr>
        <p:spPr bwMode="auto">
          <a:xfrm>
            <a:off x="477421" y="5079825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1</a:t>
            </a:r>
          </a:p>
        </p:txBody>
      </p:sp>
      <p:sp>
        <p:nvSpPr>
          <p:cNvPr id="134194" name="Rectangle 50"/>
          <p:cNvSpPr>
            <a:spLocks noChangeAspect="1" noChangeArrowheads="1"/>
          </p:cNvSpPr>
          <p:nvPr/>
        </p:nvSpPr>
        <p:spPr bwMode="auto">
          <a:xfrm>
            <a:off x="228184" y="5656088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195" name="Rectangle 51"/>
          <p:cNvSpPr>
            <a:spLocks noChangeAspect="1" noChangeArrowheads="1"/>
          </p:cNvSpPr>
          <p:nvPr/>
        </p:nvSpPr>
        <p:spPr bwMode="auto">
          <a:xfrm>
            <a:off x="815559" y="5656088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196" name="AutoShape 52"/>
          <p:cNvCxnSpPr>
            <a:cxnSpLocks noChangeShapeType="1"/>
            <a:stCxn id="134195" idx="0"/>
            <a:endCxn id="134193" idx="5"/>
          </p:cNvCxnSpPr>
          <p:nvPr/>
        </p:nvCxnSpPr>
        <p:spPr bwMode="auto">
          <a:xfrm flipH="1" flipV="1">
            <a:off x="750471" y="5362400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197" name="AutoShape 53"/>
          <p:cNvCxnSpPr>
            <a:cxnSpLocks noChangeShapeType="1"/>
            <a:stCxn id="134194" idx="0"/>
            <a:endCxn id="134193" idx="3"/>
          </p:cNvCxnSpPr>
          <p:nvPr/>
        </p:nvCxnSpPr>
        <p:spPr bwMode="auto">
          <a:xfrm flipV="1">
            <a:off x="344071" y="5362400"/>
            <a:ext cx="179388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4198" name="Oval 54"/>
          <p:cNvSpPr>
            <a:spLocks noChangeArrowheads="1"/>
          </p:cNvSpPr>
          <p:nvPr/>
        </p:nvSpPr>
        <p:spPr bwMode="auto">
          <a:xfrm>
            <a:off x="2934871" y="5079825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8</a:t>
            </a:r>
          </a:p>
        </p:txBody>
      </p:sp>
      <p:sp>
        <p:nvSpPr>
          <p:cNvPr id="134199" name="Rectangle 55"/>
          <p:cNvSpPr>
            <a:spLocks noChangeAspect="1" noChangeArrowheads="1"/>
          </p:cNvSpPr>
          <p:nvPr/>
        </p:nvSpPr>
        <p:spPr bwMode="auto">
          <a:xfrm>
            <a:off x="2687221" y="5656088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200" name="Rectangle 56"/>
          <p:cNvSpPr>
            <a:spLocks noChangeAspect="1" noChangeArrowheads="1"/>
          </p:cNvSpPr>
          <p:nvPr/>
        </p:nvSpPr>
        <p:spPr bwMode="auto">
          <a:xfrm>
            <a:off x="3273009" y="5656088"/>
            <a:ext cx="231775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201" name="AutoShape 57"/>
          <p:cNvCxnSpPr>
            <a:cxnSpLocks noChangeShapeType="1"/>
            <a:stCxn id="134200" idx="0"/>
            <a:endCxn id="134198" idx="5"/>
          </p:cNvCxnSpPr>
          <p:nvPr/>
        </p:nvCxnSpPr>
        <p:spPr bwMode="auto">
          <a:xfrm flipH="1" flipV="1">
            <a:off x="3207921" y="5362400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4202" name="AutoShape 58"/>
          <p:cNvCxnSpPr>
            <a:cxnSpLocks noChangeShapeType="1"/>
            <a:stCxn id="134199" idx="0"/>
            <a:endCxn id="134198" idx="3"/>
          </p:cNvCxnSpPr>
          <p:nvPr/>
        </p:nvCxnSpPr>
        <p:spPr bwMode="auto">
          <a:xfrm flipV="1">
            <a:off x="2803109" y="5362400"/>
            <a:ext cx="179387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4203" name="Oval 59"/>
          <p:cNvSpPr>
            <a:spLocks noChangeArrowheads="1"/>
          </p:cNvSpPr>
          <p:nvPr/>
        </p:nvSpPr>
        <p:spPr bwMode="auto">
          <a:xfrm>
            <a:off x="6619850" y="5597350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  <a:endParaRPr lang="en-US" sz="1800" dirty="0">
              <a:solidFill>
                <a:srgbClr val="FBEFD2"/>
              </a:solidFill>
              <a:latin typeface="Times New Roman" pitchFamily="38" charset="0"/>
              <a:sym typeface="Symbol" pitchFamily="38" charset="2"/>
            </a:endParaRPr>
          </a:p>
        </p:txBody>
      </p:sp>
      <p:sp>
        <p:nvSpPr>
          <p:cNvPr id="134204" name="Rectangle 60"/>
          <p:cNvSpPr>
            <a:spLocks noChangeAspect="1" noChangeArrowheads="1"/>
          </p:cNvSpPr>
          <p:nvPr/>
        </p:nvSpPr>
        <p:spPr bwMode="auto">
          <a:xfrm>
            <a:off x="6372200" y="6173613"/>
            <a:ext cx="230188" cy="230187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4205" name="Rectangle 61"/>
          <p:cNvSpPr>
            <a:spLocks noChangeAspect="1" noChangeArrowheads="1"/>
          </p:cNvSpPr>
          <p:nvPr/>
        </p:nvSpPr>
        <p:spPr bwMode="auto">
          <a:xfrm>
            <a:off x="6957988" y="6173613"/>
            <a:ext cx="231775" cy="230187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4206" name="AutoShape 62"/>
          <p:cNvCxnSpPr>
            <a:cxnSpLocks noChangeShapeType="1"/>
            <a:stCxn id="134205" idx="0"/>
            <a:endCxn id="134203" idx="5"/>
          </p:cNvCxnSpPr>
          <p:nvPr/>
        </p:nvCxnSpPr>
        <p:spPr bwMode="auto">
          <a:xfrm flipH="1" flipV="1">
            <a:off x="6892900" y="5898975"/>
            <a:ext cx="180975" cy="246063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34207" name="AutoShape 63"/>
          <p:cNvCxnSpPr>
            <a:cxnSpLocks noChangeShapeType="1"/>
            <a:stCxn id="134204" idx="0"/>
            <a:endCxn id="134203" idx="3"/>
          </p:cNvCxnSpPr>
          <p:nvPr/>
        </p:nvCxnSpPr>
        <p:spPr bwMode="auto">
          <a:xfrm flipV="1">
            <a:off x="6488088" y="5898975"/>
            <a:ext cx="179387" cy="246063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34208" name="Text Box 64"/>
          <p:cNvSpPr txBox="1">
            <a:spLocks noChangeArrowheads="1"/>
          </p:cNvSpPr>
          <p:nvPr/>
        </p:nvSpPr>
        <p:spPr bwMode="auto">
          <a:xfrm>
            <a:off x="1493421" y="4130500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&lt;</a:t>
            </a:r>
          </a:p>
        </p:txBody>
      </p:sp>
      <p:sp>
        <p:nvSpPr>
          <p:cNvPr id="134209" name="Text Box 65"/>
          <p:cNvSpPr txBox="1">
            <a:spLocks noChangeArrowheads="1"/>
          </p:cNvSpPr>
          <p:nvPr/>
        </p:nvSpPr>
        <p:spPr bwMode="auto">
          <a:xfrm>
            <a:off x="1493421" y="4663900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&gt;</a:t>
            </a:r>
          </a:p>
        </p:txBody>
      </p:sp>
      <p:sp>
        <p:nvSpPr>
          <p:cNvPr id="134210" name="Text Box 66"/>
          <p:cNvSpPr txBox="1">
            <a:spLocks noChangeArrowheads="1"/>
          </p:cNvSpPr>
          <p:nvPr/>
        </p:nvSpPr>
        <p:spPr bwMode="auto">
          <a:xfrm>
            <a:off x="1998246" y="5216350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&gt;</a:t>
            </a:r>
          </a:p>
        </p:txBody>
      </p:sp>
      <p:sp>
        <p:nvSpPr>
          <p:cNvPr id="134213" name="Text Box 69"/>
          <p:cNvSpPr txBox="1">
            <a:spLocks noChangeArrowheads="1"/>
          </p:cNvSpPr>
          <p:nvPr/>
        </p:nvSpPr>
        <p:spPr bwMode="auto">
          <a:xfrm>
            <a:off x="6661125" y="3276600"/>
            <a:ext cx="441764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w</a:t>
            </a:r>
          </a:p>
        </p:txBody>
      </p:sp>
      <p:sp>
        <p:nvSpPr>
          <p:cNvPr id="134214" name="Text Box 70"/>
          <p:cNvSpPr txBox="1">
            <a:spLocks noChangeArrowheads="1"/>
          </p:cNvSpPr>
          <p:nvPr/>
        </p:nvSpPr>
        <p:spPr bwMode="auto">
          <a:xfrm>
            <a:off x="6829400" y="5292550"/>
            <a:ext cx="441764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Deletion</a:t>
            </a:r>
            <a:endParaRPr lang="en-US" sz="4000"/>
          </a:p>
        </p:txBody>
      </p:sp>
      <p:sp>
        <p:nvSpPr>
          <p:cNvPr id="139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50561" y="882650"/>
            <a:ext cx="8893439" cy="4419600"/>
          </a:xfrm>
        </p:spPr>
        <p:txBody>
          <a:bodyPr/>
          <a:lstStyle/>
          <a:p>
            <a:r>
              <a:rPr lang="en-US" dirty="0"/>
              <a:t>To perform operation </a:t>
            </a:r>
            <a:r>
              <a:rPr lang="en-US" dirty="0" err="1">
                <a:solidFill>
                  <a:schemeClr val="tx2"/>
                </a:solidFill>
              </a:rPr>
              <a:t>remove</a:t>
            </a:r>
            <a:r>
              <a:rPr lang="en-US" dirty="0" err="1"/>
              <a:t>(</a:t>
            </a:r>
            <a:r>
              <a:rPr lang="en-US" b="1" i="1" dirty="0" err="1">
                <a:latin typeface="Times New Roman" pitchFamily="38" charset="0"/>
              </a:rPr>
              <a:t>k</a:t>
            </a:r>
            <a:r>
              <a:rPr lang="en-US" dirty="0"/>
              <a:t>), we search for key </a:t>
            </a:r>
            <a:r>
              <a:rPr lang="en-US" b="1" i="1" dirty="0" err="1">
                <a:latin typeface="Times New Roman" pitchFamily="38" charset="0"/>
              </a:rPr>
              <a:t>k</a:t>
            </a:r>
            <a:endParaRPr lang="en-US" b="1" i="1" dirty="0" smtClean="0">
              <a:latin typeface="Times New Roman" pitchFamily="38" charset="0"/>
            </a:endParaRPr>
          </a:p>
          <a:p>
            <a:r>
              <a:rPr lang="en-US" dirty="0" smtClean="0"/>
              <a:t>Suppose key </a:t>
            </a:r>
            <a:r>
              <a:rPr lang="en-US" b="1" i="1" dirty="0" err="1">
                <a:latin typeface="Times New Roman" pitchFamily="38" charset="0"/>
              </a:rPr>
              <a:t>k</a:t>
            </a:r>
            <a:r>
              <a:rPr lang="en-US" dirty="0"/>
              <a:t> is in the tree, and let</a:t>
            </a:r>
            <a:r>
              <a:rPr lang="en-US" dirty="0" smtClean="0"/>
              <a:t> </a:t>
            </a:r>
            <a:r>
              <a:rPr lang="en-US" b="1" i="1" dirty="0" err="1" smtClean="0">
                <a:latin typeface="Times New Roman" pitchFamily="38" charset="0"/>
              </a:rPr>
              <a:t>v</a:t>
            </a:r>
            <a:r>
              <a:rPr lang="en-US" dirty="0" smtClean="0"/>
              <a:t> </a:t>
            </a:r>
            <a:r>
              <a:rPr lang="en-US" dirty="0"/>
              <a:t>be the node storing </a:t>
            </a:r>
            <a:r>
              <a:rPr lang="en-US" b="1" i="1" dirty="0" err="1">
                <a:latin typeface="Times New Roman" pitchFamily="38" charset="0"/>
              </a:rPr>
              <a:t>k</a:t>
            </a:r>
            <a:endParaRPr lang="en-US" b="1" i="1" dirty="0">
              <a:latin typeface="Times New Roman" pitchFamily="38" charset="0"/>
            </a:endParaRPr>
          </a:p>
          <a:p>
            <a:r>
              <a:rPr lang="en-US" dirty="0"/>
              <a:t>If node </a:t>
            </a:r>
            <a:r>
              <a:rPr lang="en-US" b="1" i="1" dirty="0" err="1">
                <a:latin typeface="Times New Roman" pitchFamily="38" charset="0"/>
              </a:rPr>
              <a:t>v</a:t>
            </a:r>
            <a:r>
              <a:rPr lang="en-US" dirty="0"/>
              <a:t> has a leaf child </a:t>
            </a:r>
            <a:r>
              <a:rPr lang="en-US" b="1" i="1" dirty="0" err="1">
                <a:latin typeface="Times New Roman" pitchFamily="38" charset="0"/>
              </a:rPr>
              <a:t>w</a:t>
            </a:r>
            <a:r>
              <a:rPr lang="en-US" dirty="0"/>
              <a:t>, we remove </a:t>
            </a:r>
            <a:r>
              <a:rPr lang="en-US" b="1" i="1" dirty="0" err="1">
                <a:latin typeface="Times New Roman" pitchFamily="38" charset="0"/>
              </a:rPr>
              <a:t>v</a:t>
            </a:r>
            <a:r>
              <a:rPr lang="en-US" dirty="0"/>
              <a:t> and </a:t>
            </a:r>
            <a:r>
              <a:rPr lang="en-US" b="1" i="1" dirty="0" err="1">
                <a:latin typeface="Times New Roman" pitchFamily="38" charset="0"/>
              </a:rPr>
              <a:t>w</a:t>
            </a:r>
            <a:r>
              <a:rPr lang="en-US" dirty="0"/>
              <a:t> from the tree with operation </a:t>
            </a:r>
            <a:r>
              <a:rPr lang="en-US" dirty="0" err="1">
                <a:solidFill>
                  <a:schemeClr val="tx2"/>
                </a:solidFill>
              </a:rPr>
              <a:t>removeExternal</a:t>
            </a:r>
            <a:r>
              <a:rPr lang="en-US" dirty="0" err="1"/>
              <a:t>(</a:t>
            </a:r>
            <a:r>
              <a:rPr lang="en-US" b="1" i="1" dirty="0" err="1">
                <a:latin typeface="Times New Roman" pitchFamily="38" charset="0"/>
              </a:rPr>
              <a:t>w</a:t>
            </a:r>
            <a:r>
              <a:rPr lang="en-US" dirty="0"/>
              <a:t>), which removes </a:t>
            </a:r>
            <a:r>
              <a:rPr lang="en-US" b="1" i="1" dirty="0" err="1">
                <a:latin typeface="Times New Roman" pitchFamily="38" charset="0"/>
              </a:rPr>
              <a:t>w</a:t>
            </a:r>
            <a:r>
              <a:rPr lang="en-US" dirty="0"/>
              <a:t> and its parent</a:t>
            </a:r>
          </a:p>
          <a:p>
            <a:r>
              <a:rPr lang="en-US" dirty="0"/>
              <a:t>Example: remove 4</a:t>
            </a:r>
          </a:p>
        </p:txBody>
      </p:sp>
      <p:sp>
        <p:nvSpPr>
          <p:cNvPr id="139268" name="Oval 4"/>
          <p:cNvSpPr>
            <a:spLocks noChangeArrowheads="1"/>
          </p:cNvSpPr>
          <p:nvPr/>
        </p:nvSpPr>
        <p:spPr bwMode="auto">
          <a:xfrm>
            <a:off x="2627312" y="3871123"/>
            <a:ext cx="320675" cy="319088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</a:p>
        </p:txBody>
      </p:sp>
      <p:sp>
        <p:nvSpPr>
          <p:cNvPr id="139269" name="Oval 5"/>
          <p:cNvSpPr>
            <a:spLocks noChangeArrowheads="1"/>
          </p:cNvSpPr>
          <p:nvPr/>
        </p:nvSpPr>
        <p:spPr bwMode="auto">
          <a:xfrm>
            <a:off x="3825875" y="4382298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9</a:t>
            </a:r>
          </a:p>
        </p:txBody>
      </p:sp>
      <p:sp>
        <p:nvSpPr>
          <p:cNvPr id="139270" name="Oval 6"/>
          <p:cNvSpPr>
            <a:spLocks noChangeArrowheads="1"/>
          </p:cNvSpPr>
          <p:nvPr/>
        </p:nvSpPr>
        <p:spPr bwMode="auto">
          <a:xfrm>
            <a:off x="1270000" y="4382298"/>
            <a:ext cx="319087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2</a:t>
            </a:r>
          </a:p>
        </p:txBody>
      </p:sp>
      <p:sp>
        <p:nvSpPr>
          <p:cNvPr id="139271" name="Oval 7"/>
          <p:cNvSpPr>
            <a:spLocks noChangeArrowheads="1"/>
          </p:cNvSpPr>
          <p:nvPr/>
        </p:nvSpPr>
        <p:spPr bwMode="auto">
          <a:xfrm>
            <a:off x="1857375" y="4877598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4</a:t>
            </a:r>
          </a:p>
        </p:txBody>
      </p:sp>
      <p:sp>
        <p:nvSpPr>
          <p:cNvPr id="139272" name="Rectangle 8"/>
          <p:cNvSpPr>
            <a:spLocks noChangeAspect="1" noChangeArrowheads="1"/>
          </p:cNvSpPr>
          <p:nvPr/>
        </p:nvSpPr>
        <p:spPr bwMode="auto">
          <a:xfrm>
            <a:off x="1609725" y="5453861"/>
            <a:ext cx="230187" cy="230187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9273" name="Rectangle 9"/>
          <p:cNvSpPr>
            <a:spLocks noChangeAspect="1" noChangeArrowheads="1"/>
          </p:cNvSpPr>
          <p:nvPr/>
        </p:nvSpPr>
        <p:spPr bwMode="auto">
          <a:xfrm>
            <a:off x="4357687" y="4922048"/>
            <a:ext cx="230188" cy="2317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9274" name="AutoShape 10"/>
          <p:cNvCxnSpPr>
            <a:cxnSpLocks noChangeShapeType="1"/>
            <a:stCxn id="139268" idx="3"/>
            <a:endCxn id="139270" idx="7"/>
          </p:cNvCxnSpPr>
          <p:nvPr/>
        </p:nvCxnSpPr>
        <p:spPr bwMode="auto">
          <a:xfrm flipH="1">
            <a:off x="1543050" y="4172748"/>
            <a:ext cx="1131887" cy="228600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39275" name="AutoShape 11"/>
          <p:cNvCxnSpPr>
            <a:cxnSpLocks noChangeShapeType="1"/>
            <a:stCxn id="139269" idx="1"/>
            <a:endCxn id="139268" idx="5"/>
          </p:cNvCxnSpPr>
          <p:nvPr/>
        </p:nvCxnSpPr>
        <p:spPr bwMode="auto">
          <a:xfrm flipH="1" flipV="1">
            <a:off x="2900362" y="4172748"/>
            <a:ext cx="971550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276" name="AutoShape 12"/>
          <p:cNvCxnSpPr>
            <a:cxnSpLocks noChangeShapeType="1"/>
            <a:stCxn id="139273" idx="0"/>
            <a:endCxn id="139269" idx="5"/>
          </p:cNvCxnSpPr>
          <p:nvPr/>
        </p:nvCxnSpPr>
        <p:spPr bwMode="auto">
          <a:xfrm flipH="1" flipV="1">
            <a:off x="4098925" y="4664873"/>
            <a:ext cx="374650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277" name="AutoShape 13"/>
          <p:cNvCxnSpPr>
            <a:cxnSpLocks noChangeShapeType="1"/>
            <a:stCxn id="139287" idx="7"/>
            <a:endCxn id="139269" idx="3"/>
          </p:cNvCxnSpPr>
          <p:nvPr/>
        </p:nvCxnSpPr>
        <p:spPr bwMode="auto">
          <a:xfrm flipV="1">
            <a:off x="3605212" y="4664873"/>
            <a:ext cx="26670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278" name="AutoShape 14"/>
          <p:cNvCxnSpPr>
            <a:cxnSpLocks noChangeShapeType="1"/>
            <a:stCxn id="139292" idx="1"/>
            <a:endCxn id="139271" idx="5"/>
          </p:cNvCxnSpPr>
          <p:nvPr/>
        </p:nvCxnSpPr>
        <p:spPr bwMode="auto">
          <a:xfrm flipH="1" flipV="1">
            <a:off x="2130425" y="5179223"/>
            <a:ext cx="198437" cy="234950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39279" name="AutoShape 15"/>
          <p:cNvCxnSpPr>
            <a:cxnSpLocks noChangeShapeType="1"/>
            <a:stCxn id="139272" idx="0"/>
            <a:endCxn id="139271" idx="3"/>
          </p:cNvCxnSpPr>
          <p:nvPr/>
        </p:nvCxnSpPr>
        <p:spPr bwMode="auto">
          <a:xfrm flipV="1">
            <a:off x="1725612" y="5179223"/>
            <a:ext cx="179388" cy="246063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39280" name="AutoShape 16"/>
          <p:cNvCxnSpPr>
            <a:cxnSpLocks noChangeShapeType="1"/>
            <a:stCxn id="139282" idx="7"/>
            <a:endCxn id="139270" idx="3"/>
          </p:cNvCxnSpPr>
          <p:nvPr/>
        </p:nvCxnSpPr>
        <p:spPr bwMode="auto">
          <a:xfrm flipV="1">
            <a:off x="955675" y="4683923"/>
            <a:ext cx="360362" cy="231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281" name="AutoShape 17"/>
          <p:cNvCxnSpPr>
            <a:cxnSpLocks noChangeShapeType="1"/>
            <a:stCxn id="139271" idx="1"/>
            <a:endCxn id="139270" idx="5"/>
          </p:cNvCxnSpPr>
          <p:nvPr/>
        </p:nvCxnSpPr>
        <p:spPr bwMode="auto">
          <a:xfrm flipH="1" flipV="1">
            <a:off x="1543050" y="4683923"/>
            <a:ext cx="361950" cy="212725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39282" name="Oval 18"/>
          <p:cNvSpPr>
            <a:spLocks noChangeArrowheads="1"/>
          </p:cNvSpPr>
          <p:nvPr/>
        </p:nvSpPr>
        <p:spPr bwMode="auto">
          <a:xfrm>
            <a:off x="682625" y="4877598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1</a:t>
            </a:r>
          </a:p>
        </p:txBody>
      </p:sp>
      <p:sp>
        <p:nvSpPr>
          <p:cNvPr id="139283" name="Rectangle 19"/>
          <p:cNvSpPr>
            <a:spLocks noChangeAspect="1" noChangeArrowheads="1"/>
          </p:cNvSpPr>
          <p:nvPr/>
        </p:nvSpPr>
        <p:spPr bwMode="auto">
          <a:xfrm>
            <a:off x="433387" y="5453861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9284" name="Rectangle 20"/>
          <p:cNvSpPr>
            <a:spLocks noChangeAspect="1" noChangeArrowheads="1"/>
          </p:cNvSpPr>
          <p:nvPr/>
        </p:nvSpPr>
        <p:spPr bwMode="auto">
          <a:xfrm>
            <a:off x="1020762" y="5453861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9285" name="AutoShape 21"/>
          <p:cNvCxnSpPr>
            <a:cxnSpLocks noChangeShapeType="1"/>
            <a:stCxn id="139284" idx="0"/>
            <a:endCxn id="139282" idx="5"/>
          </p:cNvCxnSpPr>
          <p:nvPr/>
        </p:nvCxnSpPr>
        <p:spPr bwMode="auto">
          <a:xfrm flipH="1" flipV="1">
            <a:off x="955675" y="5160173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286" name="AutoShape 22"/>
          <p:cNvCxnSpPr>
            <a:cxnSpLocks noChangeShapeType="1"/>
            <a:stCxn id="139283" idx="0"/>
            <a:endCxn id="139282" idx="3"/>
          </p:cNvCxnSpPr>
          <p:nvPr/>
        </p:nvCxnSpPr>
        <p:spPr bwMode="auto">
          <a:xfrm flipV="1">
            <a:off x="549275" y="5160173"/>
            <a:ext cx="179387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9287" name="Oval 23"/>
          <p:cNvSpPr>
            <a:spLocks noChangeArrowheads="1"/>
          </p:cNvSpPr>
          <p:nvPr/>
        </p:nvSpPr>
        <p:spPr bwMode="auto">
          <a:xfrm>
            <a:off x="3332162" y="4877598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8</a:t>
            </a:r>
          </a:p>
        </p:txBody>
      </p:sp>
      <p:sp>
        <p:nvSpPr>
          <p:cNvPr id="139288" name="Rectangle 24"/>
          <p:cNvSpPr>
            <a:spLocks noChangeAspect="1" noChangeArrowheads="1"/>
          </p:cNvSpPr>
          <p:nvPr/>
        </p:nvSpPr>
        <p:spPr bwMode="auto">
          <a:xfrm>
            <a:off x="3084512" y="5453861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9289" name="Rectangle 25"/>
          <p:cNvSpPr>
            <a:spLocks noChangeAspect="1" noChangeArrowheads="1"/>
          </p:cNvSpPr>
          <p:nvPr/>
        </p:nvSpPr>
        <p:spPr bwMode="auto">
          <a:xfrm>
            <a:off x="3670300" y="5453861"/>
            <a:ext cx="231775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9290" name="AutoShape 26"/>
          <p:cNvCxnSpPr>
            <a:cxnSpLocks noChangeShapeType="1"/>
            <a:stCxn id="139289" idx="0"/>
            <a:endCxn id="139287" idx="5"/>
          </p:cNvCxnSpPr>
          <p:nvPr/>
        </p:nvCxnSpPr>
        <p:spPr bwMode="auto">
          <a:xfrm flipH="1" flipV="1">
            <a:off x="3605212" y="5160173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291" name="AutoShape 27"/>
          <p:cNvCxnSpPr>
            <a:cxnSpLocks noChangeShapeType="1"/>
            <a:stCxn id="139288" idx="0"/>
            <a:endCxn id="139287" idx="3"/>
          </p:cNvCxnSpPr>
          <p:nvPr/>
        </p:nvCxnSpPr>
        <p:spPr bwMode="auto">
          <a:xfrm flipV="1">
            <a:off x="3200400" y="5160173"/>
            <a:ext cx="179387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9292" name="Oval 28"/>
          <p:cNvSpPr>
            <a:spLocks noChangeArrowheads="1"/>
          </p:cNvSpPr>
          <p:nvPr/>
        </p:nvSpPr>
        <p:spPr bwMode="auto">
          <a:xfrm>
            <a:off x="2281237" y="5395123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5</a:t>
            </a:r>
          </a:p>
        </p:txBody>
      </p:sp>
      <p:sp>
        <p:nvSpPr>
          <p:cNvPr id="139293" name="Rectangle 29"/>
          <p:cNvSpPr>
            <a:spLocks noChangeAspect="1" noChangeArrowheads="1"/>
          </p:cNvSpPr>
          <p:nvPr/>
        </p:nvSpPr>
        <p:spPr bwMode="auto">
          <a:xfrm>
            <a:off x="2033587" y="5971386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9294" name="Rectangle 30"/>
          <p:cNvSpPr>
            <a:spLocks noChangeAspect="1" noChangeArrowheads="1"/>
          </p:cNvSpPr>
          <p:nvPr/>
        </p:nvSpPr>
        <p:spPr bwMode="auto">
          <a:xfrm>
            <a:off x="2619375" y="5971386"/>
            <a:ext cx="231775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9295" name="AutoShape 31"/>
          <p:cNvCxnSpPr>
            <a:cxnSpLocks noChangeShapeType="1"/>
            <a:stCxn id="139294" idx="0"/>
            <a:endCxn id="139292" idx="5"/>
          </p:cNvCxnSpPr>
          <p:nvPr/>
        </p:nvCxnSpPr>
        <p:spPr bwMode="auto">
          <a:xfrm flipH="1" flipV="1">
            <a:off x="2554287" y="5696748"/>
            <a:ext cx="180975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296" name="AutoShape 32"/>
          <p:cNvCxnSpPr>
            <a:cxnSpLocks noChangeShapeType="1"/>
            <a:stCxn id="139293" idx="0"/>
            <a:endCxn id="139292" idx="3"/>
          </p:cNvCxnSpPr>
          <p:nvPr/>
        </p:nvCxnSpPr>
        <p:spPr bwMode="auto">
          <a:xfrm flipV="1">
            <a:off x="2149475" y="5696748"/>
            <a:ext cx="179387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9297" name="Text Box 33"/>
          <p:cNvSpPr txBox="1">
            <a:spLocks noChangeArrowheads="1"/>
          </p:cNvSpPr>
          <p:nvPr/>
        </p:nvSpPr>
        <p:spPr bwMode="auto">
          <a:xfrm>
            <a:off x="2170112" y="4769648"/>
            <a:ext cx="384532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v</a:t>
            </a:r>
          </a:p>
        </p:txBody>
      </p:sp>
      <p:sp>
        <p:nvSpPr>
          <p:cNvPr id="139298" name="Text Box 34"/>
          <p:cNvSpPr txBox="1">
            <a:spLocks noChangeArrowheads="1"/>
          </p:cNvSpPr>
          <p:nvPr/>
        </p:nvSpPr>
        <p:spPr bwMode="auto">
          <a:xfrm>
            <a:off x="1435100" y="5090323"/>
            <a:ext cx="441764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w</a:t>
            </a:r>
          </a:p>
        </p:txBody>
      </p:sp>
      <p:sp>
        <p:nvSpPr>
          <p:cNvPr id="139330" name="Oval 66"/>
          <p:cNvSpPr>
            <a:spLocks noChangeArrowheads="1"/>
          </p:cNvSpPr>
          <p:nvPr/>
        </p:nvSpPr>
        <p:spPr bwMode="auto">
          <a:xfrm>
            <a:off x="6553200" y="3891289"/>
            <a:ext cx="320675" cy="319088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</a:p>
        </p:txBody>
      </p:sp>
      <p:sp>
        <p:nvSpPr>
          <p:cNvPr id="139331" name="Oval 67"/>
          <p:cNvSpPr>
            <a:spLocks noChangeArrowheads="1"/>
          </p:cNvSpPr>
          <p:nvPr/>
        </p:nvSpPr>
        <p:spPr bwMode="auto">
          <a:xfrm>
            <a:off x="7964488" y="4402464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9</a:t>
            </a:r>
          </a:p>
        </p:txBody>
      </p:sp>
      <p:sp>
        <p:nvSpPr>
          <p:cNvPr id="139332" name="Oval 68"/>
          <p:cNvSpPr>
            <a:spLocks noChangeArrowheads="1"/>
          </p:cNvSpPr>
          <p:nvPr/>
        </p:nvSpPr>
        <p:spPr bwMode="auto">
          <a:xfrm>
            <a:off x="5600700" y="4402464"/>
            <a:ext cx="319088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2</a:t>
            </a:r>
          </a:p>
        </p:txBody>
      </p:sp>
      <p:sp>
        <p:nvSpPr>
          <p:cNvPr id="139333" name="Oval 69"/>
          <p:cNvSpPr>
            <a:spLocks noChangeArrowheads="1"/>
          </p:cNvSpPr>
          <p:nvPr/>
        </p:nvSpPr>
        <p:spPr bwMode="auto">
          <a:xfrm>
            <a:off x="6188075" y="4897764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5</a:t>
            </a:r>
          </a:p>
        </p:txBody>
      </p:sp>
      <p:sp>
        <p:nvSpPr>
          <p:cNvPr id="139334" name="Rectangle 70"/>
          <p:cNvSpPr>
            <a:spLocks noChangeAspect="1" noChangeArrowheads="1"/>
          </p:cNvSpPr>
          <p:nvPr/>
        </p:nvSpPr>
        <p:spPr bwMode="auto">
          <a:xfrm>
            <a:off x="5940425" y="5474027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9335" name="Rectangle 71"/>
          <p:cNvSpPr>
            <a:spLocks noChangeAspect="1" noChangeArrowheads="1"/>
          </p:cNvSpPr>
          <p:nvPr/>
        </p:nvSpPr>
        <p:spPr bwMode="auto">
          <a:xfrm>
            <a:off x="6553200" y="5474027"/>
            <a:ext cx="231775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9336" name="Rectangle 72"/>
          <p:cNvSpPr>
            <a:spLocks noChangeAspect="1" noChangeArrowheads="1"/>
          </p:cNvSpPr>
          <p:nvPr/>
        </p:nvSpPr>
        <p:spPr bwMode="auto">
          <a:xfrm>
            <a:off x="8496300" y="4942214"/>
            <a:ext cx="230188" cy="2317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9337" name="AutoShape 73"/>
          <p:cNvCxnSpPr>
            <a:cxnSpLocks noChangeShapeType="1"/>
            <a:stCxn id="139330" idx="3"/>
            <a:endCxn id="139332" idx="7"/>
          </p:cNvCxnSpPr>
          <p:nvPr/>
        </p:nvCxnSpPr>
        <p:spPr bwMode="auto">
          <a:xfrm flipH="1">
            <a:off x="5873750" y="4173864"/>
            <a:ext cx="727075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338" name="AutoShape 74"/>
          <p:cNvCxnSpPr>
            <a:cxnSpLocks noChangeShapeType="1"/>
            <a:stCxn id="139331" idx="1"/>
            <a:endCxn id="139330" idx="5"/>
          </p:cNvCxnSpPr>
          <p:nvPr/>
        </p:nvCxnSpPr>
        <p:spPr bwMode="auto">
          <a:xfrm flipH="1" flipV="1">
            <a:off x="6826250" y="4173864"/>
            <a:ext cx="1184275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339" name="AutoShape 75"/>
          <p:cNvCxnSpPr>
            <a:cxnSpLocks noChangeShapeType="1"/>
            <a:stCxn id="139336" idx="0"/>
            <a:endCxn id="139331" idx="5"/>
          </p:cNvCxnSpPr>
          <p:nvPr/>
        </p:nvCxnSpPr>
        <p:spPr bwMode="auto">
          <a:xfrm flipH="1" flipV="1">
            <a:off x="8237538" y="4685039"/>
            <a:ext cx="374650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340" name="AutoShape 76"/>
          <p:cNvCxnSpPr>
            <a:cxnSpLocks noChangeShapeType="1"/>
            <a:stCxn id="139350" idx="7"/>
            <a:endCxn id="139331" idx="3"/>
          </p:cNvCxnSpPr>
          <p:nvPr/>
        </p:nvCxnSpPr>
        <p:spPr bwMode="auto">
          <a:xfrm flipV="1">
            <a:off x="7743825" y="4685039"/>
            <a:ext cx="26670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341" name="AutoShape 77"/>
          <p:cNvCxnSpPr>
            <a:cxnSpLocks noChangeShapeType="1"/>
            <a:stCxn id="139335" idx="0"/>
            <a:endCxn id="139333" idx="5"/>
          </p:cNvCxnSpPr>
          <p:nvPr/>
        </p:nvCxnSpPr>
        <p:spPr bwMode="auto">
          <a:xfrm flipH="1" flipV="1">
            <a:off x="6461125" y="5199389"/>
            <a:ext cx="207963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342" name="AutoShape 78"/>
          <p:cNvCxnSpPr>
            <a:cxnSpLocks noChangeShapeType="1"/>
            <a:stCxn id="139334" idx="0"/>
            <a:endCxn id="139333" idx="3"/>
          </p:cNvCxnSpPr>
          <p:nvPr/>
        </p:nvCxnSpPr>
        <p:spPr bwMode="auto">
          <a:xfrm flipV="1">
            <a:off x="6056313" y="5199389"/>
            <a:ext cx="179387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343" name="AutoShape 79"/>
          <p:cNvCxnSpPr>
            <a:cxnSpLocks noChangeShapeType="1"/>
            <a:stCxn id="139345" idx="7"/>
            <a:endCxn id="139332" idx="3"/>
          </p:cNvCxnSpPr>
          <p:nvPr/>
        </p:nvCxnSpPr>
        <p:spPr bwMode="auto">
          <a:xfrm flipV="1">
            <a:off x="5286375" y="4704089"/>
            <a:ext cx="360363" cy="231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344" name="AutoShape 80"/>
          <p:cNvCxnSpPr>
            <a:cxnSpLocks noChangeShapeType="1"/>
            <a:stCxn id="139333" idx="1"/>
            <a:endCxn id="139332" idx="5"/>
          </p:cNvCxnSpPr>
          <p:nvPr/>
        </p:nvCxnSpPr>
        <p:spPr bwMode="auto">
          <a:xfrm flipH="1" flipV="1">
            <a:off x="5873750" y="4704089"/>
            <a:ext cx="361950" cy="212725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39345" name="Oval 81"/>
          <p:cNvSpPr>
            <a:spLocks noChangeArrowheads="1"/>
          </p:cNvSpPr>
          <p:nvPr/>
        </p:nvSpPr>
        <p:spPr bwMode="auto">
          <a:xfrm>
            <a:off x="5013325" y="4897764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1</a:t>
            </a:r>
          </a:p>
        </p:txBody>
      </p:sp>
      <p:sp>
        <p:nvSpPr>
          <p:cNvPr id="139346" name="Rectangle 82"/>
          <p:cNvSpPr>
            <a:spLocks noChangeAspect="1" noChangeArrowheads="1"/>
          </p:cNvSpPr>
          <p:nvPr/>
        </p:nvSpPr>
        <p:spPr bwMode="auto">
          <a:xfrm>
            <a:off x="4764088" y="5474027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9347" name="Rectangle 83"/>
          <p:cNvSpPr>
            <a:spLocks noChangeAspect="1" noChangeArrowheads="1"/>
          </p:cNvSpPr>
          <p:nvPr/>
        </p:nvSpPr>
        <p:spPr bwMode="auto">
          <a:xfrm>
            <a:off x="5351463" y="5474027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9348" name="AutoShape 84"/>
          <p:cNvCxnSpPr>
            <a:cxnSpLocks noChangeShapeType="1"/>
            <a:stCxn id="139347" idx="0"/>
            <a:endCxn id="139345" idx="5"/>
          </p:cNvCxnSpPr>
          <p:nvPr/>
        </p:nvCxnSpPr>
        <p:spPr bwMode="auto">
          <a:xfrm flipH="1" flipV="1">
            <a:off x="5286375" y="5180339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349" name="AutoShape 85"/>
          <p:cNvCxnSpPr>
            <a:cxnSpLocks noChangeShapeType="1"/>
            <a:stCxn id="139346" idx="0"/>
            <a:endCxn id="139345" idx="3"/>
          </p:cNvCxnSpPr>
          <p:nvPr/>
        </p:nvCxnSpPr>
        <p:spPr bwMode="auto">
          <a:xfrm flipV="1">
            <a:off x="4879975" y="5180339"/>
            <a:ext cx="179388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9350" name="Oval 86"/>
          <p:cNvSpPr>
            <a:spLocks noChangeArrowheads="1"/>
          </p:cNvSpPr>
          <p:nvPr/>
        </p:nvSpPr>
        <p:spPr bwMode="auto">
          <a:xfrm>
            <a:off x="7470775" y="4897764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8</a:t>
            </a:r>
          </a:p>
        </p:txBody>
      </p:sp>
      <p:sp>
        <p:nvSpPr>
          <p:cNvPr id="139351" name="Rectangle 87"/>
          <p:cNvSpPr>
            <a:spLocks noChangeAspect="1" noChangeArrowheads="1"/>
          </p:cNvSpPr>
          <p:nvPr/>
        </p:nvSpPr>
        <p:spPr bwMode="auto">
          <a:xfrm>
            <a:off x="7223125" y="5474027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39352" name="Rectangle 88"/>
          <p:cNvSpPr>
            <a:spLocks noChangeAspect="1" noChangeArrowheads="1"/>
          </p:cNvSpPr>
          <p:nvPr/>
        </p:nvSpPr>
        <p:spPr bwMode="auto">
          <a:xfrm>
            <a:off x="7808913" y="5474027"/>
            <a:ext cx="231775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39353" name="AutoShape 89"/>
          <p:cNvCxnSpPr>
            <a:cxnSpLocks noChangeShapeType="1"/>
            <a:stCxn id="139352" idx="0"/>
            <a:endCxn id="139350" idx="5"/>
          </p:cNvCxnSpPr>
          <p:nvPr/>
        </p:nvCxnSpPr>
        <p:spPr bwMode="auto">
          <a:xfrm flipH="1" flipV="1">
            <a:off x="7743825" y="5180339"/>
            <a:ext cx="180975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9354" name="AutoShape 90"/>
          <p:cNvCxnSpPr>
            <a:cxnSpLocks noChangeShapeType="1"/>
            <a:stCxn id="139351" idx="0"/>
            <a:endCxn id="139350" idx="3"/>
          </p:cNvCxnSpPr>
          <p:nvPr/>
        </p:nvCxnSpPr>
        <p:spPr bwMode="auto">
          <a:xfrm flipV="1">
            <a:off x="7339013" y="5180339"/>
            <a:ext cx="179387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9355" name="Text Box 91"/>
          <p:cNvSpPr txBox="1">
            <a:spLocks noChangeArrowheads="1"/>
          </p:cNvSpPr>
          <p:nvPr/>
        </p:nvSpPr>
        <p:spPr bwMode="auto">
          <a:xfrm>
            <a:off x="1865312" y="3931448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&lt;</a:t>
            </a:r>
          </a:p>
        </p:txBody>
      </p:sp>
      <p:sp>
        <p:nvSpPr>
          <p:cNvPr id="139356" name="Text Box 92"/>
          <p:cNvSpPr txBox="1">
            <a:spLocks noChangeArrowheads="1"/>
          </p:cNvSpPr>
          <p:nvPr/>
        </p:nvSpPr>
        <p:spPr bwMode="auto">
          <a:xfrm>
            <a:off x="1636712" y="4464848"/>
            <a:ext cx="3238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BEFD2"/>
                </a:solidFill>
                <a:latin typeface="Symbol" pitchFamily="38" charset="2"/>
                <a:sym typeface="Symbol" pitchFamily="38" charset="2"/>
              </a:rPr>
              <a:t>&gt;</a:t>
            </a:r>
          </a:p>
        </p:txBody>
      </p:sp>
      <p:sp>
        <p:nvSpPr>
          <p:cNvPr id="139360" name="AutoShape 96"/>
          <p:cNvSpPr>
            <a:spLocks noChangeArrowheads="1"/>
          </p:cNvSpPr>
          <p:nvPr/>
        </p:nvSpPr>
        <p:spPr bwMode="auto">
          <a:xfrm rot="18601582" flipH="1">
            <a:off x="1288256" y="4938717"/>
            <a:ext cx="1217613" cy="612775"/>
          </a:xfrm>
          <a:prstGeom prst="roundRect">
            <a:avLst>
              <a:gd name="adj" fmla="val 29167"/>
            </a:avLst>
          </a:prstGeom>
          <a:noFill/>
          <a:ln w="12700">
            <a:solidFill>
              <a:schemeClr val="tx2"/>
            </a:solidFill>
            <a:prstDash val="lg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FBEFD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Deletion (cont.)</a:t>
            </a:r>
          </a:p>
        </p:txBody>
      </p:sp>
      <p:sp>
        <p:nvSpPr>
          <p:cNvPr id="140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18182" y="996950"/>
            <a:ext cx="8782063" cy="4114800"/>
          </a:xfrm>
        </p:spPr>
        <p:txBody>
          <a:bodyPr/>
          <a:lstStyle/>
          <a:p>
            <a:r>
              <a:rPr lang="en-US" sz="2000" dirty="0" smtClean="0"/>
              <a:t>Now consider </a:t>
            </a:r>
            <a:r>
              <a:rPr lang="en-US" sz="2000" dirty="0"/>
              <a:t>the case where the key </a:t>
            </a:r>
            <a:r>
              <a:rPr lang="en-US" sz="2000" b="1" i="1" dirty="0" err="1">
                <a:latin typeface="Times New Roman" pitchFamily="38" charset="0"/>
              </a:rPr>
              <a:t>k</a:t>
            </a:r>
            <a:r>
              <a:rPr lang="en-US" sz="2000" dirty="0"/>
              <a:t> to be removed is stored at a node </a:t>
            </a:r>
            <a:r>
              <a:rPr lang="en-US" sz="2000" b="1" i="1" dirty="0" err="1">
                <a:latin typeface="Times New Roman" pitchFamily="38" charset="0"/>
              </a:rPr>
              <a:t>v</a:t>
            </a:r>
            <a:r>
              <a:rPr lang="en-US" sz="2000" dirty="0"/>
              <a:t> whose children are both internal</a:t>
            </a:r>
          </a:p>
          <a:p>
            <a:pPr lvl="1"/>
            <a:r>
              <a:rPr lang="en-US" sz="1800" dirty="0"/>
              <a:t>we find the internal node </a:t>
            </a:r>
            <a:r>
              <a:rPr lang="en-US" sz="1800" b="1" i="1" dirty="0" err="1">
                <a:latin typeface="Times New Roman" pitchFamily="38" charset="0"/>
              </a:rPr>
              <a:t>w</a:t>
            </a:r>
            <a:r>
              <a:rPr lang="en-US" sz="1800" b="1" i="1" dirty="0">
                <a:latin typeface="Times New Roman" pitchFamily="38" charset="0"/>
              </a:rPr>
              <a:t> </a:t>
            </a:r>
            <a:r>
              <a:rPr lang="en-US" sz="1800" dirty="0"/>
              <a:t>that follows </a:t>
            </a:r>
            <a:r>
              <a:rPr lang="en-US" sz="1800" b="1" i="1" dirty="0" err="1">
                <a:latin typeface="Times New Roman" pitchFamily="38" charset="0"/>
              </a:rPr>
              <a:t>v</a:t>
            </a:r>
            <a:r>
              <a:rPr lang="en-US" sz="1800" dirty="0"/>
              <a:t> in an </a:t>
            </a:r>
            <a:r>
              <a:rPr lang="en-US" sz="1800" dirty="0" err="1"/>
              <a:t>inorder</a:t>
            </a:r>
            <a:r>
              <a:rPr lang="en-US" sz="1800" dirty="0"/>
              <a:t> traversal</a:t>
            </a:r>
          </a:p>
          <a:p>
            <a:pPr lvl="1"/>
            <a:r>
              <a:rPr lang="en-US" sz="1800" dirty="0"/>
              <a:t>we copy </a:t>
            </a:r>
            <a:r>
              <a:rPr lang="en-US" sz="1800" dirty="0">
                <a:cs typeface="Arial"/>
              </a:rPr>
              <a:t>the entry stored at </a:t>
            </a:r>
            <a:r>
              <a:rPr lang="en-US" sz="1800" b="1" i="1" dirty="0">
                <a:latin typeface="Times New Roman" pitchFamily="38" charset="0"/>
              </a:rPr>
              <a:t>w</a:t>
            </a:r>
            <a:r>
              <a:rPr lang="en-US" sz="1800" dirty="0" smtClean="0"/>
              <a:t> </a:t>
            </a:r>
            <a:r>
              <a:rPr lang="en-US" sz="1800" dirty="0"/>
              <a:t>into node </a:t>
            </a:r>
            <a:r>
              <a:rPr lang="en-US" sz="1800" b="1" i="1" dirty="0">
                <a:latin typeface="Times New Roman" pitchFamily="38" charset="0"/>
              </a:rPr>
              <a:t>v</a:t>
            </a:r>
            <a:endParaRPr lang="en-US" sz="1800" dirty="0"/>
          </a:p>
          <a:p>
            <a:pPr lvl="1"/>
            <a:r>
              <a:rPr lang="en-US" sz="1800" dirty="0"/>
              <a:t>we remove node </a:t>
            </a:r>
            <a:r>
              <a:rPr lang="en-US" sz="1800" b="1" i="1" dirty="0" err="1">
                <a:latin typeface="Times New Roman" pitchFamily="38" charset="0"/>
              </a:rPr>
              <a:t>w</a:t>
            </a:r>
            <a:r>
              <a:rPr lang="en-US" sz="1800" b="1" i="1" dirty="0">
                <a:latin typeface="Times New Roman" pitchFamily="38" charset="0"/>
              </a:rPr>
              <a:t> </a:t>
            </a:r>
            <a:r>
              <a:rPr lang="en-US" sz="1800" dirty="0"/>
              <a:t>and its left child </a:t>
            </a:r>
            <a:r>
              <a:rPr lang="en-US" sz="1800" b="1" i="1" dirty="0" err="1">
                <a:latin typeface="Times New Roman" pitchFamily="38" charset="0"/>
              </a:rPr>
              <a:t>z</a:t>
            </a:r>
            <a:r>
              <a:rPr lang="en-US" sz="1800" b="1" i="1" dirty="0">
                <a:latin typeface="Times New Roman" pitchFamily="38" charset="0"/>
              </a:rPr>
              <a:t> </a:t>
            </a:r>
            <a:r>
              <a:rPr lang="en-US" sz="1800" dirty="0"/>
              <a:t>(which must be a leaf) by means of operation </a:t>
            </a:r>
            <a:r>
              <a:rPr lang="en-US" sz="1800" dirty="0" err="1">
                <a:solidFill>
                  <a:schemeClr val="tx2"/>
                </a:solidFill>
              </a:rPr>
              <a:t>removeExternal</a:t>
            </a:r>
            <a:r>
              <a:rPr lang="en-US" sz="1800" dirty="0" err="1"/>
              <a:t>(</a:t>
            </a:r>
            <a:r>
              <a:rPr lang="en-US" sz="1800" b="1" i="1" dirty="0" err="1">
                <a:latin typeface="Times New Roman" pitchFamily="38" charset="0"/>
              </a:rPr>
              <a:t>z</a:t>
            </a:r>
            <a:r>
              <a:rPr lang="en-US" sz="1800" dirty="0"/>
              <a:t>)</a:t>
            </a:r>
          </a:p>
          <a:p>
            <a:r>
              <a:rPr lang="en-US" sz="2000" dirty="0"/>
              <a:t>Example: remove 3</a:t>
            </a:r>
          </a:p>
          <a:p>
            <a:endParaRPr lang="en-US" dirty="0"/>
          </a:p>
        </p:txBody>
      </p:sp>
      <p:sp>
        <p:nvSpPr>
          <p:cNvPr id="140292" name="Oval 4"/>
          <p:cNvSpPr>
            <a:spLocks noChangeArrowheads="1"/>
          </p:cNvSpPr>
          <p:nvPr/>
        </p:nvSpPr>
        <p:spPr bwMode="auto">
          <a:xfrm flipH="1">
            <a:off x="1742183" y="4071144"/>
            <a:ext cx="320675" cy="319087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3</a:t>
            </a:r>
          </a:p>
        </p:txBody>
      </p:sp>
      <p:sp>
        <p:nvSpPr>
          <p:cNvPr id="140293" name="Oval 5"/>
          <p:cNvSpPr>
            <a:spLocks noChangeArrowheads="1"/>
          </p:cNvSpPr>
          <p:nvPr/>
        </p:nvSpPr>
        <p:spPr bwMode="auto">
          <a:xfrm flipH="1">
            <a:off x="751583" y="3688556"/>
            <a:ext cx="319088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1</a:t>
            </a:r>
          </a:p>
        </p:txBody>
      </p:sp>
      <p:sp>
        <p:nvSpPr>
          <p:cNvPr id="140294" name="Oval 6"/>
          <p:cNvSpPr>
            <a:spLocks noChangeArrowheads="1"/>
          </p:cNvSpPr>
          <p:nvPr/>
        </p:nvSpPr>
        <p:spPr bwMode="auto">
          <a:xfrm flipH="1">
            <a:off x="3080446" y="4450556"/>
            <a:ext cx="319087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8</a:t>
            </a:r>
          </a:p>
        </p:txBody>
      </p:sp>
      <p:sp>
        <p:nvSpPr>
          <p:cNvPr id="140295" name="Oval 7"/>
          <p:cNvSpPr>
            <a:spLocks noChangeArrowheads="1"/>
          </p:cNvSpPr>
          <p:nvPr/>
        </p:nvSpPr>
        <p:spPr bwMode="auto">
          <a:xfrm flipH="1">
            <a:off x="2491483" y="4923631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</a:p>
        </p:txBody>
      </p:sp>
      <p:sp>
        <p:nvSpPr>
          <p:cNvPr id="140296" name="Rectangle 8"/>
          <p:cNvSpPr>
            <a:spLocks noChangeAspect="1" noChangeArrowheads="1"/>
          </p:cNvSpPr>
          <p:nvPr/>
        </p:nvSpPr>
        <p:spPr bwMode="auto">
          <a:xfrm flipH="1">
            <a:off x="2829621" y="5471319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298" name="AutoShape 10"/>
          <p:cNvCxnSpPr>
            <a:cxnSpLocks noChangeShapeType="1"/>
            <a:stCxn id="140292" idx="3"/>
            <a:endCxn id="140294" idx="7"/>
          </p:cNvCxnSpPr>
          <p:nvPr/>
        </p:nvCxnSpPr>
        <p:spPr bwMode="auto">
          <a:xfrm>
            <a:off x="2015233" y="4371181"/>
            <a:ext cx="1112838" cy="96838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40299" name="AutoShape 11"/>
          <p:cNvCxnSpPr>
            <a:cxnSpLocks noChangeShapeType="1"/>
            <a:stCxn id="140293" idx="3"/>
            <a:endCxn id="140292" idx="7"/>
          </p:cNvCxnSpPr>
          <p:nvPr/>
        </p:nvCxnSpPr>
        <p:spPr bwMode="auto">
          <a:xfrm>
            <a:off x="1024633" y="3990181"/>
            <a:ext cx="763588" cy="98425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40300" name="AutoShape 12"/>
          <p:cNvCxnSpPr>
            <a:cxnSpLocks noChangeShapeType="1"/>
            <a:stCxn id="140334" idx="0"/>
            <a:endCxn id="140293" idx="5"/>
          </p:cNvCxnSpPr>
          <p:nvPr/>
        </p:nvCxnSpPr>
        <p:spPr bwMode="auto">
          <a:xfrm flipV="1">
            <a:off x="334071" y="3990181"/>
            <a:ext cx="465137" cy="1158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02" name="AutoShape 14"/>
          <p:cNvCxnSpPr>
            <a:cxnSpLocks noChangeShapeType="1"/>
            <a:stCxn id="140316" idx="1"/>
            <a:endCxn id="140295" idx="5"/>
          </p:cNvCxnSpPr>
          <p:nvPr/>
        </p:nvCxnSpPr>
        <p:spPr bwMode="auto">
          <a:xfrm flipV="1">
            <a:off x="2340671" y="5225256"/>
            <a:ext cx="196850" cy="204788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40303" name="AutoShape 15"/>
          <p:cNvCxnSpPr>
            <a:cxnSpLocks noChangeShapeType="1"/>
            <a:stCxn id="140296" idx="0"/>
            <a:endCxn id="140295" idx="3"/>
          </p:cNvCxnSpPr>
          <p:nvPr/>
        </p:nvCxnSpPr>
        <p:spPr bwMode="auto">
          <a:xfrm flipH="1" flipV="1">
            <a:off x="2764533" y="5225256"/>
            <a:ext cx="180975" cy="2365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04" name="AutoShape 16"/>
          <p:cNvCxnSpPr>
            <a:cxnSpLocks noChangeShapeType="1"/>
            <a:stCxn id="140306" idx="7"/>
            <a:endCxn id="140294" idx="3"/>
          </p:cNvCxnSpPr>
          <p:nvPr/>
        </p:nvCxnSpPr>
        <p:spPr bwMode="auto">
          <a:xfrm flipH="1" flipV="1">
            <a:off x="3353496" y="4752181"/>
            <a:ext cx="361950" cy="2079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05" name="AutoShape 17"/>
          <p:cNvCxnSpPr>
            <a:cxnSpLocks noChangeShapeType="1"/>
            <a:stCxn id="140295" idx="1"/>
            <a:endCxn id="140294" idx="5"/>
          </p:cNvCxnSpPr>
          <p:nvPr/>
        </p:nvCxnSpPr>
        <p:spPr bwMode="auto">
          <a:xfrm flipV="1">
            <a:off x="2764533" y="4752181"/>
            <a:ext cx="363538" cy="188913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40306" name="Oval 18"/>
          <p:cNvSpPr>
            <a:spLocks noChangeArrowheads="1"/>
          </p:cNvSpPr>
          <p:nvPr/>
        </p:nvSpPr>
        <p:spPr bwMode="auto">
          <a:xfrm flipH="1">
            <a:off x="3667821" y="4923631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9</a:t>
            </a:r>
          </a:p>
        </p:txBody>
      </p:sp>
      <p:sp>
        <p:nvSpPr>
          <p:cNvPr id="140307" name="Rectangle 19"/>
          <p:cNvSpPr>
            <a:spLocks noChangeAspect="1" noChangeArrowheads="1"/>
          </p:cNvSpPr>
          <p:nvPr/>
        </p:nvSpPr>
        <p:spPr bwMode="auto">
          <a:xfrm flipH="1">
            <a:off x="4005958" y="5471319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40308" name="Rectangle 20"/>
          <p:cNvSpPr>
            <a:spLocks noChangeAspect="1" noChangeArrowheads="1"/>
          </p:cNvSpPr>
          <p:nvPr/>
        </p:nvSpPr>
        <p:spPr bwMode="auto">
          <a:xfrm flipH="1">
            <a:off x="3418583" y="5471319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09" name="AutoShape 21"/>
          <p:cNvCxnSpPr>
            <a:cxnSpLocks noChangeShapeType="1"/>
            <a:stCxn id="140308" idx="0"/>
            <a:endCxn id="140306" idx="5"/>
          </p:cNvCxnSpPr>
          <p:nvPr/>
        </p:nvCxnSpPr>
        <p:spPr bwMode="auto">
          <a:xfrm flipV="1">
            <a:off x="3534471" y="5206206"/>
            <a:ext cx="180975" cy="255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10" name="AutoShape 22"/>
          <p:cNvCxnSpPr>
            <a:cxnSpLocks noChangeShapeType="1"/>
            <a:stCxn id="140307" idx="0"/>
            <a:endCxn id="140306" idx="3"/>
          </p:cNvCxnSpPr>
          <p:nvPr/>
        </p:nvCxnSpPr>
        <p:spPr bwMode="auto">
          <a:xfrm flipH="1" flipV="1">
            <a:off x="3940871" y="5206206"/>
            <a:ext cx="180975" cy="255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0316" name="Oval 28"/>
          <p:cNvSpPr>
            <a:spLocks noChangeArrowheads="1"/>
          </p:cNvSpPr>
          <p:nvPr/>
        </p:nvSpPr>
        <p:spPr bwMode="auto">
          <a:xfrm flipH="1">
            <a:off x="2067621" y="5412581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5</a:t>
            </a:r>
          </a:p>
        </p:txBody>
      </p:sp>
      <p:sp>
        <p:nvSpPr>
          <p:cNvPr id="140317" name="Rectangle 29"/>
          <p:cNvSpPr>
            <a:spLocks noChangeAspect="1" noChangeArrowheads="1"/>
          </p:cNvSpPr>
          <p:nvPr/>
        </p:nvSpPr>
        <p:spPr bwMode="auto">
          <a:xfrm flipH="1">
            <a:off x="2405758" y="5988844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40318" name="Rectangle 30"/>
          <p:cNvSpPr>
            <a:spLocks noChangeAspect="1" noChangeArrowheads="1"/>
          </p:cNvSpPr>
          <p:nvPr/>
        </p:nvSpPr>
        <p:spPr bwMode="auto">
          <a:xfrm flipH="1">
            <a:off x="1818383" y="5988844"/>
            <a:ext cx="231775" cy="230187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19" name="AutoShape 31"/>
          <p:cNvCxnSpPr>
            <a:cxnSpLocks noChangeShapeType="1"/>
            <a:stCxn id="140318" idx="0"/>
            <a:endCxn id="140316" idx="5"/>
          </p:cNvCxnSpPr>
          <p:nvPr/>
        </p:nvCxnSpPr>
        <p:spPr bwMode="auto">
          <a:xfrm flipV="1">
            <a:off x="1934271" y="5714206"/>
            <a:ext cx="179387" cy="246063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40320" name="AutoShape 32"/>
          <p:cNvCxnSpPr>
            <a:cxnSpLocks noChangeShapeType="1"/>
            <a:stCxn id="140317" idx="0"/>
            <a:endCxn id="140316" idx="3"/>
          </p:cNvCxnSpPr>
          <p:nvPr/>
        </p:nvCxnSpPr>
        <p:spPr bwMode="auto">
          <a:xfrm flipH="1" flipV="1">
            <a:off x="2340671" y="5714206"/>
            <a:ext cx="180975" cy="265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0321" name="Text Box 33"/>
          <p:cNvSpPr txBox="1">
            <a:spLocks noChangeArrowheads="1"/>
          </p:cNvSpPr>
          <p:nvPr/>
        </p:nvSpPr>
        <p:spPr bwMode="auto">
          <a:xfrm flipH="1">
            <a:off x="1970783" y="3780631"/>
            <a:ext cx="384532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v</a:t>
            </a:r>
          </a:p>
        </p:txBody>
      </p:sp>
      <p:sp>
        <p:nvSpPr>
          <p:cNvPr id="140322" name="Text Box 34"/>
          <p:cNvSpPr txBox="1">
            <a:spLocks noChangeArrowheads="1"/>
          </p:cNvSpPr>
          <p:nvPr/>
        </p:nvSpPr>
        <p:spPr bwMode="auto">
          <a:xfrm flipH="1">
            <a:off x="1780283" y="5177631"/>
            <a:ext cx="441764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w</a:t>
            </a:r>
          </a:p>
        </p:txBody>
      </p:sp>
      <p:sp>
        <p:nvSpPr>
          <p:cNvPr id="140327" name="Text Box 39"/>
          <p:cNvSpPr txBox="1">
            <a:spLocks noChangeArrowheads="1"/>
          </p:cNvSpPr>
          <p:nvPr/>
        </p:nvSpPr>
        <p:spPr bwMode="auto">
          <a:xfrm flipH="1">
            <a:off x="1526283" y="5685631"/>
            <a:ext cx="370506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z</a:t>
            </a:r>
          </a:p>
        </p:txBody>
      </p:sp>
      <p:sp>
        <p:nvSpPr>
          <p:cNvPr id="140329" name="Oval 41"/>
          <p:cNvSpPr>
            <a:spLocks noChangeArrowheads="1"/>
          </p:cNvSpPr>
          <p:nvPr/>
        </p:nvSpPr>
        <p:spPr bwMode="auto">
          <a:xfrm flipH="1">
            <a:off x="980183" y="4450556"/>
            <a:ext cx="319088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2</a:t>
            </a:r>
          </a:p>
        </p:txBody>
      </p:sp>
      <p:sp>
        <p:nvSpPr>
          <p:cNvPr id="140330" name="Rectangle 42"/>
          <p:cNvSpPr>
            <a:spLocks noChangeAspect="1" noChangeArrowheads="1"/>
          </p:cNvSpPr>
          <p:nvPr/>
        </p:nvSpPr>
        <p:spPr bwMode="auto">
          <a:xfrm flipH="1">
            <a:off x="1353246" y="4968081"/>
            <a:ext cx="230187" cy="2301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40331" name="Rectangle 43"/>
          <p:cNvSpPr>
            <a:spLocks noChangeAspect="1" noChangeArrowheads="1"/>
          </p:cNvSpPr>
          <p:nvPr/>
        </p:nvSpPr>
        <p:spPr bwMode="auto">
          <a:xfrm flipH="1">
            <a:off x="696021" y="4968081"/>
            <a:ext cx="230187" cy="2301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32" name="AutoShape 44"/>
          <p:cNvCxnSpPr>
            <a:cxnSpLocks noChangeShapeType="1"/>
            <a:stCxn id="140331" idx="0"/>
            <a:endCxn id="140329" idx="5"/>
          </p:cNvCxnSpPr>
          <p:nvPr/>
        </p:nvCxnSpPr>
        <p:spPr bwMode="auto">
          <a:xfrm flipV="1">
            <a:off x="811908" y="4752181"/>
            <a:ext cx="215900" cy="206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33" name="AutoShape 45"/>
          <p:cNvCxnSpPr>
            <a:cxnSpLocks noChangeShapeType="1"/>
            <a:stCxn id="140330" idx="0"/>
            <a:endCxn id="140329" idx="3"/>
          </p:cNvCxnSpPr>
          <p:nvPr/>
        </p:nvCxnSpPr>
        <p:spPr bwMode="auto">
          <a:xfrm flipH="1" flipV="1">
            <a:off x="1253233" y="4752181"/>
            <a:ext cx="215900" cy="206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0334" name="Rectangle 46"/>
          <p:cNvSpPr>
            <a:spLocks noChangeAspect="1" noChangeArrowheads="1"/>
          </p:cNvSpPr>
          <p:nvPr/>
        </p:nvSpPr>
        <p:spPr bwMode="auto">
          <a:xfrm flipH="1">
            <a:off x="218183" y="4115594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35" name="AutoShape 47"/>
          <p:cNvCxnSpPr>
            <a:cxnSpLocks noChangeShapeType="1"/>
            <a:stCxn id="140329" idx="1"/>
            <a:endCxn id="140292" idx="5"/>
          </p:cNvCxnSpPr>
          <p:nvPr/>
        </p:nvCxnSpPr>
        <p:spPr bwMode="auto">
          <a:xfrm flipV="1">
            <a:off x="1253233" y="4371181"/>
            <a:ext cx="534988" cy="96838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40336" name="Oval 48"/>
          <p:cNvSpPr>
            <a:spLocks noChangeArrowheads="1"/>
          </p:cNvSpPr>
          <p:nvPr/>
        </p:nvSpPr>
        <p:spPr bwMode="auto">
          <a:xfrm flipH="1">
            <a:off x="6324600" y="4119563"/>
            <a:ext cx="320675" cy="319087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5</a:t>
            </a:r>
          </a:p>
        </p:txBody>
      </p:sp>
      <p:sp>
        <p:nvSpPr>
          <p:cNvPr id="140337" name="Oval 49"/>
          <p:cNvSpPr>
            <a:spLocks noChangeArrowheads="1"/>
          </p:cNvSpPr>
          <p:nvPr/>
        </p:nvSpPr>
        <p:spPr bwMode="auto">
          <a:xfrm flipH="1">
            <a:off x="5334000" y="3736975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1</a:t>
            </a:r>
          </a:p>
        </p:txBody>
      </p:sp>
      <p:sp>
        <p:nvSpPr>
          <p:cNvPr id="140338" name="Oval 50"/>
          <p:cNvSpPr>
            <a:spLocks noChangeArrowheads="1"/>
          </p:cNvSpPr>
          <p:nvPr/>
        </p:nvSpPr>
        <p:spPr bwMode="auto">
          <a:xfrm flipH="1">
            <a:off x="7662863" y="4468813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8</a:t>
            </a:r>
          </a:p>
        </p:txBody>
      </p:sp>
      <p:sp>
        <p:nvSpPr>
          <p:cNvPr id="140339" name="Oval 51"/>
          <p:cNvSpPr>
            <a:spLocks noChangeArrowheads="1"/>
          </p:cNvSpPr>
          <p:nvPr/>
        </p:nvSpPr>
        <p:spPr bwMode="auto">
          <a:xfrm flipH="1">
            <a:off x="7073900" y="4941888"/>
            <a:ext cx="320675" cy="320675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6</a:t>
            </a:r>
          </a:p>
        </p:txBody>
      </p:sp>
      <p:sp>
        <p:nvSpPr>
          <p:cNvPr id="140340" name="Rectangle 52"/>
          <p:cNvSpPr>
            <a:spLocks noChangeAspect="1" noChangeArrowheads="1"/>
          </p:cNvSpPr>
          <p:nvPr/>
        </p:nvSpPr>
        <p:spPr bwMode="auto">
          <a:xfrm flipH="1">
            <a:off x="7412038" y="5489575"/>
            <a:ext cx="230187" cy="2301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41" name="AutoShape 53"/>
          <p:cNvCxnSpPr>
            <a:cxnSpLocks noChangeShapeType="1"/>
            <a:stCxn id="140336" idx="3"/>
            <a:endCxn id="140338" idx="7"/>
          </p:cNvCxnSpPr>
          <p:nvPr/>
        </p:nvCxnSpPr>
        <p:spPr bwMode="auto">
          <a:xfrm>
            <a:off x="6597650" y="4419600"/>
            <a:ext cx="1112838" cy="85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42" name="AutoShape 54"/>
          <p:cNvCxnSpPr>
            <a:cxnSpLocks noChangeShapeType="1"/>
            <a:stCxn id="140337" idx="3"/>
            <a:endCxn id="140336" idx="7"/>
          </p:cNvCxnSpPr>
          <p:nvPr/>
        </p:nvCxnSpPr>
        <p:spPr bwMode="auto">
          <a:xfrm>
            <a:off x="5607050" y="4019550"/>
            <a:ext cx="763588" cy="117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43" name="AutoShape 55"/>
          <p:cNvCxnSpPr>
            <a:cxnSpLocks noChangeShapeType="1"/>
            <a:stCxn id="140366" idx="0"/>
            <a:endCxn id="140337" idx="5"/>
          </p:cNvCxnSpPr>
          <p:nvPr/>
        </p:nvCxnSpPr>
        <p:spPr bwMode="auto">
          <a:xfrm flipV="1">
            <a:off x="4916488" y="4019550"/>
            <a:ext cx="465137" cy="1349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44" name="AutoShape 56"/>
          <p:cNvCxnSpPr>
            <a:cxnSpLocks noChangeShapeType="1"/>
            <a:stCxn id="140355" idx="0"/>
            <a:endCxn id="140339" idx="5"/>
          </p:cNvCxnSpPr>
          <p:nvPr/>
        </p:nvCxnSpPr>
        <p:spPr bwMode="auto">
          <a:xfrm flipV="1">
            <a:off x="6875463" y="5243513"/>
            <a:ext cx="244475" cy="223837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40345" name="AutoShape 57"/>
          <p:cNvCxnSpPr>
            <a:cxnSpLocks noChangeShapeType="1"/>
            <a:stCxn id="140340" idx="0"/>
            <a:endCxn id="140339" idx="3"/>
          </p:cNvCxnSpPr>
          <p:nvPr/>
        </p:nvCxnSpPr>
        <p:spPr bwMode="auto">
          <a:xfrm flipH="1" flipV="1">
            <a:off x="7346950" y="5243513"/>
            <a:ext cx="180975" cy="2365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46" name="AutoShape 58"/>
          <p:cNvCxnSpPr>
            <a:cxnSpLocks noChangeShapeType="1"/>
            <a:stCxn id="140348" idx="7"/>
            <a:endCxn id="140338" idx="3"/>
          </p:cNvCxnSpPr>
          <p:nvPr/>
        </p:nvCxnSpPr>
        <p:spPr bwMode="auto">
          <a:xfrm flipH="1" flipV="1">
            <a:off x="7935913" y="4751388"/>
            <a:ext cx="361950" cy="2270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47" name="AutoShape 59"/>
          <p:cNvCxnSpPr>
            <a:cxnSpLocks noChangeShapeType="1"/>
            <a:stCxn id="140339" idx="1"/>
            <a:endCxn id="140338" idx="5"/>
          </p:cNvCxnSpPr>
          <p:nvPr/>
        </p:nvCxnSpPr>
        <p:spPr bwMode="auto">
          <a:xfrm flipV="1">
            <a:off x="7346950" y="4751388"/>
            <a:ext cx="363538" cy="2079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0348" name="Oval 60"/>
          <p:cNvSpPr>
            <a:spLocks noChangeArrowheads="1"/>
          </p:cNvSpPr>
          <p:nvPr/>
        </p:nvSpPr>
        <p:spPr bwMode="auto">
          <a:xfrm flipH="1">
            <a:off x="8250238" y="4941888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9</a:t>
            </a:r>
          </a:p>
        </p:txBody>
      </p:sp>
      <p:sp>
        <p:nvSpPr>
          <p:cNvPr id="140349" name="Rectangle 61"/>
          <p:cNvSpPr>
            <a:spLocks noChangeAspect="1" noChangeArrowheads="1"/>
          </p:cNvSpPr>
          <p:nvPr/>
        </p:nvSpPr>
        <p:spPr bwMode="auto">
          <a:xfrm flipH="1">
            <a:off x="8588375" y="5489575"/>
            <a:ext cx="230188" cy="2301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40350" name="Rectangle 62"/>
          <p:cNvSpPr>
            <a:spLocks noChangeAspect="1" noChangeArrowheads="1"/>
          </p:cNvSpPr>
          <p:nvPr/>
        </p:nvSpPr>
        <p:spPr bwMode="auto">
          <a:xfrm flipH="1">
            <a:off x="8001000" y="5489575"/>
            <a:ext cx="230188" cy="2301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51" name="AutoShape 63"/>
          <p:cNvCxnSpPr>
            <a:cxnSpLocks noChangeShapeType="1"/>
            <a:stCxn id="140350" idx="0"/>
            <a:endCxn id="140348" idx="5"/>
          </p:cNvCxnSpPr>
          <p:nvPr/>
        </p:nvCxnSpPr>
        <p:spPr bwMode="auto">
          <a:xfrm flipV="1">
            <a:off x="8116888" y="5224463"/>
            <a:ext cx="180975" cy="255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52" name="AutoShape 64"/>
          <p:cNvCxnSpPr>
            <a:cxnSpLocks noChangeShapeType="1"/>
            <a:stCxn id="140349" idx="0"/>
            <a:endCxn id="140348" idx="3"/>
          </p:cNvCxnSpPr>
          <p:nvPr/>
        </p:nvCxnSpPr>
        <p:spPr bwMode="auto">
          <a:xfrm flipH="1" flipV="1">
            <a:off x="8523288" y="5224463"/>
            <a:ext cx="180975" cy="255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0355" name="Rectangle 67"/>
          <p:cNvSpPr>
            <a:spLocks noChangeAspect="1" noChangeArrowheads="1"/>
          </p:cNvSpPr>
          <p:nvPr/>
        </p:nvSpPr>
        <p:spPr bwMode="auto">
          <a:xfrm flipH="1">
            <a:off x="6759575" y="5495925"/>
            <a:ext cx="231775" cy="230188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40358" name="Text Box 70"/>
          <p:cNvSpPr txBox="1">
            <a:spLocks noChangeArrowheads="1"/>
          </p:cNvSpPr>
          <p:nvPr/>
        </p:nvSpPr>
        <p:spPr bwMode="auto">
          <a:xfrm flipH="1">
            <a:off x="6553200" y="3813175"/>
            <a:ext cx="384532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v</a:t>
            </a:r>
          </a:p>
        </p:txBody>
      </p:sp>
      <p:sp>
        <p:nvSpPr>
          <p:cNvPr id="140361" name="Oval 73"/>
          <p:cNvSpPr>
            <a:spLocks noChangeArrowheads="1"/>
          </p:cNvSpPr>
          <p:nvPr/>
        </p:nvSpPr>
        <p:spPr bwMode="auto">
          <a:xfrm flipH="1">
            <a:off x="5562600" y="4468813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8" charset="0"/>
                <a:sym typeface="Symbol" pitchFamily="38" charset="2"/>
              </a:rPr>
              <a:t>2</a:t>
            </a:r>
          </a:p>
        </p:txBody>
      </p:sp>
      <p:sp>
        <p:nvSpPr>
          <p:cNvPr id="140362" name="Rectangle 74"/>
          <p:cNvSpPr>
            <a:spLocks noChangeAspect="1" noChangeArrowheads="1"/>
          </p:cNvSpPr>
          <p:nvPr/>
        </p:nvSpPr>
        <p:spPr bwMode="auto">
          <a:xfrm flipH="1">
            <a:off x="5935663" y="4986338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40363" name="Rectangle 75"/>
          <p:cNvSpPr>
            <a:spLocks noChangeAspect="1" noChangeArrowheads="1"/>
          </p:cNvSpPr>
          <p:nvPr/>
        </p:nvSpPr>
        <p:spPr bwMode="auto">
          <a:xfrm flipH="1">
            <a:off x="5278438" y="4986338"/>
            <a:ext cx="230187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64" name="AutoShape 76"/>
          <p:cNvCxnSpPr>
            <a:cxnSpLocks noChangeShapeType="1"/>
            <a:stCxn id="140363" idx="0"/>
            <a:endCxn id="140361" idx="5"/>
          </p:cNvCxnSpPr>
          <p:nvPr/>
        </p:nvCxnSpPr>
        <p:spPr bwMode="auto">
          <a:xfrm flipV="1">
            <a:off x="5394325" y="4751388"/>
            <a:ext cx="215900" cy="225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0365" name="AutoShape 77"/>
          <p:cNvCxnSpPr>
            <a:cxnSpLocks noChangeShapeType="1"/>
            <a:stCxn id="140362" idx="0"/>
            <a:endCxn id="140361" idx="3"/>
          </p:cNvCxnSpPr>
          <p:nvPr/>
        </p:nvCxnSpPr>
        <p:spPr bwMode="auto">
          <a:xfrm flipH="1" flipV="1">
            <a:off x="5835650" y="4751388"/>
            <a:ext cx="215900" cy="225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0366" name="Rectangle 78"/>
          <p:cNvSpPr>
            <a:spLocks noChangeAspect="1" noChangeArrowheads="1"/>
          </p:cNvSpPr>
          <p:nvPr/>
        </p:nvSpPr>
        <p:spPr bwMode="auto">
          <a:xfrm flipH="1">
            <a:off x="4800600" y="4164013"/>
            <a:ext cx="230188" cy="2301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cxnSp>
        <p:nvCxnSpPr>
          <p:cNvPr id="140367" name="AutoShape 79"/>
          <p:cNvCxnSpPr>
            <a:cxnSpLocks noChangeShapeType="1"/>
            <a:stCxn id="140361" idx="1"/>
            <a:endCxn id="140336" idx="5"/>
          </p:cNvCxnSpPr>
          <p:nvPr/>
        </p:nvCxnSpPr>
        <p:spPr bwMode="auto">
          <a:xfrm flipV="1">
            <a:off x="5835650" y="4419600"/>
            <a:ext cx="534988" cy="85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0368" name="AutoShape 80"/>
          <p:cNvSpPr>
            <a:spLocks noChangeArrowheads="1"/>
          </p:cNvSpPr>
          <p:nvPr/>
        </p:nvSpPr>
        <p:spPr bwMode="auto">
          <a:xfrm rot="18050680" flipH="1">
            <a:off x="1431827" y="5403850"/>
            <a:ext cx="1103312" cy="736600"/>
          </a:xfrm>
          <a:prstGeom prst="roundRect">
            <a:avLst>
              <a:gd name="adj" fmla="val 29167"/>
            </a:avLst>
          </a:prstGeom>
          <a:noFill/>
          <a:ln w="12700">
            <a:solidFill>
              <a:schemeClr val="tx2"/>
            </a:solidFill>
            <a:prstDash val="lg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FBEFD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</a:t>
            </a:r>
            <a:endParaRPr lang="en-US" sz="4000"/>
          </a:p>
        </p:txBody>
      </p:sp>
      <p:sp>
        <p:nvSpPr>
          <p:cNvPr id="1413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58184" y="960029"/>
            <a:ext cx="8752062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Consider a dictionary with </a:t>
            </a:r>
            <a:r>
              <a:rPr lang="en-US" sz="2400" b="1" i="1" dirty="0" err="1">
                <a:latin typeface="Times New Roman" pitchFamily="38" charset="0"/>
              </a:rPr>
              <a:t>n</a:t>
            </a:r>
            <a:r>
              <a:rPr lang="en-US" sz="2400" dirty="0"/>
              <a:t> items implemented by means of a binary search tree of height </a:t>
            </a:r>
            <a:r>
              <a:rPr lang="en-US" sz="2400" b="1" i="1" dirty="0" err="1">
                <a:latin typeface="Times New Roman" pitchFamily="38" charset="0"/>
              </a:rPr>
              <a:t>h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the space used is </a:t>
            </a:r>
            <a:r>
              <a:rPr lang="en-US" sz="2000" b="1" i="1" dirty="0" err="1">
                <a:latin typeface="Times New Roman" pitchFamily="38" charset="0"/>
              </a:rPr>
              <a:t>O</a:t>
            </a:r>
            <a:r>
              <a:rPr lang="en-US" sz="2000" dirty="0" err="1">
                <a:latin typeface="Times New Roman" pitchFamily="38" charset="0"/>
              </a:rPr>
              <a:t>(</a:t>
            </a:r>
            <a:r>
              <a:rPr lang="en-US" sz="2000" b="1" i="1" dirty="0" err="1">
                <a:latin typeface="Times New Roman" pitchFamily="38" charset="0"/>
              </a:rPr>
              <a:t>n</a:t>
            </a:r>
            <a:r>
              <a:rPr lang="en-US" sz="2000" dirty="0">
                <a:latin typeface="Times New Roman" pitchFamily="38" charset="0"/>
              </a:rPr>
              <a:t>)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methods </a:t>
            </a:r>
            <a:r>
              <a:rPr lang="en-US" sz="2000" dirty="0">
                <a:solidFill>
                  <a:schemeClr val="tx2"/>
                </a:solidFill>
              </a:rPr>
              <a:t>find</a:t>
            </a:r>
            <a:r>
              <a:rPr lang="en-US" sz="2000" dirty="0"/>
              <a:t>, </a:t>
            </a:r>
            <a:r>
              <a:rPr lang="en-US" sz="2000" dirty="0">
                <a:solidFill>
                  <a:schemeClr val="tx2"/>
                </a:solidFill>
              </a:rPr>
              <a:t>insert</a:t>
            </a:r>
            <a:r>
              <a:rPr lang="en-US" sz="2000" dirty="0"/>
              <a:t> and </a:t>
            </a:r>
            <a:r>
              <a:rPr lang="en-US" sz="2000" dirty="0">
                <a:solidFill>
                  <a:schemeClr val="tx2"/>
                </a:solidFill>
              </a:rPr>
              <a:t>remove</a:t>
            </a:r>
            <a:r>
              <a:rPr lang="en-US" sz="2000" dirty="0"/>
              <a:t> take </a:t>
            </a:r>
            <a:r>
              <a:rPr lang="en-US" sz="2000" b="1" i="1" dirty="0" err="1">
                <a:latin typeface="Times New Roman" pitchFamily="38" charset="0"/>
              </a:rPr>
              <a:t>O</a:t>
            </a:r>
            <a:r>
              <a:rPr lang="en-US" sz="2000" dirty="0" err="1">
                <a:latin typeface="Times New Roman" pitchFamily="38" charset="0"/>
              </a:rPr>
              <a:t>(</a:t>
            </a:r>
            <a:r>
              <a:rPr lang="en-US" sz="2000" b="1" i="1" dirty="0" err="1">
                <a:latin typeface="Times New Roman" pitchFamily="38" charset="0"/>
              </a:rPr>
              <a:t>h</a:t>
            </a:r>
            <a:r>
              <a:rPr lang="en-US" sz="2000" dirty="0">
                <a:latin typeface="Times New Roman" pitchFamily="38" charset="0"/>
              </a:rPr>
              <a:t>) </a:t>
            </a:r>
            <a:r>
              <a:rPr lang="en-US" sz="2000" dirty="0"/>
              <a:t>time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height </a:t>
            </a:r>
            <a:r>
              <a:rPr lang="en-US" sz="2400" b="1" i="1" dirty="0" err="1">
                <a:latin typeface="Times New Roman" pitchFamily="38" charset="0"/>
              </a:rPr>
              <a:t>h</a:t>
            </a:r>
            <a:r>
              <a:rPr lang="en-US" sz="2400" dirty="0"/>
              <a:t> is </a:t>
            </a:r>
            <a:r>
              <a:rPr lang="en-US" sz="2400" b="1" i="1" dirty="0" err="1">
                <a:latin typeface="Times New Roman" pitchFamily="38" charset="0"/>
              </a:rPr>
              <a:t>O</a:t>
            </a:r>
            <a:r>
              <a:rPr lang="en-US" sz="2400" dirty="0" err="1">
                <a:latin typeface="Times New Roman" pitchFamily="38" charset="0"/>
              </a:rPr>
              <a:t>(</a:t>
            </a:r>
            <a:r>
              <a:rPr lang="en-US" sz="2400" b="1" i="1" dirty="0" err="1">
                <a:latin typeface="Times New Roman" pitchFamily="38" charset="0"/>
              </a:rPr>
              <a:t>n</a:t>
            </a:r>
            <a:r>
              <a:rPr lang="en-US" sz="2400" dirty="0">
                <a:latin typeface="Times New Roman" pitchFamily="38" charset="0"/>
              </a:rPr>
              <a:t>) </a:t>
            </a:r>
            <a:r>
              <a:rPr lang="en-US" sz="2400" dirty="0"/>
              <a:t>in the worst case and </a:t>
            </a:r>
            <a:r>
              <a:rPr lang="en-US" sz="2400" b="1" i="1" dirty="0" err="1">
                <a:latin typeface="Times New Roman" pitchFamily="38" charset="0"/>
              </a:rPr>
              <a:t>O</a:t>
            </a:r>
            <a:r>
              <a:rPr lang="en-US" sz="2400" dirty="0" err="1">
                <a:latin typeface="Times New Roman" pitchFamily="38" charset="0"/>
              </a:rPr>
              <a:t>(log</a:t>
            </a:r>
            <a:r>
              <a:rPr lang="en-US" sz="2400" dirty="0">
                <a:latin typeface="Times New Roman" pitchFamily="38" charset="0"/>
              </a:rPr>
              <a:t> </a:t>
            </a:r>
            <a:r>
              <a:rPr lang="en-US" sz="2400" b="1" i="1" dirty="0" err="1">
                <a:latin typeface="Times New Roman" pitchFamily="38" charset="0"/>
              </a:rPr>
              <a:t>n</a:t>
            </a:r>
            <a:r>
              <a:rPr lang="en-US" sz="2400" dirty="0">
                <a:latin typeface="Times New Roman" pitchFamily="38" charset="0"/>
              </a:rPr>
              <a:t>)</a:t>
            </a:r>
            <a:r>
              <a:rPr lang="en-US" sz="2400" dirty="0"/>
              <a:t> in the best </a:t>
            </a:r>
            <a:r>
              <a:rPr lang="en-US" sz="2400" dirty="0" smtClean="0"/>
              <a:t>case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It is thus worthwhile to balance the tree (next topic)!</a:t>
            </a:r>
            <a:endParaRPr lang="en-US" sz="2400" dirty="0"/>
          </a:p>
        </p:txBody>
      </p:sp>
      <p:grpSp>
        <p:nvGrpSpPr>
          <p:cNvPr id="2" name="Group 99"/>
          <p:cNvGrpSpPr>
            <a:grpSpLocks/>
          </p:cNvGrpSpPr>
          <p:nvPr/>
        </p:nvGrpSpPr>
        <p:grpSpPr bwMode="auto">
          <a:xfrm>
            <a:off x="763644" y="4034254"/>
            <a:ext cx="3067050" cy="2120900"/>
            <a:chOff x="2938" y="960"/>
            <a:chExt cx="2258" cy="1562"/>
          </a:xfrm>
        </p:grpSpPr>
        <p:sp>
          <p:nvSpPr>
            <p:cNvPr id="141317" name="Oval 5"/>
            <p:cNvSpPr>
              <a:spLocks noChangeArrowheads="1"/>
            </p:cNvSpPr>
            <p:nvPr/>
          </p:nvSpPr>
          <p:spPr bwMode="auto">
            <a:xfrm flipH="1">
              <a:off x="3120" y="960"/>
              <a:ext cx="201" cy="20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endParaRPr lang="en-US" sz="1800">
                <a:latin typeface="Times New Roman" pitchFamily="38" charset="0"/>
                <a:sym typeface="Symbol" pitchFamily="38" charset="2"/>
              </a:endParaRPr>
            </a:p>
          </p:txBody>
        </p:sp>
        <p:cxnSp>
          <p:nvCxnSpPr>
            <p:cNvPr id="141321" name="AutoShape 9"/>
            <p:cNvCxnSpPr>
              <a:cxnSpLocks noChangeShapeType="1"/>
              <a:stCxn id="141316" idx="3"/>
              <a:endCxn id="141318" idx="7"/>
            </p:cNvCxnSpPr>
            <p:nvPr/>
          </p:nvCxnSpPr>
          <p:spPr bwMode="auto">
            <a:xfrm>
              <a:off x="3714" y="1420"/>
              <a:ext cx="281" cy="13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41322" name="AutoShape 10"/>
            <p:cNvCxnSpPr>
              <a:cxnSpLocks noChangeShapeType="1"/>
              <a:stCxn id="141317" idx="3"/>
              <a:endCxn id="141316" idx="7"/>
            </p:cNvCxnSpPr>
            <p:nvPr/>
          </p:nvCxnSpPr>
          <p:spPr bwMode="auto">
            <a:xfrm>
              <a:off x="3292" y="1138"/>
              <a:ext cx="279" cy="12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41323" name="AutoShape 11"/>
            <p:cNvCxnSpPr>
              <a:cxnSpLocks noChangeShapeType="1"/>
              <a:stCxn id="141346" idx="0"/>
              <a:endCxn id="141317" idx="5"/>
            </p:cNvCxnSpPr>
            <p:nvPr/>
          </p:nvCxnSpPr>
          <p:spPr bwMode="auto">
            <a:xfrm flipV="1">
              <a:off x="3011" y="1138"/>
              <a:ext cx="139" cy="12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41324" name="AutoShape 12"/>
            <p:cNvCxnSpPr>
              <a:cxnSpLocks noChangeShapeType="1"/>
              <a:stCxn id="141333" idx="7"/>
              <a:endCxn id="141319" idx="3"/>
            </p:cNvCxnSpPr>
            <p:nvPr/>
          </p:nvCxnSpPr>
          <p:spPr bwMode="auto">
            <a:xfrm flipH="1" flipV="1">
              <a:off x="4559" y="1988"/>
              <a:ext cx="281" cy="12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41325" name="AutoShape 13"/>
            <p:cNvCxnSpPr>
              <a:cxnSpLocks noChangeShapeType="1"/>
              <a:stCxn id="141320" idx="0"/>
              <a:endCxn id="141319" idx="5"/>
            </p:cNvCxnSpPr>
            <p:nvPr/>
          </p:nvCxnSpPr>
          <p:spPr bwMode="auto">
            <a:xfrm flipV="1">
              <a:off x="4277" y="1988"/>
              <a:ext cx="139" cy="14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41326" name="AutoShape 14"/>
            <p:cNvCxnSpPr>
              <a:cxnSpLocks noChangeShapeType="1"/>
              <a:stCxn id="141349" idx="0"/>
              <a:endCxn id="141318" idx="5"/>
            </p:cNvCxnSpPr>
            <p:nvPr/>
          </p:nvCxnSpPr>
          <p:spPr bwMode="auto">
            <a:xfrm flipV="1">
              <a:off x="3855" y="1705"/>
              <a:ext cx="140" cy="13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41327" name="AutoShape 15"/>
            <p:cNvCxnSpPr>
              <a:cxnSpLocks noChangeShapeType="1"/>
              <a:stCxn id="141319" idx="7"/>
              <a:endCxn id="141318" idx="3"/>
            </p:cNvCxnSpPr>
            <p:nvPr/>
          </p:nvCxnSpPr>
          <p:spPr bwMode="auto">
            <a:xfrm flipH="1" flipV="1">
              <a:off x="4137" y="1705"/>
              <a:ext cx="279" cy="12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3" name="Group 40"/>
            <p:cNvGrpSpPr>
              <a:grpSpLocks/>
            </p:cNvGrpSpPr>
            <p:nvPr/>
          </p:nvGrpSpPr>
          <p:grpSpPr bwMode="auto">
            <a:xfrm>
              <a:off x="4204" y="2093"/>
              <a:ext cx="809" cy="202"/>
              <a:chOff x="4214" y="2496"/>
              <a:chExt cx="809" cy="202"/>
            </a:xfrm>
          </p:grpSpPr>
          <p:sp>
            <p:nvSpPr>
              <p:cNvPr id="141320" name="Rectangle 8"/>
              <p:cNvSpPr>
                <a:spLocks noChangeAspect="1" noChangeArrowheads="1"/>
              </p:cNvSpPr>
              <p:nvPr/>
            </p:nvSpPr>
            <p:spPr bwMode="auto">
              <a:xfrm flipH="1">
                <a:off x="4214" y="2544"/>
                <a:ext cx="145" cy="145"/>
              </a:xfrm>
              <a:prstGeom prst="rect">
                <a:avLst/>
              </a:prstGeom>
              <a:solidFill>
                <a:schemeClr val="fol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/>
              </a:p>
            </p:txBody>
          </p:sp>
          <p:sp>
            <p:nvSpPr>
              <p:cNvPr id="141333" name="Oval 21"/>
              <p:cNvSpPr>
                <a:spLocks noChangeArrowheads="1"/>
              </p:cNvSpPr>
              <p:nvPr/>
            </p:nvSpPr>
            <p:spPr bwMode="auto">
              <a:xfrm flipH="1">
                <a:off x="4821" y="2496"/>
                <a:ext cx="202" cy="202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anchor="ctr" anchorCtr="1">
                <a:prstTxWarp prst="textNoShape">
                  <a:avLst/>
                </a:prstTxWarp>
              </a:bodyPr>
              <a:lstStyle/>
              <a:p>
                <a:endParaRPr lang="en-US" sz="1800">
                  <a:latin typeface="Times New Roman" pitchFamily="38" charset="0"/>
                  <a:sym typeface="Symbol" pitchFamily="38" charset="2"/>
                </a:endParaRPr>
              </a:p>
            </p:txBody>
          </p:sp>
        </p:grpSp>
        <p:grpSp>
          <p:nvGrpSpPr>
            <p:cNvPr id="4" name="Group 38"/>
            <p:cNvGrpSpPr>
              <a:grpSpLocks/>
            </p:cNvGrpSpPr>
            <p:nvPr/>
          </p:nvGrpSpPr>
          <p:grpSpPr bwMode="auto">
            <a:xfrm>
              <a:off x="4627" y="2377"/>
              <a:ext cx="569" cy="145"/>
              <a:chOff x="4637" y="2859"/>
              <a:chExt cx="569" cy="145"/>
            </a:xfrm>
          </p:grpSpPr>
          <p:sp>
            <p:nvSpPr>
              <p:cNvPr id="141334" name="Rectangle 22"/>
              <p:cNvSpPr>
                <a:spLocks noChangeAspect="1" noChangeArrowheads="1"/>
              </p:cNvSpPr>
              <p:nvPr/>
            </p:nvSpPr>
            <p:spPr bwMode="auto">
              <a:xfrm flipH="1">
                <a:off x="5061" y="2859"/>
                <a:ext cx="145" cy="145"/>
              </a:xfrm>
              <a:prstGeom prst="rect">
                <a:avLst/>
              </a:prstGeom>
              <a:solidFill>
                <a:schemeClr val="fol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/>
              </a:p>
            </p:txBody>
          </p:sp>
          <p:sp>
            <p:nvSpPr>
              <p:cNvPr id="141335" name="Rectangle 23"/>
              <p:cNvSpPr>
                <a:spLocks noChangeAspect="1" noChangeArrowheads="1"/>
              </p:cNvSpPr>
              <p:nvPr/>
            </p:nvSpPr>
            <p:spPr bwMode="auto">
              <a:xfrm flipH="1">
                <a:off x="4637" y="2859"/>
                <a:ext cx="146" cy="145"/>
              </a:xfrm>
              <a:prstGeom prst="rect">
                <a:avLst/>
              </a:prstGeom>
              <a:solidFill>
                <a:schemeClr val="fol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/>
              </a:p>
            </p:txBody>
          </p:sp>
        </p:grpSp>
        <p:cxnSp>
          <p:nvCxnSpPr>
            <p:cNvPr id="141336" name="AutoShape 24"/>
            <p:cNvCxnSpPr>
              <a:cxnSpLocks noChangeShapeType="1"/>
              <a:stCxn id="141335" idx="0"/>
              <a:endCxn id="141333" idx="5"/>
            </p:cNvCxnSpPr>
            <p:nvPr/>
          </p:nvCxnSpPr>
          <p:spPr bwMode="auto">
            <a:xfrm flipV="1">
              <a:off x="4700" y="2271"/>
              <a:ext cx="140" cy="1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41337" name="AutoShape 25"/>
            <p:cNvCxnSpPr>
              <a:cxnSpLocks noChangeShapeType="1"/>
              <a:stCxn id="141334" idx="0"/>
              <a:endCxn id="141333" idx="3"/>
            </p:cNvCxnSpPr>
            <p:nvPr/>
          </p:nvCxnSpPr>
          <p:spPr bwMode="auto">
            <a:xfrm flipH="1" flipV="1">
              <a:off x="4983" y="2271"/>
              <a:ext cx="141" cy="1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5" name="Group 42"/>
            <p:cNvGrpSpPr>
              <a:grpSpLocks/>
            </p:cNvGrpSpPr>
            <p:nvPr/>
          </p:nvGrpSpPr>
          <p:grpSpPr bwMode="auto">
            <a:xfrm>
              <a:off x="3359" y="1525"/>
              <a:ext cx="807" cy="204"/>
              <a:chOff x="3369" y="1920"/>
              <a:chExt cx="807" cy="204"/>
            </a:xfrm>
          </p:grpSpPr>
          <p:sp>
            <p:nvSpPr>
              <p:cNvPr id="141318" name="Oval 6"/>
              <p:cNvSpPr>
                <a:spLocks noChangeArrowheads="1"/>
              </p:cNvSpPr>
              <p:nvPr/>
            </p:nvSpPr>
            <p:spPr bwMode="auto">
              <a:xfrm flipH="1">
                <a:off x="3975" y="1922"/>
                <a:ext cx="201" cy="202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anchor="ctr" anchorCtr="1">
                <a:prstTxWarp prst="textNoShape">
                  <a:avLst/>
                </a:prstTxWarp>
              </a:bodyPr>
              <a:lstStyle/>
              <a:p>
                <a:endParaRPr lang="en-US" sz="1800">
                  <a:latin typeface="Times New Roman" pitchFamily="38" charset="0"/>
                  <a:sym typeface="Symbol" pitchFamily="38" charset="2"/>
                </a:endParaRPr>
              </a:p>
            </p:txBody>
          </p:sp>
          <p:sp>
            <p:nvSpPr>
              <p:cNvPr id="141342" name="Rectangle 30"/>
              <p:cNvSpPr>
                <a:spLocks noChangeAspect="1" noChangeArrowheads="1"/>
              </p:cNvSpPr>
              <p:nvPr/>
            </p:nvSpPr>
            <p:spPr bwMode="auto">
              <a:xfrm flipH="1">
                <a:off x="3369" y="1920"/>
                <a:ext cx="145" cy="145"/>
              </a:xfrm>
              <a:prstGeom prst="rect">
                <a:avLst/>
              </a:prstGeom>
              <a:solidFill>
                <a:schemeClr val="fol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/>
              </a:p>
            </p:txBody>
          </p:sp>
        </p:grpSp>
        <p:grpSp>
          <p:nvGrpSpPr>
            <p:cNvPr id="6" name="Group 43"/>
            <p:cNvGrpSpPr>
              <a:grpSpLocks/>
            </p:cNvGrpSpPr>
            <p:nvPr/>
          </p:nvGrpSpPr>
          <p:grpSpPr bwMode="auto">
            <a:xfrm>
              <a:off x="2938" y="1243"/>
              <a:ext cx="806" cy="201"/>
              <a:chOff x="2948" y="1683"/>
              <a:chExt cx="806" cy="201"/>
            </a:xfrm>
          </p:grpSpPr>
          <p:sp>
            <p:nvSpPr>
              <p:cNvPr id="141316" name="Oval 4"/>
              <p:cNvSpPr>
                <a:spLocks noChangeArrowheads="1"/>
              </p:cNvSpPr>
              <p:nvPr/>
            </p:nvSpPr>
            <p:spPr bwMode="auto">
              <a:xfrm flipH="1">
                <a:off x="3552" y="1683"/>
                <a:ext cx="202" cy="201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anchor="ctr" anchorCtr="1">
                <a:prstTxWarp prst="textNoShape">
                  <a:avLst/>
                </a:prstTxWarp>
              </a:bodyPr>
              <a:lstStyle/>
              <a:p>
                <a:endParaRPr lang="en-US" sz="1800">
                  <a:latin typeface="Times New Roman" pitchFamily="38" charset="0"/>
                  <a:sym typeface="Symbol" pitchFamily="38" charset="2"/>
                </a:endParaRPr>
              </a:p>
            </p:txBody>
          </p:sp>
          <p:sp>
            <p:nvSpPr>
              <p:cNvPr id="141346" name="Rectangle 34"/>
              <p:cNvSpPr>
                <a:spLocks noChangeAspect="1" noChangeArrowheads="1"/>
              </p:cNvSpPr>
              <p:nvPr/>
            </p:nvSpPr>
            <p:spPr bwMode="auto">
              <a:xfrm flipH="1">
                <a:off x="2948" y="1711"/>
                <a:ext cx="145" cy="145"/>
              </a:xfrm>
              <a:prstGeom prst="rect">
                <a:avLst/>
              </a:prstGeom>
              <a:solidFill>
                <a:schemeClr val="fol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/>
              </a:p>
            </p:txBody>
          </p:sp>
        </p:grpSp>
        <p:cxnSp>
          <p:nvCxnSpPr>
            <p:cNvPr id="141347" name="AutoShape 35"/>
            <p:cNvCxnSpPr>
              <a:cxnSpLocks noChangeShapeType="1"/>
              <a:stCxn id="141342" idx="0"/>
              <a:endCxn id="141316" idx="5"/>
            </p:cNvCxnSpPr>
            <p:nvPr/>
          </p:nvCxnSpPr>
          <p:spPr bwMode="auto">
            <a:xfrm flipV="1">
              <a:off x="3432" y="1420"/>
              <a:ext cx="139" cy="9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7" name="Group 41"/>
            <p:cNvGrpSpPr>
              <a:grpSpLocks/>
            </p:cNvGrpSpPr>
            <p:nvPr/>
          </p:nvGrpSpPr>
          <p:grpSpPr bwMode="auto">
            <a:xfrm>
              <a:off x="3782" y="1810"/>
              <a:ext cx="807" cy="202"/>
              <a:chOff x="3792" y="2220"/>
              <a:chExt cx="807" cy="202"/>
            </a:xfrm>
          </p:grpSpPr>
          <p:sp>
            <p:nvSpPr>
              <p:cNvPr id="141319" name="Oval 7"/>
              <p:cNvSpPr>
                <a:spLocks noChangeArrowheads="1"/>
              </p:cNvSpPr>
              <p:nvPr/>
            </p:nvSpPr>
            <p:spPr bwMode="auto">
              <a:xfrm flipH="1">
                <a:off x="4397" y="2220"/>
                <a:ext cx="202" cy="202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anchor="ctr" anchorCtr="1">
                <a:prstTxWarp prst="textNoShape">
                  <a:avLst/>
                </a:prstTxWarp>
              </a:bodyPr>
              <a:lstStyle/>
              <a:p>
                <a:endParaRPr lang="en-US" sz="1800">
                  <a:latin typeface="Times New Roman" pitchFamily="38" charset="0"/>
                  <a:sym typeface="Symbol" pitchFamily="38" charset="2"/>
                </a:endParaRPr>
              </a:p>
            </p:txBody>
          </p:sp>
          <p:sp>
            <p:nvSpPr>
              <p:cNvPr id="141349" name="Rectangle 37"/>
              <p:cNvSpPr>
                <a:spLocks noChangeAspect="1" noChangeArrowheads="1"/>
              </p:cNvSpPr>
              <p:nvPr/>
            </p:nvSpPr>
            <p:spPr bwMode="auto">
              <a:xfrm flipH="1">
                <a:off x="3792" y="2256"/>
                <a:ext cx="145" cy="145"/>
              </a:xfrm>
              <a:prstGeom prst="rect">
                <a:avLst/>
              </a:prstGeom>
              <a:solidFill>
                <a:schemeClr val="fol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/>
              </a:p>
            </p:txBody>
          </p:sp>
        </p:grpSp>
      </p:grpSp>
      <p:sp>
        <p:nvSpPr>
          <p:cNvPr id="141382" name="Oval 70"/>
          <p:cNvSpPr>
            <a:spLocks noChangeArrowheads="1"/>
          </p:cNvSpPr>
          <p:nvPr/>
        </p:nvSpPr>
        <p:spPr bwMode="auto">
          <a:xfrm>
            <a:off x="6629400" y="4526379"/>
            <a:ext cx="285750" cy="284163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solidFill>
                <a:schemeClr val="tx2"/>
              </a:solidFill>
              <a:latin typeface="Times New Roman" pitchFamily="38" charset="0"/>
              <a:sym typeface="Symbol" pitchFamily="38" charset="2"/>
            </a:endParaRPr>
          </a:p>
        </p:txBody>
      </p:sp>
      <p:cxnSp>
        <p:nvCxnSpPr>
          <p:cNvPr id="141383" name="AutoShape 71"/>
          <p:cNvCxnSpPr>
            <a:cxnSpLocks noChangeShapeType="1"/>
            <a:stCxn id="141382" idx="3"/>
            <a:endCxn id="141385" idx="7"/>
          </p:cNvCxnSpPr>
          <p:nvPr/>
        </p:nvCxnSpPr>
        <p:spPr bwMode="auto">
          <a:xfrm flipH="1">
            <a:off x="5813425" y="4778792"/>
            <a:ext cx="857250" cy="234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1384" name="AutoShape 72"/>
          <p:cNvCxnSpPr>
            <a:cxnSpLocks noChangeShapeType="1"/>
            <a:stCxn id="141398" idx="1"/>
            <a:endCxn id="141382" idx="5"/>
          </p:cNvCxnSpPr>
          <p:nvPr/>
        </p:nvCxnSpPr>
        <p:spPr bwMode="auto">
          <a:xfrm flipH="1" flipV="1">
            <a:off x="6873875" y="4778792"/>
            <a:ext cx="857250" cy="2365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1385" name="Oval 73"/>
          <p:cNvSpPr>
            <a:spLocks noChangeArrowheads="1"/>
          </p:cNvSpPr>
          <p:nvPr/>
        </p:nvSpPr>
        <p:spPr bwMode="auto">
          <a:xfrm>
            <a:off x="5570538" y="4981992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8" charset="0"/>
              <a:sym typeface="Symbol" pitchFamily="38" charset="2"/>
            </a:endParaRPr>
          </a:p>
        </p:txBody>
      </p:sp>
      <p:sp>
        <p:nvSpPr>
          <p:cNvPr id="141386" name="Oval 74"/>
          <p:cNvSpPr>
            <a:spLocks noChangeArrowheads="1"/>
          </p:cNvSpPr>
          <p:nvPr/>
        </p:nvSpPr>
        <p:spPr bwMode="auto">
          <a:xfrm>
            <a:off x="6092825" y="5437604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8" charset="0"/>
              <a:sym typeface="Symbol" pitchFamily="38" charset="2"/>
            </a:endParaRPr>
          </a:p>
        </p:txBody>
      </p:sp>
      <p:sp>
        <p:nvSpPr>
          <p:cNvPr id="141387" name="Rectangle 75"/>
          <p:cNvSpPr>
            <a:spLocks noChangeAspect="1" noChangeArrowheads="1"/>
          </p:cNvSpPr>
          <p:nvPr/>
        </p:nvSpPr>
        <p:spPr bwMode="auto">
          <a:xfrm>
            <a:off x="5873750" y="5950367"/>
            <a:ext cx="204788" cy="2047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1388" name="Rectangle 76"/>
          <p:cNvSpPr>
            <a:spLocks noChangeAspect="1" noChangeArrowheads="1"/>
          </p:cNvSpPr>
          <p:nvPr/>
        </p:nvSpPr>
        <p:spPr bwMode="auto">
          <a:xfrm>
            <a:off x="6394450" y="5950367"/>
            <a:ext cx="206375" cy="2047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cxnSp>
        <p:nvCxnSpPr>
          <p:cNvPr id="141389" name="AutoShape 77"/>
          <p:cNvCxnSpPr>
            <a:cxnSpLocks noChangeShapeType="1"/>
            <a:stCxn id="141388" idx="0"/>
            <a:endCxn id="141386" idx="5"/>
          </p:cNvCxnSpPr>
          <p:nvPr/>
        </p:nvCxnSpPr>
        <p:spPr bwMode="auto">
          <a:xfrm flipH="1" flipV="1">
            <a:off x="6337300" y="5691604"/>
            <a:ext cx="160338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1390" name="AutoShape 78"/>
          <p:cNvCxnSpPr>
            <a:cxnSpLocks noChangeShapeType="1"/>
            <a:stCxn id="141387" idx="0"/>
            <a:endCxn id="141386" idx="3"/>
          </p:cNvCxnSpPr>
          <p:nvPr/>
        </p:nvCxnSpPr>
        <p:spPr bwMode="auto">
          <a:xfrm flipV="1">
            <a:off x="5976938" y="5691604"/>
            <a:ext cx="157162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1391" name="AutoShape 79"/>
          <p:cNvCxnSpPr>
            <a:cxnSpLocks noChangeShapeType="1"/>
            <a:stCxn id="141393" idx="7"/>
            <a:endCxn id="141385" idx="3"/>
          </p:cNvCxnSpPr>
          <p:nvPr/>
        </p:nvCxnSpPr>
        <p:spPr bwMode="auto">
          <a:xfrm flipV="1">
            <a:off x="5291138" y="5235992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1392" name="AutoShape 80"/>
          <p:cNvCxnSpPr>
            <a:cxnSpLocks noChangeShapeType="1"/>
            <a:stCxn id="141386" idx="1"/>
            <a:endCxn id="141385" idx="5"/>
          </p:cNvCxnSpPr>
          <p:nvPr/>
        </p:nvCxnSpPr>
        <p:spPr bwMode="auto">
          <a:xfrm flipH="1" flipV="1">
            <a:off x="5813425" y="5235992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1393" name="Oval 81"/>
          <p:cNvSpPr>
            <a:spLocks noChangeArrowheads="1"/>
          </p:cNvSpPr>
          <p:nvPr/>
        </p:nvSpPr>
        <p:spPr bwMode="auto">
          <a:xfrm>
            <a:off x="5048250" y="5437604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8" charset="0"/>
              <a:sym typeface="Symbol" pitchFamily="38" charset="2"/>
            </a:endParaRPr>
          </a:p>
        </p:txBody>
      </p:sp>
      <p:sp>
        <p:nvSpPr>
          <p:cNvPr id="141394" name="Rectangle 82"/>
          <p:cNvSpPr>
            <a:spLocks noChangeAspect="1" noChangeArrowheads="1"/>
          </p:cNvSpPr>
          <p:nvPr/>
        </p:nvSpPr>
        <p:spPr bwMode="auto">
          <a:xfrm>
            <a:off x="4826000" y="5950367"/>
            <a:ext cx="204788" cy="2047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1395" name="Rectangle 83"/>
          <p:cNvSpPr>
            <a:spLocks noChangeAspect="1" noChangeArrowheads="1"/>
          </p:cNvSpPr>
          <p:nvPr/>
        </p:nvSpPr>
        <p:spPr bwMode="auto">
          <a:xfrm>
            <a:off x="5348288" y="5950367"/>
            <a:ext cx="204787" cy="204787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cxnSp>
        <p:nvCxnSpPr>
          <p:cNvPr id="141396" name="AutoShape 84"/>
          <p:cNvCxnSpPr>
            <a:cxnSpLocks noChangeShapeType="1"/>
            <a:stCxn id="141395" idx="0"/>
            <a:endCxn id="141393" idx="5"/>
          </p:cNvCxnSpPr>
          <p:nvPr/>
        </p:nvCxnSpPr>
        <p:spPr bwMode="auto">
          <a:xfrm flipH="1" flipV="1">
            <a:off x="5291138" y="5691604"/>
            <a:ext cx="160337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1397" name="AutoShape 85"/>
          <p:cNvCxnSpPr>
            <a:cxnSpLocks noChangeShapeType="1"/>
            <a:stCxn id="141394" idx="0"/>
            <a:endCxn id="141393" idx="3"/>
          </p:cNvCxnSpPr>
          <p:nvPr/>
        </p:nvCxnSpPr>
        <p:spPr bwMode="auto">
          <a:xfrm flipV="1">
            <a:off x="4929188" y="5691604"/>
            <a:ext cx="160337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1398" name="Oval 86"/>
          <p:cNvSpPr>
            <a:spLocks noChangeArrowheads="1"/>
          </p:cNvSpPr>
          <p:nvPr/>
        </p:nvSpPr>
        <p:spPr bwMode="auto">
          <a:xfrm>
            <a:off x="7689850" y="4983579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8" charset="0"/>
              <a:sym typeface="Symbol" pitchFamily="38" charset="2"/>
            </a:endParaRPr>
          </a:p>
        </p:txBody>
      </p:sp>
      <p:sp>
        <p:nvSpPr>
          <p:cNvPr id="141399" name="Oval 87"/>
          <p:cNvSpPr>
            <a:spLocks noChangeArrowheads="1"/>
          </p:cNvSpPr>
          <p:nvPr/>
        </p:nvSpPr>
        <p:spPr bwMode="auto">
          <a:xfrm>
            <a:off x="8212138" y="5439192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8" charset="0"/>
              <a:sym typeface="Symbol" pitchFamily="38" charset="2"/>
            </a:endParaRPr>
          </a:p>
        </p:txBody>
      </p:sp>
      <p:sp>
        <p:nvSpPr>
          <p:cNvPr id="141400" name="Rectangle 88"/>
          <p:cNvSpPr>
            <a:spLocks noChangeAspect="1" noChangeArrowheads="1"/>
          </p:cNvSpPr>
          <p:nvPr/>
        </p:nvSpPr>
        <p:spPr bwMode="auto">
          <a:xfrm>
            <a:off x="7993063" y="5951954"/>
            <a:ext cx="204787" cy="2047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1401" name="Rectangle 89"/>
          <p:cNvSpPr>
            <a:spLocks noChangeAspect="1" noChangeArrowheads="1"/>
          </p:cNvSpPr>
          <p:nvPr/>
        </p:nvSpPr>
        <p:spPr bwMode="auto">
          <a:xfrm>
            <a:off x="8513763" y="5951954"/>
            <a:ext cx="206375" cy="2047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cxnSp>
        <p:nvCxnSpPr>
          <p:cNvPr id="141402" name="AutoShape 90"/>
          <p:cNvCxnSpPr>
            <a:cxnSpLocks noChangeShapeType="1"/>
            <a:stCxn id="141401" idx="0"/>
            <a:endCxn id="141399" idx="5"/>
          </p:cNvCxnSpPr>
          <p:nvPr/>
        </p:nvCxnSpPr>
        <p:spPr bwMode="auto">
          <a:xfrm flipH="1" flipV="1">
            <a:off x="8456613" y="5693192"/>
            <a:ext cx="160337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1403" name="AutoShape 91"/>
          <p:cNvCxnSpPr>
            <a:cxnSpLocks noChangeShapeType="1"/>
            <a:stCxn id="141400" idx="0"/>
            <a:endCxn id="141399" idx="3"/>
          </p:cNvCxnSpPr>
          <p:nvPr/>
        </p:nvCxnSpPr>
        <p:spPr bwMode="auto">
          <a:xfrm flipV="1">
            <a:off x="8096250" y="5693192"/>
            <a:ext cx="157163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1404" name="AutoShape 92"/>
          <p:cNvCxnSpPr>
            <a:cxnSpLocks noChangeShapeType="1"/>
            <a:stCxn id="141406" idx="7"/>
            <a:endCxn id="141398" idx="3"/>
          </p:cNvCxnSpPr>
          <p:nvPr/>
        </p:nvCxnSpPr>
        <p:spPr bwMode="auto">
          <a:xfrm flipV="1">
            <a:off x="7410450" y="5237579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1405" name="AutoShape 93"/>
          <p:cNvCxnSpPr>
            <a:cxnSpLocks noChangeShapeType="1"/>
            <a:stCxn id="141399" idx="1"/>
            <a:endCxn id="141398" idx="5"/>
          </p:cNvCxnSpPr>
          <p:nvPr/>
        </p:nvCxnSpPr>
        <p:spPr bwMode="auto">
          <a:xfrm flipH="1" flipV="1">
            <a:off x="7932738" y="5237579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1406" name="Oval 94"/>
          <p:cNvSpPr>
            <a:spLocks noChangeArrowheads="1"/>
          </p:cNvSpPr>
          <p:nvPr/>
        </p:nvSpPr>
        <p:spPr bwMode="auto">
          <a:xfrm>
            <a:off x="7167563" y="5439192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8" charset="0"/>
              <a:sym typeface="Symbol" pitchFamily="38" charset="2"/>
            </a:endParaRPr>
          </a:p>
        </p:txBody>
      </p:sp>
      <p:sp>
        <p:nvSpPr>
          <p:cNvPr id="141407" name="Rectangle 95"/>
          <p:cNvSpPr>
            <a:spLocks noChangeAspect="1" noChangeArrowheads="1"/>
          </p:cNvSpPr>
          <p:nvPr/>
        </p:nvSpPr>
        <p:spPr bwMode="auto">
          <a:xfrm>
            <a:off x="6945313" y="5951954"/>
            <a:ext cx="204787" cy="2047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1408" name="Rectangle 96"/>
          <p:cNvSpPr>
            <a:spLocks noChangeAspect="1" noChangeArrowheads="1"/>
          </p:cNvSpPr>
          <p:nvPr/>
        </p:nvSpPr>
        <p:spPr bwMode="auto">
          <a:xfrm>
            <a:off x="7467600" y="5951954"/>
            <a:ext cx="204788" cy="2047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cxnSp>
        <p:nvCxnSpPr>
          <p:cNvPr id="141409" name="AutoShape 97"/>
          <p:cNvCxnSpPr>
            <a:cxnSpLocks noChangeShapeType="1"/>
            <a:stCxn id="141408" idx="0"/>
            <a:endCxn id="141406" idx="5"/>
          </p:cNvCxnSpPr>
          <p:nvPr/>
        </p:nvCxnSpPr>
        <p:spPr bwMode="auto">
          <a:xfrm flipH="1" flipV="1">
            <a:off x="7410450" y="5693192"/>
            <a:ext cx="160338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1410" name="AutoShape 98"/>
          <p:cNvCxnSpPr>
            <a:cxnSpLocks noChangeShapeType="1"/>
            <a:stCxn id="141407" idx="0"/>
            <a:endCxn id="141406" idx="3"/>
          </p:cNvCxnSpPr>
          <p:nvPr/>
        </p:nvCxnSpPr>
        <p:spPr bwMode="auto">
          <a:xfrm flipV="1">
            <a:off x="7048500" y="5693192"/>
            <a:ext cx="160338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569417"/>
          </a:xfrm>
        </p:spPr>
        <p:txBody>
          <a:bodyPr/>
          <a:lstStyle/>
          <a:p>
            <a:r>
              <a:rPr lang="en-US" dirty="0"/>
              <a:t>AVL </a:t>
            </a:r>
            <a:r>
              <a:rPr lang="en-US" dirty="0" smtClean="0"/>
              <a:t>Trees</a:t>
            </a:r>
            <a:endParaRPr lang="en-US" dirty="0">
              <a:ea typeface="Tahoma" pitchFamily="38" charset="0"/>
              <a:cs typeface="Tahoma" pitchFamily="38" charset="0"/>
            </a:endParaRPr>
          </a:p>
        </p:txBody>
      </p:sp>
      <p:sp>
        <p:nvSpPr>
          <p:cNvPr id="1792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182688"/>
            <a:ext cx="8713814" cy="4114800"/>
          </a:xfrm>
        </p:spPr>
        <p:txBody>
          <a:bodyPr/>
          <a:lstStyle/>
          <a:p>
            <a:r>
              <a:rPr lang="en-US" sz="2800" b="1" dirty="0"/>
              <a:t>AVL trees are balanced.</a:t>
            </a:r>
            <a:endParaRPr lang="en-US" sz="2800" dirty="0"/>
          </a:p>
          <a:p>
            <a:r>
              <a:rPr lang="en-US" sz="2800" dirty="0"/>
              <a:t>An AVL Tree is a </a:t>
            </a:r>
            <a:r>
              <a:rPr lang="en-US" sz="2800" b="1" dirty="0">
                <a:solidFill>
                  <a:schemeClr val="tx2"/>
                </a:solidFill>
              </a:rPr>
              <a:t>binary search tree</a:t>
            </a:r>
            <a:r>
              <a:rPr lang="en-US" sz="2800" dirty="0" smtClean="0"/>
              <a:t> in which the </a:t>
            </a:r>
            <a:r>
              <a:rPr lang="en-US" sz="2800" dirty="0"/>
              <a:t>heights of</a:t>
            </a:r>
            <a:r>
              <a:rPr lang="en-US" sz="2800" dirty="0" smtClean="0"/>
              <a:t> siblings can </a:t>
            </a:r>
            <a:r>
              <a:rPr lang="en-US" sz="2800" dirty="0"/>
              <a:t>differ by at most 1.</a:t>
            </a:r>
            <a:endParaRPr lang="en-US" sz="2400" dirty="0"/>
          </a:p>
          <a:p>
            <a:endParaRPr lang="en-US" sz="2400" dirty="0"/>
          </a:p>
        </p:txBody>
      </p:sp>
      <p:pic>
        <p:nvPicPr>
          <p:cNvPr id="17920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592061" y="3432451"/>
            <a:ext cx="5268565" cy="3087688"/>
          </a:xfrm>
          <a:ln/>
        </p:spPr>
      </p:pic>
      <p:sp>
        <p:nvSpPr>
          <p:cNvPr id="8" name="TextBox 7"/>
          <p:cNvSpPr txBox="1"/>
          <p:nvPr/>
        </p:nvSpPr>
        <p:spPr>
          <a:xfrm>
            <a:off x="6860626" y="3901767"/>
            <a:ext cx="8834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height</a:t>
            </a:r>
            <a:endParaRPr lang="en-US" sz="2000" dirty="0"/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 bwMode="auto">
          <a:xfrm rot="10800000" flipV="1">
            <a:off x="6092166" y="4101821"/>
            <a:ext cx="768460" cy="3920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229551" y="473476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12925" y="546491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84123" y="549768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84123" y="601942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34458" y="598715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34540" y="58302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77964" y="583475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78046" y="52802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60626" y="531302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228600"/>
          </a:xfrm>
        </p:spPr>
        <p:txBody>
          <a:bodyPr/>
          <a:lstStyle/>
          <a:p>
            <a:r>
              <a:rPr lang="en-US" dirty="0"/>
              <a:t>Height of an AVL Tree</a:t>
            </a:r>
          </a:p>
        </p:txBody>
      </p:sp>
      <p:sp>
        <p:nvSpPr>
          <p:cNvPr id="178179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92029" y="1129036"/>
            <a:ext cx="8990013" cy="487680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3028FF"/>
                </a:solidFill>
              </a:rPr>
              <a:t>Claim</a:t>
            </a:r>
            <a:r>
              <a:rPr lang="en-US" sz="2000" dirty="0" smtClean="0"/>
              <a:t>: The </a:t>
            </a:r>
            <a:r>
              <a:rPr lang="en-US" sz="2000" b="1" i="1" dirty="0" smtClean="0"/>
              <a:t>height</a:t>
            </a:r>
            <a:r>
              <a:rPr lang="en-US" sz="2000" dirty="0" smtClean="0"/>
              <a:t> of an AVL tree storing </a:t>
            </a:r>
            <a:r>
              <a:rPr lang="en-US" sz="2000" dirty="0" err="1" smtClean="0"/>
              <a:t>n</a:t>
            </a:r>
            <a:r>
              <a:rPr lang="en-US" sz="2000" dirty="0" smtClean="0"/>
              <a:t> keys is </a:t>
            </a:r>
            <a:r>
              <a:rPr lang="en-US" sz="2000" dirty="0" err="1" smtClean="0"/>
              <a:t>O(log</a:t>
            </a:r>
            <a:r>
              <a:rPr lang="en-US" sz="2000" dirty="0" smtClean="0"/>
              <a:t> </a:t>
            </a:r>
            <a:r>
              <a:rPr lang="en-US" sz="2000" dirty="0" err="1" smtClean="0"/>
              <a:t>n</a:t>
            </a:r>
            <a:r>
              <a:rPr lang="en-US" sz="2000" dirty="0" smtClean="0"/>
              <a:t>).</a:t>
            </a:r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522"/>
            <a:ext cx="8229600" cy="566447"/>
          </a:xfrm>
        </p:spPr>
        <p:txBody>
          <a:bodyPr/>
          <a:lstStyle/>
          <a:p>
            <a:r>
              <a:rPr lang="en-US" dirty="0" smtClean="0"/>
              <a:t>Insertion</a:t>
            </a:r>
            <a:endParaRPr lang="en-US" dirty="0"/>
          </a:p>
        </p:txBody>
      </p:sp>
      <p:sp>
        <p:nvSpPr>
          <p:cNvPr id="198" name="Content Placeholder 197"/>
          <p:cNvSpPr>
            <a:spLocks noGrp="1"/>
          </p:cNvSpPr>
          <p:nvPr>
            <p:ph idx="1"/>
          </p:nvPr>
        </p:nvSpPr>
        <p:spPr>
          <a:xfrm>
            <a:off x="220864" y="886243"/>
            <a:ext cx="8465936" cy="4957054"/>
          </a:xfrm>
        </p:spPr>
        <p:txBody>
          <a:bodyPr/>
          <a:lstStyle/>
          <a:p>
            <a:r>
              <a:rPr lang="en-US" dirty="0" smtClean="0"/>
              <a:t>Imbalance may occur at any ancestor of the inserted node.</a:t>
            </a:r>
            <a:endParaRPr lang="en-US" dirty="0"/>
          </a:p>
        </p:txBody>
      </p:sp>
      <p:sp>
        <p:nvSpPr>
          <p:cNvPr id="66" name="Right Arrow 65"/>
          <p:cNvSpPr/>
          <p:nvPr/>
        </p:nvSpPr>
        <p:spPr bwMode="auto">
          <a:xfrm>
            <a:off x="4470269" y="2857605"/>
            <a:ext cx="1030699" cy="214725"/>
          </a:xfrm>
          <a:prstGeom prst="rightArrow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itchFamily="-110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87442" y="2553930"/>
            <a:ext cx="1095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Insert(2)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2801819" y="1975427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1393918" y="2923262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 rot="10800000" flipV="1">
            <a:off x="1751364" y="2407935"/>
            <a:ext cx="1275397" cy="57810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72" name="TextBox 71"/>
          <p:cNvSpPr txBox="1"/>
          <p:nvPr/>
        </p:nvSpPr>
        <p:spPr>
          <a:xfrm>
            <a:off x="2861033" y="1975427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1453103" y="292326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7" name="Oval 76"/>
          <p:cNvSpPr/>
          <p:nvPr/>
        </p:nvSpPr>
        <p:spPr bwMode="auto">
          <a:xfrm>
            <a:off x="648503" y="387109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9" name="Rounded Rectangle 78"/>
          <p:cNvSpPr/>
          <p:nvPr/>
        </p:nvSpPr>
        <p:spPr bwMode="auto">
          <a:xfrm>
            <a:off x="1081010" y="483845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81" name="Straight Connector 80"/>
          <p:cNvCxnSpPr/>
          <p:nvPr/>
        </p:nvCxnSpPr>
        <p:spPr bwMode="auto">
          <a:xfrm rot="16200000" flipH="1">
            <a:off x="776796" y="439101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82" name="TextBox 81"/>
          <p:cNvSpPr txBox="1"/>
          <p:nvPr/>
        </p:nvSpPr>
        <p:spPr>
          <a:xfrm>
            <a:off x="707688" y="38710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82230" y="466018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49723" y="370181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095138" y="2753985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625328" y="1806150"/>
            <a:ext cx="11480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 = 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88" name="Straight Connector 87"/>
          <p:cNvCxnSpPr/>
          <p:nvPr/>
        </p:nvCxnSpPr>
        <p:spPr bwMode="auto">
          <a:xfrm rot="10800000" flipV="1">
            <a:off x="1017672" y="3355768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89" name="Oval 88"/>
          <p:cNvSpPr/>
          <p:nvPr/>
        </p:nvSpPr>
        <p:spPr bwMode="auto">
          <a:xfrm>
            <a:off x="3569928" y="291707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0" name="Rounded Rectangle 89"/>
          <p:cNvSpPr/>
          <p:nvPr/>
        </p:nvSpPr>
        <p:spPr bwMode="auto">
          <a:xfrm>
            <a:off x="3266253" y="3892517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4002435" y="389307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92" name="Straight Connector 91"/>
          <p:cNvCxnSpPr>
            <a:endCxn id="90" idx="0"/>
          </p:cNvCxnSpPr>
          <p:nvPr/>
        </p:nvCxnSpPr>
        <p:spPr bwMode="auto">
          <a:xfrm rot="5400000">
            <a:off x="3330397" y="3437277"/>
            <a:ext cx="542935" cy="36754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93" name="Straight Connector 92"/>
          <p:cNvCxnSpPr/>
          <p:nvPr/>
        </p:nvCxnSpPr>
        <p:spPr bwMode="auto">
          <a:xfrm rot="16200000" flipH="1">
            <a:off x="3698221" y="3436996"/>
            <a:ext cx="542936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94" name="TextBox 93"/>
          <p:cNvSpPr txBox="1"/>
          <p:nvPr/>
        </p:nvSpPr>
        <p:spPr>
          <a:xfrm>
            <a:off x="3629113" y="2917075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958270" y="3714600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703655" y="3706925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271148" y="2775404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cxnSp>
        <p:nvCxnSpPr>
          <p:cNvPr id="99" name="Straight Connector 98"/>
          <p:cNvCxnSpPr/>
          <p:nvPr/>
        </p:nvCxnSpPr>
        <p:spPr bwMode="auto">
          <a:xfrm>
            <a:off x="3026759" y="2407934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20" name="Rounded Rectangle 119"/>
          <p:cNvSpPr/>
          <p:nvPr/>
        </p:nvSpPr>
        <p:spPr bwMode="auto">
          <a:xfrm>
            <a:off x="5856136" y="4846537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rot="16200000" flipH="1">
            <a:off x="5551922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23" name="TextBox 122"/>
          <p:cNvSpPr txBox="1"/>
          <p:nvPr/>
        </p:nvSpPr>
        <p:spPr>
          <a:xfrm>
            <a:off x="5557356" y="4660383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124849" y="3701256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37" name="Straight Connector 136"/>
          <p:cNvCxnSpPr/>
          <p:nvPr/>
        </p:nvCxnSpPr>
        <p:spPr bwMode="auto">
          <a:xfrm rot="10800000" flipV="1">
            <a:off x="5047383" y="4303040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39" name="Oval 138"/>
          <p:cNvSpPr/>
          <p:nvPr/>
        </p:nvSpPr>
        <p:spPr bwMode="auto">
          <a:xfrm>
            <a:off x="4675224" y="4802054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0" name="Rounded Rectangle 139"/>
          <p:cNvSpPr/>
          <p:nvPr/>
        </p:nvSpPr>
        <p:spPr bwMode="auto">
          <a:xfrm>
            <a:off x="4371549" y="5777496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5107731" y="5778058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42" name="Straight Connector 141"/>
          <p:cNvCxnSpPr/>
          <p:nvPr/>
        </p:nvCxnSpPr>
        <p:spPr bwMode="auto">
          <a:xfrm rot="5400000">
            <a:off x="4435692" y="5322257"/>
            <a:ext cx="542935" cy="36754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143" name="Straight Connector 142"/>
          <p:cNvCxnSpPr/>
          <p:nvPr/>
        </p:nvCxnSpPr>
        <p:spPr bwMode="auto">
          <a:xfrm rot="16200000" flipH="1">
            <a:off x="4803517" y="5321975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44" name="TextBox 143"/>
          <p:cNvSpPr txBox="1"/>
          <p:nvPr/>
        </p:nvSpPr>
        <p:spPr>
          <a:xfrm>
            <a:off x="4734409" y="480205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5" name="TextBox 144"/>
          <p:cNvSpPr txBox="1"/>
          <p:nvPr/>
        </p:nvSpPr>
        <p:spPr>
          <a:xfrm>
            <a:off x="4808951" y="5591904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4376444" y="463277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335062" y="483845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35449" y="466018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49" name="Straight Connector 148"/>
          <p:cNvCxnSpPr/>
          <p:nvPr/>
        </p:nvCxnSpPr>
        <p:spPr bwMode="auto">
          <a:xfrm rot="5400000">
            <a:off x="408689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50" name="TextBox 149"/>
          <p:cNvSpPr txBox="1"/>
          <p:nvPr/>
        </p:nvSpPr>
        <p:spPr>
          <a:xfrm>
            <a:off x="4077664" y="5591904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51" name="Straight Connector 150"/>
          <p:cNvCxnSpPr/>
          <p:nvPr/>
        </p:nvCxnSpPr>
        <p:spPr bwMode="auto">
          <a:xfrm rot="10800000" flipH="1" flipV="1">
            <a:off x="1597361" y="335576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52" name="Oval 151"/>
          <p:cNvSpPr/>
          <p:nvPr/>
        </p:nvSpPr>
        <p:spPr bwMode="auto">
          <a:xfrm>
            <a:off x="2065637" y="3863424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3" name="Rounded Rectangle 152"/>
          <p:cNvSpPr/>
          <p:nvPr/>
        </p:nvSpPr>
        <p:spPr bwMode="auto">
          <a:xfrm>
            <a:off x="2498144" y="4830788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54" name="Straight Connector 153"/>
          <p:cNvCxnSpPr/>
          <p:nvPr/>
        </p:nvCxnSpPr>
        <p:spPr bwMode="auto">
          <a:xfrm rot="16200000" flipH="1">
            <a:off x="2193930" y="4383345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55" name="TextBox 154"/>
          <p:cNvSpPr txBox="1"/>
          <p:nvPr/>
        </p:nvSpPr>
        <p:spPr>
          <a:xfrm>
            <a:off x="2124822" y="386342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2199364" y="465251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1766857" y="369414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58" name="Rounded Rectangle 157"/>
          <p:cNvSpPr/>
          <p:nvPr/>
        </p:nvSpPr>
        <p:spPr bwMode="auto">
          <a:xfrm>
            <a:off x="1752196" y="4830788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1452583" y="465251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60" name="Straight Connector 159"/>
          <p:cNvCxnSpPr/>
          <p:nvPr/>
        </p:nvCxnSpPr>
        <p:spPr bwMode="auto">
          <a:xfrm rot="5400000">
            <a:off x="1825823" y="4382783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64" name="Oval 163"/>
          <p:cNvSpPr/>
          <p:nvPr/>
        </p:nvSpPr>
        <p:spPr bwMode="auto">
          <a:xfrm>
            <a:off x="7559827" y="1984428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5" name="Oval 164"/>
          <p:cNvSpPr/>
          <p:nvPr/>
        </p:nvSpPr>
        <p:spPr bwMode="auto">
          <a:xfrm>
            <a:off x="6151926" y="2932263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66" name="Straight Connector 165"/>
          <p:cNvCxnSpPr/>
          <p:nvPr/>
        </p:nvCxnSpPr>
        <p:spPr bwMode="auto">
          <a:xfrm rot="10800000" flipV="1">
            <a:off x="6509372" y="2416936"/>
            <a:ext cx="1275397" cy="57810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67" name="TextBox 166"/>
          <p:cNvSpPr txBox="1"/>
          <p:nvPr/>
        </p:nvSpPr>
        <p:spPr>
          <a:xfrm>
            <a:off x="7619041" y="1984428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6211111" y="2932263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69" name="Oval 168"/>
          <p:cNvSpPr/>
          <p:nvPr/>
        </p:nvSpPr>
        <p:spPr bwMode="auto">
          <a:xfrm>
            <a:off x="5406511" y="3880096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5465696" y="388009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5853146" y="2762986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6383336" y="1815151"/>
            <a:ext cx="11480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 = 4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74" name="Straight Connector 173"/>
          <p:cNvCxnSpPr/>
          <p:nvPr/>
        </p:nvCxnSpPr>
        <p:spPr bwMode="auto">
          <a:xfrm rot="10800000" flipV="1">
            <a:off x="5775680" y="336476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75" name="Oval 174"/>
          <p:cNvSpPr/>
          <p:nvPr/>
        </p:nvSpPr>
        <p:spPr bwMode="auto">
          <a:xfrm>
            <a:off x="8327936" y="2926076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76" name="Rounded Rectangle 175"/>
          <p:cNvSpPr/>
          <p:nvPr/>
        </p:nvSpPr>
        <p:spPr bwMode="auto">
          <a:xfrm>
            <a:off x="8024261" y="3901518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77" name="Rounded Rectangle 176"/>
          <p:cNvSpPr/>
          <p:nvPr/>
        </p:nvSpPr>
        <p:spPr bwMode="auto">
          <a:xfrm>
            <a:off x="8760443" y="3902080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78" name="Straight Connector 177"/>
          <p:cNvCxnSpPr>
            <a:endCxn id="176" idx="0"/>
          </p:cNvCxnSpPr>
          <p:nvPr/>
        </p:nvCxnSpPr>
        <p:spPr bwMode="auto">
          <a:xfrm rot="5400000">
            <a:off x="8088405" y="3446278"/>
            <a:ext cx="542935" cy="36754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179" name="Straight Connector 178"/>
          <p:cNvCxnSpPr/>
          <p:nvPr/>
        </p:nvCxnSpPr>
        <p:spPr bwMode="auto">
          <a:xfrm rot="16200000" flipH="1">
            <a:off x="8456229" y="3445997"/>
            <a:ext cx="542936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80" name="TextBox 179"/>
          <p:cNvSpPr txBox="1"/>
          <p:nvPr/>
        </p:nvSpPr>
        <p:spPr>
          <a:xfrm>
            <a:off x="8387121" y="2926076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7716278" y="3723601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8461663" y="3715926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8029156" y="2784405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cxnSp>
        <p:nvCxnSpPr>
          <p:cNvPr id="184" name="Straight Connector 183"/>
          <p:cNvCxnSpPr/>
          <p:nvPr/>
        </p:nvCxnSpPr>
        <p:spPr bwMode="auto">
          <a:xfrm>
            <a:off x="7784767" y="2416935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185" name="Straight Connector 184"/>
          <p:cNvCxnSpPr/>
          <p:nvPr/>
        </p:nvCxnSpPr>
        <p:spPr bwMode="auto">
          <a:xfrm rot="10800000" flipH="1" flipV="1">
            <a:off x="6355369" y="3364770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86" name="Oval 185"/>
          <p:cNvSpPr/>
          <p:nvPr/>
        </p:nvSpPr>
        <p:spPr bwMode="auto">
          <a:xfrm>
            <a:off x="6823645" y="387242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7256152" y="483978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88" name="Straight Connector 187"/>
          <p:cNvCxnSpPr/>
          <p:nvPr/>
        </p:nvCxnSpPr>
        <p:spPr bwMode="auto">
          <a:xfrm rot="16200000" flipH="1">
            <a:off x="6951938" y="439234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89" name="TextBox 188"/>
          <p:cNvSpPr txBox="1"/>
          <p:nvPr/>
        </p:nvSpPr>
        <p:spPr>
          <a:xfrm>
            <a:off x="6882830" y="387242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90" name="TextBox 189"/>
          <p:cNvSpPr txBox="1"/>
          <p:nvPr/>
        </p:nvSpPr>
        <p:spPr>
          <a:xfrm>
            <a:off x="6957372" y="46615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6524865" y="370314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92" name="Rounded Rectangle 191"/>
          <p:cNvSpPr/>
          <p:nvPr/>
        </p:nvSpPr>
        <p:spPr bwMode="auto">
          <a:xfrm>
            <a:off x="6510204" y="483978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6210591" y="46615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94" name="Straight Connector 193"/>
          <p:cNvCxnSpPr/>
          <p:nvPr/>
        </p:nvCxnSpPr>
        <p:spPr bwMode="auto">
          <a:xfrm rot="5400000">
            <a:off x="6583831" y="439178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96" name="Oval 195"/>
          <p:cNvSpPr/>
          <p:nvPr/>
        </p:nvSpPr>
        <p:spPr bwMode="auto">
          <a:xfrm>
            <a:off x="5528900" y="2650255"/>
            <a:ext cx="3461594" cy="901823"/>
          </a:xfrm>
          <a:prstGeom prst="ellipse">
            <a:avLst/>
          </a:prstGeom>
          <a:solidFill>
            <a:schemeClr val="bg1">
              <a:lumMod val="50000"/>
              <a:alpha val="31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6882830" y="2986038"/>
            <a:ext cx="118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Problem!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Insertion: Rebalancing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333" y="973404"/>
            <a:ext cx="6053003" cy="4957054"/>
          </a:xfrm>
        </p:spPr>
        <p:txBody>
          <a:bodyPr/>
          <a:lstStyle/>
          <a:p>
            <a:r>
              <a:rPr lang="en-US" dirty="0" smtClean="0"/>
              <a:t>Step 1:  Search</a:t>
            </a:r>
          </a:p>
          <a:p>
            <a:pPr lvl="1"/>
            <a:r>
              <a:rPr lang="en-US" dirty="0" smtClean="0"/>
              <a:t>Starting at the inserted node, traverse toward the root until an imbalance is discovered.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5856136" y="4846537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 rot="16200000" flipH="1">
            <a:off x="5551922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6" name="TextBox 5"/>
          <p:cNvSpPr txBox="1"/>
          <p:nvPr/>
        </p:nvSpPr>
        <p:spPr>
          <a:xfrm>
            <a:off x="5557356" y="4660383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24849" y="3701256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rot="10800000" flipV="1">
            <a:off x="5047383" y="4303040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9" name="Oval 8"/>
          <p:cNvSpPr/>
          <p:nvPr/>
        </p:nvSpPr>
        <p:spPr bwMode="auto">
          <a:xfrm>
            <a:off x="4675224" y="4802054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371549" y="5777496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5107731" y="5778058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>
            <a:off x="4435692" y="5322257"/>
            <a:ext cx="542935" cy="36754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13" name="Straight Connector 12"/>
          <p:cNvCxnSpPr/>
          <p:nvPr/>
        </p:nvCxnSpPr>
        <p:spPr bwMode="auto">
          <a:xfrm rot="16200000" flipH="1">
            <a:off x="4803517" y="5321975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4" name="TextBox 13"/>
          <p:cNvSpPr txBox="1"/>
          <p:nvPr/>
        </p:nvSpPr>
        <p:spPr>
          <a:xfrm>
            <a:off x="4734409" y="480205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08951" y="5591904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76444" y="463277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7559827" y="1984428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6151926" y="2932263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rot="10800000" flipV="1">
            <a:off x="6509372" y="2416936"/>
            <a:ext cx="1275397" cy="57810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20" name="TextBox 19"/>
          <p:cNvSpPr txBox="1"/>
          <p:nvPr/>
        </p:nvSpPr>
        <p:spPr>
          <a:xfrm>
            <a:off x="7619041" y="1984428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211111" y="2932263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5406511" y="3880096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65696" y="388009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53146" y="2762986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83336" y="1815151"/>
            <a:ext cx="11480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 = 4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rot="10800000" flipV="1">
            <a:off x="5775680" y="336476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27" name="Oval 26"/>
          <p:cNvSpPr/>
          <p:nvPr/>
        </p:nvSpPr>
        <p:spPr bwMode="auto">
          <a:xfrm>
            <a:off x="8327936" y="2926076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8024261" y="3901518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8760443" y="3902080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30" name="Straight Connector 29"/>
          <p:cNvCxnSpPr>
            <a:endCxn id="28" idx="0"/>
          </p:cNvCxnSpPr>
          <p:nvPr/>
        </p:nvCxnSpPr>
        <p:spPr bwMode="auto">
          <a:xfrm rot="5400000">
            <a:off x="8088405" y="3446278"/>
            <a:ext cx="542935" cy="36754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31" name="Straight Connector 30"/>
          <p:cNvCxnSpPr/>
          <p:nvPr/>
        </p:nvCxnSpPr>
        <p:spPr bwMode="auto">
          <a:xfrm rot="16200000" flipH="1">
            <a:off x="8456229" y="3445997"/>
            <a:ext cx="542936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32" name="TextBox 31"/>
          <p:cNvSpPr txBox="1"/>
          <p:nvPr/>
        </p:nvSpPr>
        <p:spPr>
          <a:xfrm>
            <a:off x="8387121" y="2926076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716278" y="3723601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461663" y="3715926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029156" y="2784405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7784767" y="2416935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37" name="Straight Connector 36"/>
          <p:cNvCxnSpPr/>
          <p:nvPr/>
        </p:nvCxnSpPr>
        <p:spPr bwMode="auto">
          <a:xfrm rot="10800000" flipH="1" flipV="1">
            <a:off x="6355369" y="3364770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38" name="Oval 37"/>
          <p:cNvSpPr/>
          <p:nvPr/>
        </p:nvSpPr>
        <p:spPr bwMode="auto">
          <a:xfrm>
            <a:off x="6823645" y="387242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>
            <a:off x="7256152" y="483978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 rot="16200000" flipH="1">
            <a:off x="6951938" y="439234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41" name="TextBox 40"/>
          <p:cNvSpPr txBox="1"/>
          <p:nvPr/>
        </p:nvSpPr>
        <p:spPr>
          <a:xfrm>
            <a:off x="6882830" y="387242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957372" y="46615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524865" y="370314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4" name="Rounded Rectangle 43"/>
          <p:cNvSpPr/>
          <p:nvPr/>
        </p:nvSpPr>
        <p:spPr bwMode="auto">
          <a:xfrm>
            <a:off x="6510204" y="483978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210591" y="46615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 rot="5400000">
            <a:off x="6583831" y="439178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grpSp>
        <p:nvGrpSpPr>
          <p:cNvPr id="52" name="Group 51"/>
          <p:cNvGrpSpPr/>
          <p:nvPr/>
        </p:nvGrpSpPr>
        <p:grpSpPr>
          <a:xfrm>
            <a:off x="5528900" y="2650255"/>
            <a:ext cx="3461594" cy="901823"/>
            <a:chOff x="5528900" y="2650255"/>
            <a:chExt cx="3461594" cy="901823"/>
          </a:xfrm>
        </p:grpSpPr>
        <p:sp>
          <p:nvSpPr>
            <p:cNvPr id="47" name="Oval 46"/>
            <p:cNvSpPr/>
            <p:nvPr/>
          </p:nvSpPr>
          <p:spPr bwMode="auto">
            <a:xfrm>
              <a:off x="5528900" y="2650255"/>
              <a:ext cx="3461594" cy="901823"/>
            </a:xfrm>
            <a:prstGeom prst="ellipse">
              <a:avLst/>
            </a:prstGeom>
            <a:solidFill>
              <a:schemeClr val="bg1">
                <a:lumMod val="50000"/>
                <a:alpha val="31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882830" y="2986038"/>
              <a:ext cx="11850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Problem!</a:t>
              </a:r>
              <a:endParaRPr lang="en-US" b="1" dirty="0"/>
            </a:p>
          </p:txBody>
        </p:sp>
      </p:grpSp>
      <p:cxnSp>
        <p:nvCxnSpPr>
          <p:cNvPr id="50" name="Straight Arrow Connector 49"/>
          <p:cNvCxnSpPr/>
          <p:nvPr/>
        </p:nvCxnSpPr>
        <p:spPr bwMode="auto">
          <a:xfrm rot="5400000" flipH="1" flipV="1">
            <a:off x="4260835" y="3943435"/>
            <a:ext cx="718076" cy="71807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2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rot="5400000" flipH="1" flipV="1">
            <a:off x="5047382" y="3183442"/>
            <a:ext cx="718076" cy="71807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2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Study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4531"/>
            <a:ext cx="8229600" cy="4957054"/>
          </a:xfrm>
        </p:spPr>
        <p:txBody>
          <a:bodyPr/>
          <a:lstStyle/>
          <a:p>
            <a:r>
              <a:rPr lang="en-US" sz="2000" dirty="0" smtClean="0"/>
              <a:t>Review and understand the slides.</a:t>
            </a:r>
          </a:p>
          <a:p>
            <a:r>
              <a:rPr lang="en-US" sz="2000" dirty="0" smtClean="0"/>
              <a:t>Read the textbook, especially where concepts and methods are not yet clear to you.</a:t>
            </a:r>
          </a:p>
          <a:p>
            <a:r>
              <a:rPr lang="en-US" sz="2000" dirty="0" smtClean="0"/>
              <a:t>Do all of the practice problems provided.</a:t>
            </a:r>
          </a:p>
          <a:p>
            <a:r>
              <a:rPr lang="en-US" sz="2000" dirty="0" smtClean="0"/>
              <a:t>Do extra practice problems from the textbook.</a:t>
            </a:r>
          </a:p>
          <a:p>
            <a:r>
              <a:rPr lang="en-US" sz="2000" dirty="0" smtClean="0"/>
              <a:t>Review the midterm and solutions for practice writing this kind of exam.</a:t>
            </a:r>
          </a:p>
          <a:p>
            <a:r>
              <a:rPr lang="en-US" sz="2000" dirty="0" smtClean="0"/>
              <a:t>Practice writing clear, succinct pseudocode!</a:t>
            </a:r>
          </a:p>
          <a:p>
            <a:r>
              <a:rPr lang="en-US" sz="2000" dirty="0" smtClean="0"/>
              <a:t>Review the assignments</a:t>
            </a:r>
          </a:p>
          <a:p>
            <a:r>
              <a:rPr lang="en-US" sz="2000" dirty="0" smtClean="0"/>
              <a:t>See me or one of the TAs if there is anything that is still not clear.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Insertion:  Rebalancing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24" y="973404"/>
            <a:ext cx="5160114" cy="4957054"/>
          </a:xfrm>
        </p:spPr>
        <p:txBody>
          <a:bodyPr/>
          <a:lstStyle/>
          <a:p>
            <a:r>
              <a:rPr lang="en-US" dirty="0" smtClean="0"/>
              <a:t>Step 2:  Repair</a:t>
            </a:r>
          </a:p>
          <a:p>
            <a:pPr lvl="1"/>
            <a:r>
              <a:rPr lang="en-US" dirty="0" smtClean="0"/>
              <a:t>The repair strategy is called </a:t>
            </a:r>
            <a:r>
              <a:rPr lang="en-US" b="1" dirty="0" err="1" smtClean="0">
                <a:solidFill>
                  <a:srgbClr val="800000"/>
                </a:solidFill>
              </a:rPr>
              <a:t>trinode</a:t>
            </a:r>
            <a:r>
              <a:rPr lang="en-US" b="1" dirty="0" smtClean="0">
                <a:solidFill>
                  <a:srgbClr val="800000"/>
                </a:solidFill>
              </a:rPr>
              <a:t> restructuring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3 nodes </a:t>
            </a:r>
            <a:r>
              <a:rPr lang="en-US" dirty="0" err="1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 and </a:t>
            </a:r>
            <a:r>
              <a:rPr lang="en-US" dirty="0" err="1" smtClean="0"/>
              <a:t>z</a:t>
            </a:r>
            <a:r>
              <a:rPr lang="en-US" dirty="0" smtClean="0"/>
              <a:t> are distinguished:</a:t>
            </a:r>
          </a:p>
          <a:p>
            <a:pPr lvl="2"/>
            <a:r>
              <a:rPr lang="en-US" dirty="0" err="1" smtClean="0"/>
              <a:t>z</a:t>
            </a:r>
            <a:r>
              <a:rPr lang="en-US" dirty="0" smtClean="0"/>
              <a:t> = the parent of the high sibling</a:t>
            </a:r>
          </a:p>
          <a:p>
            <a:pPr lvl="2"/>
            <a:r>
              <a:rPr lang="en-US" dirty="0" err="1" smtClean="0"/>
              <a:t>y</a:t>
            </a:r>
            <a:r>
              <a:rPr lang="en-US" dirty="0" smtClean="0"/>
              <a:t> = the high sibling</a:t>
            </a:r>
          </a:p>
          <a:p>
            <a:pPr lvl="2"/>
            <a:r>
              <a:rPr lang="en-US" dirty="0" err="1" smtClean="0"/>
              <a:t>x</a:t>
            </a:r>
            <a:r>
              <a:rPr lang="en-US" dirty="0" smtClean="0"/>
              <a:t> = the high child of the high sibling</a:t>
            </a:r>
          </a:p>
          <a:p>
            <a:pPr lvl="1"/>
            <a:r>
              <a:rPr lang="en-US" dirty="0" smtClean="0"/>
              <a:t>We can now think of the </a:t>
            </a:r>
            <a:r>
              <a:rPr lang="en-US" dirty="0" err="1" smtClean="0"/>
              <a:t>subtree</a:t>
            </a:r>
            <a:r>
              <a:rPr lang="en-US" dirty="0" smtClean="0"/>
              <a:t> rooted at </a:t>
            </a:r>
            <a:r>
              <a:rPr lang="en-US" dirty="0" err="1" smtClean="0"/>
              <a:t>z</a:t>
            </a:r>
            <a:r>
              <a:rPr lang="en-US" dirty="0" smtClean="0"/>
              <a:t> as consisting of these 3 nodes plus their 4 </a:t>
            </a:r>
            <a:r>
              <a:rPr lang="en-US" dirty="0" err="1" smtClean="0"/>
              <a:t>subtrees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5856136" y="4846537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 rot="16200000" flipH="1">
            <a:off x="5551922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6" name="TextBox 5"/>
          <p:cNvSpPr txBox="1"/>
          <p:nvPr/>
        </p:nvSpPr>
        <p:spPr>
          <a:xfrm>
            <a:off x="5557356" y="4660383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24849" y="3701256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rot="10800000" flipV="1">
            <a:off x="5047383" y="4303040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9" name="Oval 8"/>
          <p:cNvSpPr/>
          <p:nvPr/>
        </p:nvSpPr>
        <p:spPr bwMode="auto">
          <a:xfrm>
            <a:off x="4675224" y="4802054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371549" y="5777496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5107731" y="5778058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>
            <a:off x="4435692" y="5322257"/>
            <a:ext cx="542935" cy="36754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13" name="Straight Connector 12"/>
          <p:cNvCxnSpPr/>
          <p:nvPr/>
        </p:nvCxnSpPr>
        <p:spPr bwMode="auto">
          <a:xfrm rot="16200000" flipH="1">
            <a:off x="4803517" y="5321975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4" name="TextBox 13"/>
          <p:cNvSpPr txBox="1"/>
          <p:nvPr/>
        </p:nvSpPr>
        <p:spPr>
          <a:xfrm>
            <a:off x="4734409" y="480205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08951" y="5591904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59271" y="463277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7559827" y="1984428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6151926" y="2932263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rot="10800000" flipV="1">
            <a:off x="6509372" y="2416936"/>
            <a:ext cx="1275397" cy="57810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20" name="TextBox 19"/>
          <p:cNvSpPr txBox="1"/>
          <p:nvPr/>
        </p:nvSpPr>
        <p:spPr>
          <a:xfrm>
            <a:off x="7619041" y="1984428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211111" y="2932263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5406511" y="3880096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65696" y="388009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53146" y="2762986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83336" y="1815151"/>
            <a:ext cx="11480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 = 4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rot="10800000" flipV="1">
            <a:off x="5775680" y="336476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27" name="Oval 26"/>
          <p:cNvSpPr/>
          <p:nvPr/>
        </p:nvSpPr>
        <p:spPr bwMode="auto">
          <a:xfrm>
            <a:off x="8327936" y="2926076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8024261" y="3901518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8760443" y="3902080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30" name="Straight Connector 29"/>
          <p:cNvCxnSpPr>
            <a:endCxn id="28" idx="0"/>
          </p:cNvCxnSpPr>
          <p:nvPr/>
        </p:nvCxnSpPr>
        <p:spPr bwMode="auto">
          <a:xfrm rot="5400000">
            <a:off x="8088405" y="3446278"/>
            <a:ext cx="542935" cy="36754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31" name="Straight Connector 30"/>
          <p:cNvCxnSpPr/>
          <p:nvPr/>
        </p:nvCxnSpPr>
        <p:spPr bwMode="auto">
          <a:xfrm rot="16200000" flipH="1">
            <a:off x="8456229" y="3445997"/>
            <a:ext cx="542936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32" name="TextBox 31"/>
          <p:cNvSpPr txBox="1"/>
          <p:nvPr/>
        </p:nvSpPr>
        <p:spPr>
          <a:xfrm>
            <a:off x="8387121" y="2926076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716278" y="3723601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461663" y="3715926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029156" y="2784405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7784767" y="2416935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37" name="Straight Connector 36"/>
          <p:cNvCxnSpPr/>
          <p:nvPr/>
        </p:nvCxnSpPr>
        <p:spPr bwMode="auto">
          <a:xfrm rot="10800000" flipH="1" flipV="1">
            <a:off x="6355369" y="3364770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38" name="Oval 37"/>
          <p:cNvSpPr/>
          <p:nvPr/>
        </p:nvSpPr>
        <p:spPr bwMode="auto">
          <a:xfrm>
            <a:off x="6823645" y="387242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>
            <a:off x="7256152" y="483978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 rot="16200000" flipH="1">
            <a:off x="6951938" y="439234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41" name="TextBox 40"/>
          <p:cNvSpPr txBox="1"/>
          <p:nvPr/>
        </p:nvSpPr>
        <p:spPr>
          <a:xfrm>
            <a:off x="6882830" y="387242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957372" y="46615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524865" y="370314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4" name="Rounded Rectangle 43"/>
          <p:cNvSpPr/>
          <p:nvPr/>
        </p:nvSpPr>
        <p:spPr bwMode="auto">
          <a:xfrm>
            <a:off x="6510204" y="483978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210591" y="46615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 rot="5400000">
            <a:off x="6583831" y="439178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grpSp>
        <p:nvGrpSpPr>
          <p:cNvPr id="49" name="Group 51"/>
          <p:cNvGrpSpPr/>
          <p:nvPr/>
        </p:nvGrpSpPr>
        <p:grpSpPr>
          <a:xfrm>
            <a:off x="5528900" y="2650255"/>
            <a:ext cx="3461594" cy="901823"/>
            <a:chOff x="5528900" y="2650255"/>
            <a:chExt cx="3461594" cy="901823"/>
          </a:xfrm>
        </p:grpSpPr>
        <p:sp>
          <p:nvSpPr>
            <p:cNvPr id="47" name="Oval 46"/>
            <p:cNvSpPr/>
            <p:nvPr/>
          </p:nvSpPr>
          <p:spPr bwMode="auto">
            <a:xfrm>
              <a:off x="5528900" y="2650255"/>
              <a:ext cx="3461594" cy="901823"/>
            </a:xfrm>
            <a:prstGeom prst="ellipse">
              <a:avLst/>
            </a:prstGeom>
            <a:solidFill>
              <a:schemeClr val="bg1">
                <a:lumMod val="50000"/>
                <a:alpha val="31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882830" y="2986038"/>
              <a:ext cx="11850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Problem!</a:t>
              </a:r>
              <a:endParaRPr lang="en-US" b="1" dirty="0"/>
            </a:p>
          </p:txBody>
        </p:sp>
      </p:grpSp>
      <p:cxnSp>
        <p:nvCxnSpPr>
          <p:cNvPr id="53" name="Straight Arrow Connector 52"/>
          <p:cNvCxnSpPr/>
          <p:nvPr/>
        </p:nvCxnSpPr>
        <p:spPr bwMode="auto">
          <a:xfrm flipV="1">
            <a:off x="4734409" y="2353760"/>
            <a:ext cx="2673050" cy="57231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V="1">
            <a:off x="3414189" y="3183442"/>
            <a:ext cx="2593254" cy="11815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>
            <a:off x="4911049" y="3902080"/>
            <a:ext cx="427600" cy="16738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Insertion: Trinode Restructuring Example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 rot="16200000" flipH="1">
            <a:off x="1963470" y="3458933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8" name="Straight Connector 7"/>
          <p:cNvCxnSpPr/>
          <p:nvPr/>
        </p:nvCxnSpPr>
        <p:spPr bwMode="auto">
          <a:xfrm rot="10800000" flipV="1">
            <a:off x="1458931" y="337151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9" name="Oval 8"/>
          <p:cNvSpPr/>
          <p:nvPr/>
        </p:nvSpPr>
        <p:spPr bwMode="auto">
          <a:xfrm>
            <a:off x="1086772" y="3870533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>
            <a:off x="847240" y="4390736"/>
            <a:ext cx="542935" cy="36754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13" name="Straight Connector 12"/>
          <p:cNvCxnSpPr/>
          <p:nvPr/>
        </p:nvCxnSpPr>
        <p:spPr bwMode="auto">
          <a:xfrm rot="16200000" flipH="1">
            <a:off x="1215065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4" name="TextBox 13"/>
          <p:cNvSpPr txBox="1"/>
          <p:nvPr/>
        </p:nvSpPr>
        <p:spPr>
          <a:xfrm>
            <a:off x="1145957" y="38705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2563474" y="2000742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22659" y="20007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1818059" y="294857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77244" y="29485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774670" y="1984428"/>
            <a:ext cx="114807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</a:t>
            </a:r>
          </a:p>
          <a:p>
            <a:r>
              <a:rPr lang="en-US" sz="1600" b="1" dirty="0" smtClean="0">
                <a:solidFill>
                  <a:srgbClr val="0000FF"/>
                </a:solidFill>
              </a:rPr>
              <a:t> = </a:t>
            </a:r>
            <a:r>
              <a:rPr lang="en-US" sz="1600" b="1" dirty="0" err="1" smtClean="0">
                <a:solidFill>
                  <a:srgbClr val="0000FF"/>
                </a:solidFill>
              </a:rPr>
              <a:t>h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rot="10800000" flipV="1">
            <a:off x="2187228" y="2433248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37" name="Straight Connector 36"/>
          <p:cNvCxnSpPr/>
          <p:nvPr/>
        </p:nvCxnSpPr>
        <p:spPr bwMode="auto">
          <a:xfrm rot="10800000" flipH="1" flipV="1">
            <a:off x="2766917" y="243324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54" name="Isosceles Triangle 53"/>
          <p:cNvSpPr/>
          <p:nvPr/>
        </p:nvSpPr>
        <p:spPr bwMode="auto">
          <a:xfrm>
            <a:off x="633616" y="4845975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6" name="Isosceles Triangle 55"/>
          <p:cNvSpPr/>
          <p:nvPr/>
        </p:nvSpPr>
        <p:spPr bwMode="auto">
          <a:xfrm>
            <a:off x="1369266" y="4845975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8" name="Isosceles Triangle 57"/>
          <p:cNvSpPr/>
          <p:nvPr/>
        </p:nvSpPr>
        <p:spPr bwMode="auto">
          <a:xfrm>
            <a:off x="2117671" y="3914454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9" name="Isosceles Triangle 58"/>
          <p:cNvSpPr/>
          <p:nvPr/>
        </p:nvSpPr>
        <p:spPr bwMode="auto">
          <a:xfrm>
            <a:off x="3057550" y="3011913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29309" y="4996160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0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465991" y="4996160"/>
            <a:ext cx="411253" cy="3693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213364" y="4064639"/>
            <a:ext cx="411253" cy="369332"/>
          </a:xfrm>
          <a:prstGeom prst="rect">
            <a:avLst/>
          </a:prstGeom>
          <a:noFill/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153243" y="3162098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 rot="10800000" flipH="1" flipV="1">
            <a:off x="2128358" y="1422077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65" name="TextBox 64"/>
          <p:cNvSpPr txBox="1"/>
          <p:nvPr/>
        </p:nvSpPr>
        <p:spPr>
          <a:xfrm>
            <a:off x="1302479" y="3042528"/>
            <a:ext cx="546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h-1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720311" y="3042528"/>
            <a:ext cx="530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96804" y="3914454"/>
            <a:ext cx="57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57200" y="5771915"/>
            <a:ext cx="167115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FF"/>
                </a:solidFill>
              </a:rPr>
              <a:t>one is h-3 &amp; one is h-4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764017" y="3914454"/>
            <a:ext cx="573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72" name="Left Brace 71"/>
          <p:cNvSpPr/>
          <p:nvPr/>
        </p:nvSpPr>
        <p:spPr bwMode="auto">
          <a:xfrm rot="16200000">
            <a:off x="1114435" y="5058266"/>
            <a:ext cx="397877" cy="1168128"/>
          </a:xfrm>
          <a:prstGeom prst="leftBrac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4257227" y="2067800"/>
            <a:ext cx="4346554" cy="3408116"/>
            <a:chOff x="4257227" y="2067800"/>
            <a:chExt cx="4346554" cy="3408116"/>
          </a:xfrm>
        </p:grpSpPr>
        <p:cxnSp>
          <p:nvCxnSpPr>
            <p:cNvPr id="34" name="Straight Connector 33"/>
            <p:cNvCxnSpPr/>
            <p:nvPr/>
          </p:nvCxnSpPr>
          <p:spPr bwMode="auto">
            <a:xfrm rot="10800000" flipV="1">
              <a:off x="6562823" y="2490744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5" name="Oval 34"/>
            <p:cNvSpPr/>
            <p:nvPr/>
          </p:nvSpPr>
          <p:spPr bwMode="auto">
            <a:xfrm>
              <a:off x="6190664" y="2989758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 rot="5400000">
              <a:off x="5951132" y="3509961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38" name="Straight Connector 37"/>
            <p:cNvCxnSpPr/>
            <p:nvPr/>
          </p:nvCxnSpPr>
          <p:spPr bwMode="auto">
            <a:xfrm rot="16200000" flipH="1">
              <a:off x="6318957" y="3509679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9" name="TextBox 38"/>
            <p:cNvSpPr txBox="1"/>
            <p:nvPr/>
          </p:nvSpPr>
          <p:spPr>
            <a:xfrm>
              <a:off x="6249849" y="298975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7700328" y="298695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759513" y="298695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921951" y="2067800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981136" y="20678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47" name="Isosceles Triangle 46"/>
            <p:cNvSpPr/>
            <p:nvPr/>
          </p:nvSpPr>
          <p:spPr bwMode="auto">
            <a:xfrm>
              <a:off x="573750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8" name="Isosceles Triangle 47"/>
            <p:cNvSpPr/>
            <p:nvPr/>
          </p:nvSpPr>
          <p:spPr bwMode="auto">
            <a:xfrm>
              <a:off x="647315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9" name="Isosceles Triangle 48"/>
            <p:cNvSpPr/>
            <p:nvPr/>
          </p:nvSpPr>
          <p:spPr bwMode="auto">
            <a:xfrm>
              <a:off x="7276781" y="3949749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0" name="Isosceles Triangle 49"/>
            <p:cNvSpPr/>
            <p:nvPr/>
          </p:nvSpPr>
          <p:spPr bwMode="auto">
            <a:xfrm>
              <a:off x="8001141" y="3924507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833201" y="4115385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0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569883" y="4115385"/>
              <a:ext cx="411253" cy="369332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372474" y="4099934"/>
              <a:ext cx="411253" cy="369332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2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96834" y="4074692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3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406371" y="2106541"/>
              <a:ext cx="546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h-1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735869" y="3924507"/>
              <a:ext cx="5305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00696" y="3033679"/>
              <a:ext cx="5740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561092" y="4891140"/>
              <a:ext cx="1671158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952550" y="3946108"/>
              <a:ext cx="5737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Left Brace 75"/>
            <p:cNvSpPr/>
            <p:nvPr/>
          </p:nvSpPr>
          <p:spPr bwMode="auto">
            <a:xfrm rot="16200000">
              <a:off x="6218327" y="4177491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rot="5400000">
              <a:off x="7488045" y="3507155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8" name="Straight Connector 77"/>
            <p:cNvCxnSpPr/>
            <p:nvPr/>
          </p:nvCxnSpPr>
          <p:spPr bwMode="auto">
            <a:xfrm rot="16200000" flipH="1">
              <a:off x="7855870" y="350687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9" name="Straight Connector 78"/>
            <p:cNvCxnSpPr/>
            <p:nvPr/>
          </p:nvCxnSpPr>
          <p:spPr bwMode="auto">
            <a:xfrm rot="10800000" flipH="1" flipV="1">
              <a:off x="7154776" y="250030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0" name="TextBox 79"/>
            <p:cNvSpPr txBox="1"/>
            <p:nvPr/>
          </p:nvSpPr>
          <p:spPr>
            <a:xfrm>
              <a:off x="7227525" y="3051366"/>
              <a:ext cx="5740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81" name="Right Arrow 80"/>
            <p:cNvSpPr/>
            <p:nvPr/>
          </p:nvSpPr>
          <p:spPr bwMode="auto">
            <a:xfrm>
              <a:off x="4470269" y="2857605"/>
              <a:ext cx="1030699" cy="214725"/>
            </a:xfrm>
            <a:prstGeom prst="rightArrow">
              <a:avLst/>
            </a:pr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13500000">
                <a:srgbClr val="000000">
                  <a:alpha val="5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257227" y="2553930"/>
              <a:ext cx="148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Restructure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3153243" y="1422077"/>
            <a:ext cx="3341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that </a:t>
            </a:r>
            <a:r>
              <a:rPr lang="en-US" dirty="0" err="1" smtClean="0"/>
              <a:t>y</a:t>
            </a:r>
            <a:r>
              <a:rPr lang="en-US" dirty="0" smtClean="0"/>
              <a:t> is the middle value.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Rectangle 205"/>
          <p:cNvSpPr/>
          <p:nvPr/>
        </p:nvSpPr>
        <p:spPr bwMode="auto">
          <a:xfrm>
            <a:off x="4792139" y="1778000"/>
            <a:ext cx="2094084" cy="4086577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8106"/>
            <a:ext cx="8229600" cy="566447"/>
          </a:xfrm>
        </p:spPr>
        <p:txBody>
          <a:bodyPr/>
          <a:lstStyle/>
          <a:p>
            <a:r>
              <a:rPr lang="en-US" dirty="0" smtClean="0"/>
              <a:t>Insertion: Trinode Restructuring - 4 Cases</a:t>
            </a:r>
            <a:endParaRPr lang="en-US" dirty="0"/>
          </a:p>
        </p:txBody>
      </p:sp>
      <p:sp>
        <p:nvSpPr>
          <p:cNvPr id="84" name="Content Placeholder 83"/>
          <p:cNvSpPr>
            <a:spLocks noGrp="1"/>
          </p:cNvSpPr>
          <p:nvPr>
            <p:ph idx="1"/>
          </p:nvPr>
        </p:nvSpPr>
        <p:spPr>
          <a:xfrm>
            <a:off x="457200" y="814861"/>
            <a:ext cx="8229600" cy="878359"/>
          </a:xfrm>
        </p:spPr>
        <p:txBody>
          <a:bodyPr/>
          <a:lstStyle/>
          <a:p>
            <a:r>
              <a:rPr lang="en-US" dirty="0" smtClean="0"/>
              <a:t>There are 4 different possible relationships between the three nodes </a:t>
            </a:r>
            <a:r>
              <a:rPr lang="en-US" dirty="0" err="1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 and </a:t>
            </a:r>
            <a:r>
              <a:rPr lang="en-US" dirty="0" err="1" smtClean="0"/>
              <a:t>z</a:t>
            </a:r>
            <a:r>
              <a:rPr lang="en-US" dirty="0" smtClean="0"/>
              <a:t> before restructuring:</a:t>
            </a:r>
            <a:endParaRPr lang="en-US" dirty="0"/>
          </a:p>
        </p:txBody>
      </p:sp>
      <p:grpSp>
        <p:nvGrpSpPr>
          <p:cNvPr id="85" name="Group 84"/>
          <p:cNvGrpSpPr/>
          <p:nvPr/>
        </p:nvGrpSpPr>
        <p:grpSpPr>
          <a:xfrm>
            <a:off x="-24607" y="2304814"/>
            <a:ext cx="2326084" cy="3497505"/>
            <a:chOff x="457200" y="1422077"/>
            <a:chExt cx="3202990" cy="4816025"/>
          </a:xfrm>
        </p:grpSpPr>
        <p:cxnSp>
          <p:nvCxnSpPr>
            <p:cNvPr id="5" name="Straight Connector 4"/>
            <p:cNvCxnSpPr/>
            <p:nvPr/>
          </p:nvCxnSpPr>
          <p:spPr bwMode="auto">
            <a:xfrm rot="16200000" flipH="1">
              <a:off x="1963470" y="345893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8" name="Straight Connector 7"/>
            <p:cNvCxnSpPr/>
            <p:nvPr/>
          </p:nvCxnSpPr>
          <p:spPr bwMode="auto">
            <a:xfrm rot="10800000" flipV="1">
              <a:off x="1458931" y="337151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9" name="Oval 8"/>
            <p:cNvSpPr/>
            <p:nvPr/>
          </p:nvSpPr>
          <p:spPr bwMode="auto">
            <a:xfrm>
              <a:off x="1086772" y="3870533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rot="5400000">
              <a:off x="847240" y="4390736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3" name="Straight Connector 12"/>
            <p:cNvCxnSpPr/>
            <p:nvPr/>
          </p:nvCxnSpPr>
          <p:spPr bwMode="auto">
            <a:xfrm rot="16200000" flipH="1">
              <a:off x="1215065" y="4390454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4" name="TextBox 13"/>
            <p:cNvSpPr txBox="1"/>
            <p:nvPr/>
          </p:nvSpPr>
          <p:spPr>
            <a:xfrm>
              <a:off x="1145957" y="3870534"/>
              <a:ext cx="300082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x</a:t>
              </a: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2563474" y="200074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622658" y="2000741"/>
              <a:ext cx="300082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z</a:t>
              </a: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1818059" y="2948575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877244" y="2948576"/>
              <a:ext cx="312907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y</a:t>
              </a:r>
              <a:endParaRPr lang="en-US" sz="9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774669" y="1984430"/>
              <a:ext cx="1148071" cy="466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8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800" b="1" dirty="0" err="1" smtClean="0">
                  <a:solidFill>
                    <a:srgbClr val="0000FF"/>
                  </a:solidFill>
                </a:rPr>
                <a:t>h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 rot="10800000" flipV="1">
              <a:off x="2187228" y="2433248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37" name="Straight Connector 36"/>
            <p:cNvCxnSpPr/>
            <p:nvPr/>
          </p:nvCxnSpPr>
          <p:spPr bwMode="auto">
            <a:xfrm rot="10800000" flipH="1" flipV="1">
              <a:off x="2766917" y="243324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54" name="Isosceles Triangle 53"/>
            <p:cNvSpPr/>
            <p:nvPr/>
          </p:nvSpPr>
          <p:spPr bwMode="auto">
            <a:xfrm>
              <a:off x="63361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6" name="Isosceles Triangle 55"/>
            <p:cNvSpPr/>
            <p:nvPr/>
          </p:nvSpPr>
          <p:spPr bwMode="auto">
            <a:xfrm>
              <a:off x="136926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8" name="Isosceles Triangle 57"/>
            <p:cNvSpPr/>
            <p:nvPr/>
          </p:nvSpPr>
          <p:spPr bwMode="auto">
            <a:xfrm>
              <a:off x="2117671" y="3914454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9" name="Isosceles Triangle 58"/>
            <p:cNvSpPr/>
            <p:nvPr/>
          </p:nvSpPr>
          <p:spPr bwMode="auto">
            <a:xfrm>
              <a:off x="3057550" y="3011913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29309" y="4996161"/>
              <a:ext cx="411253" cy="317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0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465991" y="4996161"/>
              <a:ext cx="411253" cy="31785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213362" y="4064640"/>
              <a:ext cx="411253" cy="31785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2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153244" y="3162098"/>
              <a:ext cx="411253" cy="317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3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 bwMode="auto">
            <a:xfrm rot="10800000" flipH="1" flipV="1">
              <a:off x="2128358" y="142207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65" name="TextBox 64"/>
            <p:cNvSpPr txBox="1"/>
            <p:nvPr/>
          </p:nvSpPr>
          <p:spPr>
            <a:xfrm>
              <a:off x="1302478" y="3042528"/>
              <a:ext cx="546178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h-1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720312" y="3042528"/>
              <a:ext cx="530543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96805" y="3914454"/>
              <a:ext cx="574035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57200" y="5771917"/>
              <a:ext cx="1671157" cy="466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764018" y="3914456"/>
              <a:ext cx="573734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72" name="Left Brace 71"/>
            <p:cNvSpPr/>
            <p:nvPr/>
          </p:nvSpPr>
          <p:spPr bwMode="auto">
            <a:xfrm rot="16200000">
              <a:off x="1114435" y="5058266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 flipH="1">
            <a:off x="2419660" y="2304814"/>
            <a:ext cx="2374805" cy="3497505"/>
            <a:chOff x="457200" y="1422077"/>
            <a:chExt cx="3270078" cy="4816025"/>
          </a:xfrm>
        </p:grpSpPr>
        <p:cxnSp>
          <p:nvCxnSpPr>
            <p:cNvPr id="87" name="Straight Connector 86"/>
            <p:cNvCxnSpPr/>
            <p:nvPr/>
          </p:nvCxnSpPr>
          <p:spPr bwMode="auto">
            <a:xfrm rot="16200000" flipH="1">
              <a:off x="1963470" y="345893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88" name="Straight Connector 87"/>
            <p:cNvCxnSpPr/>
            <p:nvPr/>
          </p:nvCxnSpPr>
          <p:spPr bwMode="auto">
            <a:xfrm rot="10800000" flipV="1">
              <a:off x="1458931" y="337151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9" name="Oval 88"/>
            <p:cNvSpPr/>
            <p:nvPr/>
          </p:nvSpPr>
          <p:spPr bwMode="auto">
            <a:xfrm>
              <a:off x="1086772" y="3870533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 rot="5400000">
              <a:off x="847240" y="4390736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91" name="Straight Connector 90"/>
            <p:cNvCxnSpPr/>
            <p:nvPr/>
          </p:nvCxnSpPr>
          <p:spPr bwMode="auto">
            <a:xfrm rot="16200000" flipH="1">
              <a:off x="1215065" y="4390454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92" name="TextBox 91"/>
            <p:cNvSpPr txBox="1"/>
            <p:nvPr/>
          </p:nvSpPr>
          <p:spPr>
            <a:xfrm>
              <a:off x="1145957" y="3870534"/>
              <a:ext cx="300081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x</a:t>
              </a:r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2563474" y="200074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622660" y="2000741"/>
              <a:ext cx="300081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z</a:t>
              </a:r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1818059" y="2948575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877244" y="2948576"/>
              <a:ext cx="312907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y</a:t>
              </a:r>
              <a:endParaRPr lang="en-US" sz="9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579207" y="1938039"/>
              <a:ext cx="1148071" cy="466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8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800" b="1" dirty="0" err="1" smtClean="0">
                  <a:solidFill>
                    <a:srgbClr val="0000FF"/>
                  </a:solidFill>
                </a:rPr>
                <a:t>h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 rot="10800000" flipV="1">
              <a:off x="2187228" y="2433248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99" name="Straight Connector 98"/>
            <p:cNvCxnSpPr/>
            <p:nvPr/>
          </p:nvCxnSpPr>
          <p:spPr bwMode="auto">
            <a:xfrm rot="10800000" flipH="1" flipV="1">
              <a:off x="2766917" y="243324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00" name="Isosceles Triangle 99"/>
            <p:cNvSpPr/>
            <p:nvPr/>
          </p:nvSpPr>
          <p:spPr bwMode="auto">
            <a:xfrm>
              <a:off x="63361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1" name="Isosceles Triangle 100"/>
            <p:cNvSpPr/>
            <p:nvPr/>
          </p:nvSpPr>
          <p:spPr bwMode="auto">
            <a:xfrm>
              <a:off x="136926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2" name="Isosceles Triangle 101"/>
            <p:cNvSpPr/>
            <p:nvPr/>
          </p:nvSpPr>
          <p:spPr bwMode="auto">
            <a:xfrm>
              <a:off x="2117671" y="3914454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3" name="Isosceles Triangle 102"/>
            <p:cNvSpPr/>
            <p:nvPr/>
          </p:nvSpPr>
          <p:spPr bwMode="auto">
            <a:xfrm>
              <a:off x="3057550" y="3011913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729309" y="4996161"/>
              <a:ext cx="411253" cy="317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465991" y="4996161"/>
              <a:ext cx="411253" cy="31785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2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213365" y="4064640"/>
              <a:ext cx="411253" cy="31785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3153243" y="3162098"/>
              <a:ext cx="411253" cy="317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0</a:t>
              </a:r>
            </a:p>
          </p:txBody>
        </p:sp>
        <p:cxnSp>
          <p:nvCxnSpPr>
            <p:cNvPr id="108" name="Straight Connector 107"/>
            <p:cNvCxnSpPr/>
            <p:nvPr/>
          </p:nvCxnSpPr>
          <p:spPr bwMode="auto">
            <a:xfrm rot="10800000" flipH="1" flipV="1">
              <a:off x="2128358" y="142207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09" name="TextBox 108"/>
            <p:cNvSpPr txBox="1"/>
            <p:nvPr/>
          </p:nvSpPr>
          <p:spPr>
            <a:xfrm>
              <a:off x="1302478" y="3042528"/>
              <a:ext cx="546178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h-1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2720310" y="3042528"/>
              <a:ext cx="530542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96806" y="3914454"/>
              <a:ext cx="574035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57200" y="5771917"/>
              <a:ext cx="1671157" cy="466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764018" y="3914456"/>
              <a:ext cx="573734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4" name="Left Brace 113"/>
            <p:cNvSpPr/>
            <p:nvPr/>
          </p:nvSpPr>
          <p:spPr bwMode="auto">
            <a:xfrm rot="16200000">
              <a:off x="1114435" y="5058266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4812783" y="2304814"/>
            <a:ext cx="1983192" cy="3497505"/>
            <a:chOff x="5728070" y="2140030"/>
            <a:chExt cx="2075475" cy="3660254"/>
          </a:xfrm>
        </p:grpSpPr>
        <p:cxnSp>
          <p:nvCxnSpPr>
            <p:cNvPr id="116" name="Straight Connector 115"/>
            <p:cNvCxnSpPr/>
            <p:nvPr/>
          </p:nvCxnSpPr>
          <p:spPr bwMode="auto">
            <a:xfrm rot="16200000" flipH="1">
              <a:off x="6514011" y="368807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17" name="Straight Connector 116"/>
            <p:cNvCxnSpPr/>
            <p:nvPr/>
          </p:nvCxnSpPr>
          <p:spPr bwMode="auto">
            <a:xfrm rot="10800000" flipV="1">
              <a:off x="6130553" y="36216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18" name="Oval 117"/>
            <p:cNvSpPr/>
            <p:nvPr/>
          </p:nvSpPr>
          <p:spPr bwMode="auto">
            <a:xfrm>
              <a:off x="6700822" y="4000895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119" name="Straight Connector 118"/>
            <p:cNvCxnSpPr/>
            <p:nvPr/>
          </p:nvCxnSpPr>
          <p:spPr bwMode="auto">
            <a:xfrm rot="5400000">
              <a:off x="6518774" y="4396257"/>
              <a:ext cx="412639" cy="27933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20" name="Straight Connector 119"/>
            <p:cNvCxnSpPr/>
            <p:nvPr/>
          </p:nvCxnSpPr>
          <p:spPr bwMode="auto">
            <a:xfrm rot="16200000" flipH="1">
              <a:off x="6798326" y="439604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21" name="TextBox 120"/>
            <p:cNvSpPr txBox="1"/>
            <p:nvPr/>
          </p:nvSpPr>
          <p:spPr>
            <a:xfrm>
              <a:off x="6745803" y="4000895"/>
              <a:ext cx="228067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x</a:t>
              </a:r>
            </a:p>
          </p:txBody>
        </p:sp>
        <p:sp>
          <p:nvSpPr>
            <p:cNvPr id="122" name="Oval 121"/>
            <p:cNvSpPr/>
            <p:nvPr/>
          </p:nvSpPr>
          <p:spPr bwMode="auto">
            <a:xfrm>
              <a:off x="6970024" y="2579824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7015005" y="2579824"/>
              <a:ext cx="228067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z</a:t>
              </a:r>
            </a:p>
          </p:txBody>
        </p:sp>
        <p:sp>
          <p:nvSpPr>
            <p:cNvPr id="124" name="Oval 123"/>
            <p:cNvSpPr/>
            <p:nvPr/>
          </p:nvSpPr>
          <p:spPr bwMode="auto">
            <a:xfrm>
              <a:off x="6403496" y="3300192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48478" y="3300194"/>
              <a:ext cx="237814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y</a:t>
              </a:r>
              <a:endParaRPr lang="en-US" sz="90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370519" y="2567426"/>
              <a:ext cx="872552" cy="354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8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800" b="1" dirty="0" err="1" smtClean="0">
                  <a:solidFill>
                    <a:srgbClr val="0000FF"/>
                  </a:solidFill>
                </a:rPr>
                <a:t>h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127" name="Straight Connector 126"/>
            <p:cNvCxnSpPr/>
            <p:nvPr/>
          </p:nvCxnSpPr>
          <p:spPr bwMode="auto">
            <a:xfrm rot="10800000" flipV="1">
              <a:off x="6684071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28" name="Straight Connector 127"/>
            <p:cNvCxnSpPr/>
            <p:nvPr/>
          </p:nvCxnSpPr>
          <p:spPr bwMode="auto">
            <a:xfrm rot="10800000" flipH="1" flipV="1">
              <a:off x="7124643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29" name="Isosceles Triangle 128"/>
            <p:cNvSpPr/>
            <p:nvPr/>
          </p:nvSpPr>
          <p:spPr bwMode="auto">
            <a:xfrm>
              <a:off x="6356416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30" name="Isosceles Triangle 129"/>
            <p:cNvSpPr/>
            <p:nvPr/>
          </p:nvSpPr>
          <p:spPr bwMode="auto">
            <a:xfrm>
              <a:off x="6915522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31" name="Isosceles Triangle 130"/>
            <p:cNvSpPr/>
            <p:nvPr/>
          </p:nvSpPr>
          <p:spPr bwMode="auto">
            <a:xfrm>
              <a:off x="5898400" y="4036941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32" name="Isosceles Triangle 131"/>
            <p:cNvSpPr/>
            <p:nvPr/>
          </p:nvSpPr>
          <p:spPr bwMode="auto">
            <a:xfrm>
              <a:off x="7345529" y="3348330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6429144" y="4856389"/>
              <a:ext cx="312559" cy="241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6989034" y="4856389"/>
              <a:ext cx="312559" cy="24157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2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971128" y="4151085"/>
              <a:ext cx="312559" cy="24157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418257" y="3462473"/>
              <a:ext cx="312559" cy="241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3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cxnSp>
          <p:nvCxnSpPr>
            <p:cNvPr id="137" name="Straight Connector 136"/>
            <p:cNvCxnSpPr/>
            <p:nvPr/>
          </p:nvCxnSpPr>
          <p:spPr bwMode="auto">
            <a:xfrm rot="10800000" flipH="1" flipV="1">
              <a:off x="6639328" y="2140030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38" name="TextBox 137"/>
            <p:cNvSpPr txBox="1"/>
            <p:nvPr/>
          </p:nvSpPr>
          <p:spPr>
            <a:xfrm>
              <a:off x="6011647" y="3371598"/>
              <a:ext cx="415104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h-1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7089221" y="3371598"/>
              <a:ext cx="403221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6328439" y="4034275"/>
              <a:ext cx="436276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6222337" y="5445976"/>
              <a:ext cx="1270106" cy="354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728070" y="4036942"/>
              <a:ext cx="436047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43" name="Left Brace 142"/>
            <p:cNvSpPr/>
            <p:nvPr/>
          </p:nvSpPr>
          <p:spPr bwMode="auto">
            <a:xfrm rot="16200000">
              <a:off x="6721846" y="4903590"/>
              <a:ext cx="302393" cy="887796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grpSp>
        <p:nvGrpSpPr>
          <p:cNvPr id="174" name="Group 173"/>
          <p:cNvGrpSpPr/>
          <p:nvPr/>
        </p:nvGrpSpPr>
        <p:grpSpPr>
          <a:xfrm flipH="1">
            <a:off x="7004930" y="2304814"/>
            <a:ext cx="2171426" cy="3497505"/>
            <a:chOff x="5629618" y="2140030"/>
            <a:chExt cx="2272468" cy="3660254"/>
          </a:xfrm>
        </p:grpSpPr>
        <p:cxnSp>
          <p:nvCxnSpPr>
            <p:cNvPr id="175" name="Straight Connector 174"/>
            <p:cNvCxnSpPr/>
            <p:nvPr/>
          </p:nvCxnSpPr>
          <p:spPr bwMode="auto">
            <a:xfrm rot="16200000" flipH="1">
              <a:off x="6514011" y="368807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76" name="Straight Connector 175"/>
            <p:cNvCxnSpPr/>
            <p:nvPr/>
          </p:nvCxnSpPr>
          <p:spPr bwMode="auto">
            <a:xfrm rot="10800000" flipV="1">
              <a:off x="6130553" y="36216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77" name="Oval 176"/>
            <p:cNvSpPr/>
            <p:nvPr/>
          </p:nvSpPr>
          <p:spPr bwMode="auto">
            <a:xfrm>
              <a:off x="6700822" y="4000895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178" name="Straight Connector 177"/>
            <p:cNvCxnSpPr/>
            <p:nvPr/>
          </p:nvCxnSpPr>
          <p:spPr bwMode="auto">
            <a:xfrm rot="5400000">
              <a:off x="6518774" y="4396257"/>
              <a:ext cx="412639" cy="27933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79" name="Straight Connector 178"/>
            <p:cNvCxnSpPr/>
            <p:nvPr/>
          </p:nvCxnSpPr>
          <p:spPr bwMode="auto">
            <a:xfrm rot="16200000" flipH="1">
              <a:off x="6798326" y="439604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80" name="TextBox 179"/>
            <p:cNvSpPr txBox="1"/>
            <p:nvPr/>
          </p:nvSpPr>
          <p:spPr>
            <a:xfrm>
              <a:off x="6745804" y="4000895"/>
              <a:ext cx="228067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x</a:t>
              </a:r>
            </a:p>
          </p:txBody>
        </p:sp>
        <p:sp>
          <p:nvSpPr>
            <p:cNvPr id="181" name="Oval 180"/>
            <p:cNvSpPr/>
            <p:nvPr/>
          </p:nvSpPr>
          <p:spPr bwMode="auto">
            <a:xfrm>
              <a:off x="6970024" y="2579824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7015005" y="2579824"/>
              <a:ext cx="228067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z</a:t>
              </a:r>
            </a:p>
          </p:txBody>
        </p:sp>
        <p:sp>
          <p:nvSpPr>
            <p:cNvPr id="183" name="Oval 182"/>
            <p:cNvSpPr/>
            <p:nvPr/>
          </p:nvSpPr>
          <p:spPr bwMode="auto">
            <a:xfrm>
              <a:off x="6403496" y="3300192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6448478" y="3300194"/>
              <a:ext cx="237814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y</a:t>
              </a:r>
              <a:endParaRPr lang="en-US" sz="900" dirty="0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7029534" y="2556081"/>
              <a:ext cx="872552" cy="354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8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800" b="1" dirty="0" err="1" smtClean="0">
                  <a:solidFill>
                    <a:srgbClr val="0000FF"/>
                  </a:solidFill>
                </a:rPr>
                <a:t>h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186" name="Straight Connector 185"/>
            <p:cNvCxnSpPr/>
            <p:nvPr/>
          </p:nvCxnSpPr>
          <p:spPr bwMode="auto">
            <a:xfrm rot="10800000" flipV="1">
              <a:off x="6684071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87" name="Straight Connector 186"/>
            <p:cNvCxnSpPr/>
            <p:nvPr/>
          </p:nvCxnSpPr>
          <p:spPr bwMode="auto">
            <a:xfrm rot="10800000" flipH="1" flipV="1">
              <a:off x="7124643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88" name="Isosceles Triangle 187"/>
            <p:cNvSpPr/>
            <p:nvPr/>
          </p:nvSpPr>
          <p:spPr bwMode="auto">
            <a:xfrm>
              <a:off x="6356416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89" name="Isosceles Triangle 188"/>
            <p:cNvSpPr/>
            <p:nvPr/>
          </p:nvSpPr>
          <p:spPr bwMode="auto">
            <a:xfrm>
              <a:off x="6915522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90" name="Isosceles Triangle 189"/>
            <p:cNvSpPr/>
            <p:nvPr/>
          </p:nvSpPr>
          <p:spPr bwMode="auto">
            <a:xfrm>
              <a:off x="5898400" y="4036941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91" name="Isosceles Triangle 190"/>
            <p:cNvSpPr/>
            <p:nvPr/>
          </p:nvSpPr>
          <p:spPr bwMode="auto">
            <a:xfrm>
              <a:off x="7345529" y="3348330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6429145" y="4856389"/>
              <a:ext cx="312560" cy="241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6989033" y="4856389"/>
              <a:ext cx="312560" cy="24157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5971129" y="4151085"/>
              <a:ext cx="312560" cy="24157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7418256" y="3462473"/>
              <a:ext cx="312560" cy="241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0</a:t>
              </a:r>
            </a:p>
          </p:txBody>
        </p:sp>
        <p:cxnSp>
          <p:nvCxnSpPr>
            <p:cNvPr id="196" name="Straight Connector 195"/>
            <p:cNvCxnSpPr/>
            <p:nvPr/>
          </p:nvCxnSpPr>
          <p:spPr bwMode="auto">
            <a:xfrm rot="10800000" flipH="1" flipV="1">
              <a:off x="6639328" y="2140030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97" name="TextBox 196"/>
            <p:cNvSpPr txBox="1"/>
            <p:nvPr/>
          </p:nvSpPr>
          <p:spPr>
            <a:xfrm>
              <a:off x="6011647" y="3371598"/>
              <a:ext cx="415104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h-1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7089222" y="3371598"/>
              <a:ext cx="403221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6328439" y="4034275"/>
              <a:ext cx="436276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6222335" y="5445976"/>
              <a:ext cx="1270106" cy="354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5629618" y="4036942"/>
              <a:ext cx="436047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202" name="Left Brace 201"/>
            <p:cNvSpPr/>
            <p:nvPr/>
          </p:nvSpPr>
          <p:spPr bwMode="auto">
            <a:xfrm rot="16200000">
              <a:off x="6721846" y="4903590"/>
              <a:ext cx="302393" cy="887796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sp>
        <p:nvSpPr>
          <p:cNvPr id="204" name="Rectangle 203"/>
          <p:cNvSpPr/>
          <p:nvPr/>
        </p:nvSpPr>
        <p:spPr bwMode="auto">
          <a:xfrm>
            <a:off x="65856" y="1778144"/>
            <a:ext cx="2276593" cy="4082671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2428997" y="1778073"/>
            <a:ext cx="2276593" cy="4084624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7002881" y="1778649"/>
            <a:ext cx="2094084" cy="4068996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aphicFrame>
        <p:nvGraphicFramePr>
          <p:cNvPr id="209" name="Object 208"/>
          <p:cNvGraphicFramePr>
            <a:graphicFrameLocks noChangeAspect="1"/>
          </p:cNvGraphicFramePr>
          <p:nvPr/>
        </p:nvGraphicFramePr>
        <p:xfrm>
          <a:off x="573147" y="1856788"/>
          <a:ext cx="1156250" cy="353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3" name="Equation" r:id="rId3" imgW="622300" imgH="190500" progId="Equation.DSMT4">
                  <p:embed/>
                </p:oleObj>
              </mc:Choice>
              <mc:Fallback>
                <p:oleObj name="Equation" r:id="rId3" imgW="622300" imgH="1905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147" y="1856788"/>
                        <a:ext cx="1156250" cy="3539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2992673" y="1821627"/>
          <a:ext cx="11557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4" name="Equation" r:id="rId5" imgW="622300" imgH="190500" progId="Equation.DSMT4">
                  <p:embed/>
                </p:oleObj>
              </mc:Choice>
              <mc:Fallback>
                <p:oleObj name="Equation" r:id="rId5" imgW="622300" imgH="1905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2673" y="1821627"/>
                        <a:ext cx="11557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5242690" y="1813337"/>
          <a:ext cx="115570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5" name="Equation" r:id="rId7" imgW="622300" imgH="190500" progId="Equation.DSMT4">
                  <p:embed/>
                </p:oleObj>
              </mc:Choice>
              <mc:Fallback>
                <p:oleObj name="Equation" r:id="rId7" imgW="622300" imgH="1905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2690" y="1813337"/>
                        <a:ext cx="1155700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7463954" y="1843029"/>
          <a:ext cx="11557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6" name="Equation" r:id="rId9" imgW="622300" imgH="190500" progId="Equation.DSMT4">
                  <p:embed/>
                </p:oleObj>
              </mc:Choice>
              <mc:Fallback>
                <p:oleObj name="Equation" r:id="rId9" imgW="622300" imgH="1905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3954" y="1843029"/>
                        <a:ext cx="11557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47" y="164210"/>
            <a:ext cx="8760939" cy="566447"/>
          </a:xfrm>
        </p:spPr>
        <p:txBody>
          <a:bodyPr/>
          <a:lstStyle/>
          <a:p>
            <a:r>
              <a:rPr lang="en-US" sz="2800" dirty="0" smtClean="0"/>
              <a:t>Insertion: Trinode Restructuring - The Whole Tree</a:t>
            </a:r>
            <a:endParaRPr lang="en-US" sz="2800" dirty="0"/>
          </a:p>
        </p:txBody>
      </p:sp>
      <p:sp>
        <p:nvSpPr>
          <p:cNvPr id="85" name="Content Placeholder 84"/>
          <p:cNvSpPr>
            <a:spLocks noGrp="1"/>
          </p:cNvSpPr>
          <p:nvPr>
            <p:ph idx="1"/>
          </p:nvPr>
        </p:nvSpPr>
        <p:spPr>
          <a:xfrm>
            <a:off x="153512" y="874637"/>
            <a:ext cx="8229600" cy="2603824"/>
          </a:xfrm>
        </p:spPr>
        <p:txBody>
          <a:bodyPr/>
          <a:lstStyle/>
          <a:p>
            <a:r>
              <a:rPr lang="en-US" sz="1800" dirty="0" smtClean="0"/>
              <a:t>Do we have to repeat this process further up the tree?</a:t>
            </a:r>
          </a:p>
          <a:p>
            <a:r>
              <a:rPr lang="en-US" sz="1800" dirty="0" smtClean="0"/>
              <a:t>No!  </a:t>
            </a:r>
          </a:p>
          <a:p>
            <a:pPr lvl="1"/>
            <a:r>
              <a:rPr lang="en-US" sz="1600" dirty="0" smtClean="0"/>
              <a:t>The tree was balanced before the insertion.</a:t>
            </a:r>
          </a:p>
          <a:p>
            <a:pPr lvl="1"/>
            <a:r>
              <a:rPr lang="en-US" sz="1600" dirty="0" smtClean="0"/>
              <a:t>Insertion raised the height of the </a:t>
            </a:r>
            <a:r>
              <a:rPr lang="en-US" sz="1600" dirty="0" err="1" smtClean="0"/>
              <a:t>subtree</a:t>
            </a:r>
            <a:r>
              <a:rPr lang="en-US" sz="1600" dirty="0" smtClean="0"/>
              <a:t> by 1.</a:t>
            </a:r>
          </a:p>
          <a:p>
            <a:pPr lvl="1"/>
            <a:r>
              <a:rPr lang="en-US" sz="1600" dirty="0" smtClean="0"/>
              <a:t>Rebalancing lowered the height of the </a:t>
            </a:r>
            <a:r>
              <a:rPr lang="en-US" sz="1600" dirty="0" err="1" smtClean="0"/>
              <a:t>subtree</a:t>
            </a:r>
            <a:r>
              <a:rPr lang="en-US" sz="1600" dirty="0" smtClean="0"/>
              <a:t> by 1.</a:t>
            </a:r>
          </a:p>
          <a:p>
            <a:pPr lvl="1"/>
            <a:r>
              <a:rPr lang="en-US" sz="1600" dirty="0" smtClean="0"/>
              <a:t>Thus the whole tree is still balanced.</a:t>
            </a:r>
            <a:endParaRPr lang="en-US" sz="1600" dirty="0"/>
          </a:p>
        </p:txBody>
      </p:sp>
      <p:cxnSp>
        <p:nvCxnSpPr>
          <p:cNvPr id="5" name="Straight Connector 4"/>
          <p:cNvCxnSpPr/>
          <p:nvPr/>
        </p:nvCxnSpPr>
        <p:spPr bwMode="auto">
          <a:xfrm rot="16200000" flipH="1">
            <a:off x="4238399" y="4680777"/>
            <a:ext cx="416148" cy="28214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8" name="Straight Connector 7"/>
          <p:cNvCxnSpPr/>
          <p:nvPr/>
        </p:nvCxnSpPr>
        <p:spPr bwMode="auto">
          <a:xfrm rot="10800000" flipV="1">
            <a:off x="3851682" y="4613776"/>
            <a:ext cx="453719" cy="44353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9" name="Oval 8"/>
          <p:cNvSpPr/>
          <p:nvPr/>
        </p:nvSpPr>
        <p:spPr bwMode="auto">
          <a:xfrm>
            <a:off x="3566430" y="4996259"/>
            <a:ext cx="331507" cy="331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>
            <a:off x="3382834" y="5394983"/>
            <a:ext cx="416148" cy="28171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13" name="Straight Connector 12"/>
          <p:cNvCxnSpPr/>
          <p:nvPr/>
        </p:nvCxnSpPr>
        <p:spPr bwMode="auto">
          <a:xfrm rot="16200000" flipH="1">
            <a:off x="3664764" y="5394767"/>
            <a:ext cx="416148" cy="28214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4" name="TextBox 13"/>
          <p:cNvSpPr txBox="1"/>
          <p:nvPr/>
        </p:nvSpPr>
        <p:spPr>
          <a:xfrm>
            <a:off x="3611794" y="4996259"/>
            <a:ext cx="230005" cy="440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x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4698289" y="3563106"/>
            <a:ext cx="331507" cy="331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43653" y="3563105"/>
            <a:ext cx="230005" cy="440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z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4126945" y="4289599"/>
            <a:ext cx="331507" cy="331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72308" y="4289599"/>
            <a:ext cx="239837" cy="440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y</a:t>
            </a:r>
            <a:endParaRPr lang="en-US" sz="1100" dirty="0"/>
          </a:p>
        </p:txBody>
      </p:sp>
      <p:sp>
        <p:nvSpPr>
          <p:cNvPr id="25" name="TextBox 24"/>
          <p:cNvSpPr txBox="1"/>
          <p:nvPr/>
        </p:nvSpPr>
        <p:spPr>
          <a:xfrm>
            <a:off x="4093688" y="3550602"/>
            <a:ext cx="879972" cy="424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0000FF"/>
                </a:solidFill>
              </a:rPr>
              <a:t>height</a:t>
            </a:r>
          </a:p>
          <a:p>
            <a:r>
              <a:rPr lang="en-US" sz="1050" b="1" dirty="0" smtClean="0">
                <a:solidFill>
                  <a:srgbClr val="0000FF"/>
                </a:solidFill>
              </a:rPr>
              <a:t> = </a:t>
            </a:r>
            <a:r>
              <a:rPr lang="en-US" sz="1050" b="1" dirty="0" err="1" smtClean="0">
                <a:solidFill>
                  <a:srgbClr val="0000FF"/>
                </a:solidFill>
              </a:rPr>
              <a:t>h</a:t>
            </a:r>
            <a:endParaRPr lang="en-US" sz="1050" b="1" dirty="0">
              <a:solidFill>
                <a:srgbClr val="0000FF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rot="10800000" flipV="1">
            <a:off x="4409905" y="3894612"/>
            <a:ext cx="453719" cy="44353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37" name="Straight Connector 36"/>
          <p:cNvCxnSpPr/>
          <p:nvPr/>
        </p:nvCxnSpPr>
        <p:spPr bwMode="auto">
          <a:xfrm rot="10800000" flipH="1" flipV="1">
            <a:off x="4854224" y="3894613"/>
            <a:ext cx="453719" cy="44353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54" name="Isosceles Triangle 53"/>
          <p:cNvSpPr/>
          <p:nvPr/>
        </p:nvSpPr>
        <p:spPr bwMode="auto">
          <a:xfrm>
            <a:off x="3219096" y="5743914"/>
            <a:ext cx="461910" cy="398198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6" name="Isosceles Triangle 55"/>
          <p:cNvSpPr/>
          <p:nvPr/>
        </p:nvSpPr>
        <p:spPr bwMode="auto">
          <a:xfrm>
            <a:off x="3782955" y="5743914"/>
            <a:ext cx="461910" cy="398198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8" name="Isosceles Triangle 57"/>
          <p:cNvSpPr/>
          <p:nvPr/>
        </p:nvSpPr>
        <p:spPr bwMode="auto">
          <a:xfrm>
            <a:off x="4356591" y="5029924"/>
            <a:ext cx="461910" cy="398198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9" name="Isosceles Triangle 58"/>
          <p:cNvSpPr/>
          <p:nvPr/>
        </p:nvSpPr>
        <p:spPr bwMode="auto">
          <a:xfrm>
            <a:off x="5076987" y="4338146"/>
            <a:ext cx="461910" cy="398198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292442" y="5859027"/>
            <a:ext cx="3152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T</a:t>
            </a:r>
            <a:r>
              <a:rPr lang="en-US" sz="1100" baseline="-25000" dirty="0" smtClean="0">
                <a:solidFill>
                  <a:schemeClr val="bg1"/>
                </a:solidFill>
              </a:rPr>
              <a:t>0</a:t>
            </a:r>
            <a:endParaRPr lang="en-US" sz="1100" baseline="-25000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857093" y="5859027"/>
            <a:ext cx="315217" cy="26161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T</a:t>
            </a:r>
            <a:r>
              <a:rPr lang="en-US" sz="1100" baseline="-25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429938" y="5145038"/>
            <a:ext cx="315217" cy="261610"/>
          </a:xfrm>
          <a:prstGeom prst="rect">
            <a:avLst/>
          </a:prstGeom>
          <a:noFill/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T</a:t>
            </a:r>
            <a:r>
              <a:rPr lang="en-US" sz="1100" baseline="-25000" dirty="0" smtClean="0">
                <a:solidFill>
                  <a:schemeClr val="bg1"/>
                </a:solidFill>
              </a:rPr>
              <a:t>2</a:t>
            </a:r>
            <a:endParaRPr lang="en-US" sz="1100" baseline="-25000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50335" y="4453259"/>
            <a:ext cx="3152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T</a:t>
            </a:r>
            <a:r>
              <a:rPr lang="en-US" sz="1100" baseline="-25000" dirty="0" smtClean="0">
                <a:solidFill>
                  <a:schemeClr val="bg1"/>
                </a:solidFill>
              </a:rPr>
              <a:t>3</a:t>
            </a:r>
            <a:endParaRPr lang="en-US" sz="1100" baseline="-25000" dirty="0">
              <a:solidFill>
                <a:schemeClr val="bg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 rot="10800000" flipH="1" flipV="1">
            <a:off x="4364782" y="3119572"/>
            <a:ext cx="453719" cy="44353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65" name="TextBox 64"/>
          <p:cNvSpPr txBox="1"/>
          <p:nvPr/>
        </p:nvSpPr>
        <p:spPr>
          <a:xfrm>
            <a:off x="3731765" y="4361613"/>
            <a:ext cx="418634" cy="259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0000FF"/>
                </a:solidFill>
              </a:rPr>
              <a:t>h-1</a:t>
            </a:r>
            <a:endParaRPr lang="en-US" sz="1050" b="1" dirty="0">
              <a:solidFill>
                <a:srgbClr val="0000FF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818501" y="4361613"/>
            <a:ext cx="406650" cy="259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0000FF"/>
                </a:solidFill>
              </a:rPr>
              <a:t>h-3</a:t>
            </a:r>
            <a:endParaRPr lang="en-US" sz="1050" b="1" dirty="0">
              <a:solidFill>
                <a:srgbClr val="0000FF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190880" y="5029923"/>
            <a:ext cx="439985" cy="259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0000FF"/>
                </a:solidFill>
              </a:rPr>
              <a:t>h-2</a:t>
            </a:r>
            <a:endParaRPr lang="en-US" sz="1050" b="1" dirty="0">
              <a:solidFill>
                <a:srgbClr val="0000FF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807797" y="6453626"/>
            <a:ext cx="1280905" cy="424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rgbClr val="0000FF"/>
                </a:solidFill>
              </a:rPr>
              <a:t>one is h-3 &amp; one is h-4</a:t>
            </a:r>
            <a:endParaRPr lang="en-US" sz="1050" b="1" dirty="0">
              <a:solidFill>
                <a:srgbClr val="0000FF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085523" y="5029923"/>
            <a:ext cx="439754" cy="259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0000FF"/>
                </a:solidFill>
              </a:rPr>
              <a:t>h-3</a:t>
            </a:r>
            <a:endParaRPr lang="en-US" sz="1050" b="1" dirty="0">
              <a:solidFill>
                <a:srgbClr val="0000FF"/>
              </a:solidFill>
            </a:endParaRPr>
          </a:p>
        </p:txBody>
      </p:sp>
      <p:sp>
        <p:nvSpPr>
          <p:cNvPr id="72" name="Left Brace 71"/>
          <p:cNvSpPr/>
          <p:nvPr/>
        </p:nvSpPr>
        <p:spPr bwMode="auto">
          <a:xfrm rot="16200000">
            <a:off x="3587633" y="5906630"/>
            <a:ext cx="304964" cy="895344"/>
          </a:xfrm>
          <a:prstGeom prst="leftBrac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3" name="Group 83"/>
          <p:cNvGrpSpPr/>
          <p:nvPr/>
        </p:nvGrpSpPr>
        <p:grpSpPr>
          <a:xfrm>
            <a:off x="5720433" y="3614504"/>
            <a:ext cx="3331537" cy="2588886"/>
            <a:chOff x="4257227" y="2067800"/>
            <a:chExt cx="4346554" cy="3377640"/>
          </a:xfrm>
        </p:grpSpPr>
        <p:cxnSp>
          <p:nvCxnSpPr>
            <p:cNvPr id="34" name="Straight Connector 33"/>
            <p:cNvCxnSpPr/>
            <p:nvPr/>
          </p:nvCxnSpPr>
          <p:spPr bwMode="auto">
            <a:xfrm rot="10800000" flipV="1">
              <a:off x="6562823" y="2490744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5" name="Oval 34"/>
            <p:cNvSpPr/>
            <p:nvPr/>
          </p:nvSpPr>
          <p:spPr bwMode="auto">
            <a:xfrm>
              <a:off x="6190664" y="2989758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 rot="5400000">
              <a:off x="5951132" y="3509961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38" name="Straight Connector 37"/>
            <p:cNvCxnSpPr/>
            <p:nvPr/>
          </p:nvCxnSpPr>
          <p:spPr bwMode="auto">
            <a:xfrm rot="16200000" flipH="1">
              <a:off x="6318957" y="3509679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9" name="TextBox 38"/>
            <p:cNvSpPr txBox="1"/>
            <p:nvPr/>
          </p:nvSpPr>
          <p:spPr>
            <a:xfrm>
              <a:off x="6249850" y="2989757"/>
              <a:ext cx="300081" cy="57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x</a:t>
              </a: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7700328" y="298695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759513" y="2986951"/>
              <a:ext cx="300081" cy="57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z</a:t>
              </a: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921951" y="2067800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981136" y="2067800"/>
              <a:ext cx="312906" cy="57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y</a:t>
              </a:r>
              <a:endParaRPr lang="en-US" sz="1100" dirty="0"/>
            </a:p>
          </p:txBody>
        </p:sp>
        <p:sp>
          <p:nvSpPr>
            <p:cNvPr id="47" name="Isosceles Triangle 46"/>
            <p:cNvSpPr/>
            <p:nvPr/>
          </p:nvSpPr>
          <p:spPr bwMode="auto">
            <a:xfrm>
              <a:off x="573750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8" name="Isosceles Triangle 47"/>
            <p:cNvSpPr/>
            <p:nvPr/>
          </p:nvSpPr>
          <p:spPr bwMode="auto">
            <a:xfrm>
              <a:off x="647315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9" name="Isosceles Triangle 48"/>
            <p:cNvSpPr/>
            <p:nvPr/>
          </p:nvSpPr>
          <p:spPr bwMode="auto">
            <a:xfrm>
              <a:off x="7276781" y="3949749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0" name="Isosceles Triangle 49"/>
            <p:cNvSpPr/>
            <p:nvPr/>
          </p:nvSpPr>
          <p:spPr bwMode="auto">
            <a:xfrm>
              <a:off x="8001141" y="3924507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833198" y="4115384"/>
              <a:ext cx="411254" cy="341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</a:rPr>
                <a:t>T</a:t>
              </a:r>
              <a:r>
                <a:rPr lang="en-US" sz="1100" baseline="-25000" dirty="0" smtClean="0">
                  <a:solidFill>
                    <a:schemeClr val="bg1"/>
                  </a:solidFill>
                </a:rPr>
                <a:t>0</a:t>
              </a:r>
              <a:endParaRPr lang="en-US" sz="11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569884" y="4115384"/>
              <a:ext cx="411254" cy="341315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</a:rPr>
                <a:t>T</a:t>
              </a:r>
              <a:r>
                <a:rPr lang="en-US" sz="11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372475" y="4099935"/>
              <a:ext cx="411254" cy="341315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</a:rPr>
                <a:t>T</a:t>
              </a:r>
              <a:r>
                <a:rPr lang="en-US" sz="1100" baseline="-25000" dirty="0" smtClean="0">
                  <a:solidFill>
                    <a:schemeClr val="bg1"/>
                  </a:solidFill>
                </a:rPr>
                <a:t>2</a:t>
              </a:r>
              <a:endParaRPr lang="en-US" sz="11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96833" y="4074692"/>
              <a:ext cx="411254" cy="341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</a:rPr>
                <a:t>T</a:t>
              </a:r>
              <a:r>
                <a:rPr lang="en-US" sz="1100" baseline="-25000" dirty="0" smtClean="0">
                  <a:solidFill>
                    <a:schemeClr val="bg1"/>
                  </a:solidFill>
                </a:rPr>
                <a:t>3</a:t>
              </a:r>
              <a:endParaRPr lang="en-US" sz="11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406371" y="2106541"/>
              <a:ext cx="546179" cy="3387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solidFill>
                    <a:srgbClr val="0000FF"/>
                  </a:solidFill>
                </a:rPr>
                <a:t>h-1</a:t>
              </a:r>
              <a:endParaRPr lang="en-US" sz="1050" b="1" dirty="0">
                <a:solidFill>
                  <a:srgbClr val="0000FF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735869" y="3924507"/>
              <a:ext cx="530543" cy="3387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solidFill>
                    <a:srgbClr val="0000FF"/>
                  </a:solidFill>
                </a:rPr>
                <a:t>h-3</a:t>
              </a:r>
              <a:endParaRPr lang="en-US" sz="1050" b="1" dirty="0">
                <a:solidFill>
                  <a:srgbClr val="0000FF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00698" y="3033679"/>
              <a:ext cx="574035" cy="3387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solidFill>
                    <a:srgbClr val="0000FF"/>
                  </a:solidFill>
                </a:rPr>
                <a:t>h-2</a:t>
              </a:r>
              <a:endParaRPr lang="en-US" sz="1050" b="1" dirty="0">
                <a:solidFill>
                  <a:srgbClr val="0000FF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561092" y="4891140"/>
              <a:ext cx="1671158" cy="554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>
                  <a:solidFill>
                    <a:srgbClr val="0000FF"/>
                  </a:solidFill>
                </a:rPr>
                <a:t>one is h-3 &amp; one is h-4</a:t>
              </a:r>
              <a:endParaRPr lang="en-US" sz="1050" b="1" dirty="0">
                <a:solidFill>
                  <a:srgbClr val="0000FF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952550" y="3946108"/>
              <a:ext cx="573734" cy="3387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solidFill>
                    <a:srgbClr val="0000FF"/>
                  </a:solidFill>
                </a:rPr>
                <a:t>h-3</a:t>
              </a:r>
              <a:endParaRPr lang="en-US" sz="105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Left Brace 75"/>
            <p:cNvSpPr/>
            <p:nvPr/>
          </p:nvSpPr>
          <p:spPr bwMode="auto">
            <a:xfrm rot="16200000">
              <a:off x="6218327" y="4177491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rot="5400000">
              <a:off x="7488045" y="3507155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8" name="Straight Connector 77"/>
            <p:cNvCxnSpPr/>
            <p:nvPr/>
          </p:nvCxnSpPr>
          <p:spPr bwMode="auto">
            <a:xfrm rot="16200000" flipH="1">
              <a:off x="7855870" y="350687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9" name="Straight Connector 78"/>
            <p:cNvCxnSpPr/>
            <p:nvPr/>
          </p:nvCxnSpPr>
          <p:spPr bwMode="auto">
            <a:xfrm rot="10800000" flipH="1" flipV="1">
              <a:off x="7154776" y="250030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0" name="TextBox 79"/>
            <p:cNvSpPr txBox="1"/>
            <p:nvPr/>
          </p:nvSpPr>
          <p:spPr>
            <a:xfrm>
              <a:off x="7227524" y="3051366"/>
              <a:ext cx="574035" cy="3387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solidFill>
                    <a:srgbClr val="0000FF"/>
                  </a:solidFill>
                </a:rPr>
                <a:t>h-2</a:t>
              </a:r>
              <a:endParaRPr lang="en-US" sz="1050" b="1" dirty="0">
                <a:solidFill>
                  <a:srgbClr val="0000FF"/>
                </a:solidFill>
              </a:endParaRPr>
            </a:p>
          </p:txBody>
        </p:sp>
        <p:sp>
          <p:nvSpPr>
            <p:cNvPr id="81" name="Right Arrow 80"/>
            <p:cNvSpPr/>
            <p:nvPr/>
          </p:nvSpPr>
          <p:spPr bwMode="auto">
            <a:xfrm>
              <a:off x="4470269" y="2857605"/>
              <a:ext cx="1030699" cy="214725"/>
            </a:xfrm>
            <a:prstGeom prst="rightArrow">
              <a:avLst/>
            </a:pr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13500000">
                <a:srgbClr val="000000">
                  <a:alpha val="5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257227" y="2553928"/>
              <a:ext cx="1480281" cy="3490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>
                  <a:solidFill>
                    <a:schemeClr val="tx2"/>
                  </a:solidFill>
                </a:rPr>
                <a:t>Restructure</a:t>
              </a:r>
              <a:endParaRPr lang="en-US" sz="1100" b="1" dirty="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Oval 195"/>
          <p:cNvSpPr/>
          <p:nvPr/>
        </p:nvSpPr>
        <p:spPr bwMode="auto">
          <a:xfrm>
            <a:off x="5528900" y="2650255"/>
            <a:ext cx="3461594" cy="901823"/>
          </a:xfrm>
          <a:prstGeom prst="ellipse">
            <a:avLst/>
          </a:prstGeom>
          <a:solidFill>
            <a:schemeClr val="bg1">
              <a:lumMod val="50000"/>
              <a:alpha val="31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522"/>
            <a:ext cx="8229600" cy="566447"/>
          </a:xfrm>
        </p:spPr>
        <p:txBody>
          <a:bodyPr/>
          <a:lstStyle/>
          <a:p>
            <a:r>
              <a:rPr lang="en-US" dirty="0" smtClean="0"/>
              <a:t>Removal</a:t>
            </a:r>
            <a:endParaRPr lang="en-US" dirty="0"/>
          </a:p>
        </p:txBody>
      </p:sp>
      <p:sp>
        <p:nvSpPr>
          <p:cNvPr id="198" name="Content Placeholder 197"/>
          <p:cNvSpPr>
            <a:spLocks noGrp="1"/>
          </p:cNvSpPr>
          <p:nvPr>
            <p:ph idx="1"/>
          </p:nvPr>
        </p:nvSpPr>
        <p:spPr>
          <a:xfrm>
            <a:off x="220864" y="886243"/>
            <a:ext cx="8465936" cy="4957054"/>
          </a:xfrm>
        </p:spPr>
        <p:txBody>
          <a:bodyPr/>
          <a:lstStyle/>
          <a:p>
            <a:r>
              <a:rPr lang="en-US" dirty="0" smtClean="0"/>
              <a:t>Imbalance may occur at an ancestor of the removed node.</a:t>
            </a:r>
            <a:endParaRPr lang="en-US" dirty="0"/>
          </a:p>
        </p:txBody>
      </p:sp>
      <p:sp>
        <p:nvSpPr>
          <p:cNvPr id="66" name="Right Arrow 65"/>
          <p:cNvSpPr/>
          <p:nvPr/>
        </p:nvSpPr>
        <p:spPr bwMode="auto">
          <a:xfrm>
            <a:off x="4470269" y="2857605"/>
            <a:ext cx="1030699" cy="214725"/>
          </a:xfrm>
          <a:prstGeom prst="rightArrow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itchFamily="-110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87442" y="2553930"/>
            <a:ext cx="1364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Remove(</a:t>
            </a:r>
            <a:r>
              <a:rPr lang="en-US" b="1" dirty="0">
                <a:solidFill>
                  <a:schemeClr val="tx2"/>
                </a:solidFill>
              </a:rPr>
              <a:t>8</a:t>
            </a:r>
            <a:r>
              <a:rPr lang="en-US" b="1" dirty="0" smtClean="0">
                <a:solidFill>
                  <a:schemeClr val="tx2"/>
                </a:solidFill>
              </a:rPr>
              <a:t>)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2801819" y="1975427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1393918" y="2923262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 rot="10800000" flipV="1">
            <a:off x="1751364" y="2407935"/>
            <a:ext cx="1275397" cy="57810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72" name="TextBox 71"/>
          <p:cNvSpPr txBox="1"/>
          <p:nvPr/>
        </p:nvSpPr>
        <p:spPr>
          <a:xfrm>
            <a:off x="2861033" y="1975427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1453103" y="292326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7" name="Oval 76"/>
          <p:cNvSpPr/>
          <p:nvPr/>
        </p:nvSpPr>
        <p:spPr bwMode="auto">
          <a:xfrm>
            <a:off x="648503" y="387109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9" name="Rounded Rectangle 78"/>
          <p:cNvSpPr/>
          <p:nvPr/>
        </p:nvSpPr>
        <p:spPr bwMode="auto">
          <a:xfrm>
            <a:off x="1081010" y="483845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81" name="Straight Connector 80"/>
          <p:cNvCxnSpPr/>
          <p:nvPr/>
        </p:nvCxnSpPr>
        <p:spPr bwMode="auto">
          <a:xfrm rot="16200000" flipH="1">
            <a:off x="776796" y="439101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82" name="TextBox 81"/>
          <p:cNvSpPr txBox="1"/>
          <p:nvPr/>
        </p:nvSpPr>
        <p:spPr>
          <a:xfrm>
            <a:off x="707688" y="38710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82230" y="466018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49723" y="370181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095138" y="2753985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625328" y="1806150"/>
            <a:ext cx="11480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 = 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88" name="Straight Connector 87"/>
          <p:cNvCxnSpPr/>
          <p:nvPr/>
        </p:nvCxnSpPr>
        <p:spPr bwMode="auto">
          <a:xfrm rot="10800000" flipV="1">
            <a:off x="1017672" y="3355768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89" name="Oval 88"/>
          <p:cNvSpPr/>
          <p:nvPr/>
        </p:nvSpPr>
        <p:spPr bwMode="auto">
          <a:xfrm>
            <a:off x="3569928" y="291707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0" name="Rounded Rectangle 89"/>
          <p:cNvSpPr/>
          <p:nvPr/>
        </p:nvSpPr>
        <p:spPr bwMode="auto">
          <a:xfrm>
            <a:off x="3266253" y="3892517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4002435" y="389307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92" name="Straight Connector 91"/>
          <p:cNvCxnSpPr>
            <a:endCxn id="90" idx="0"/>
          </p:cNvCxnSpPr>
          <p:nvPr/>
        </p:nvCxnSpPr>
        <p:spPr bwMode="auto">
          <a:xfrm rot="5400000">
            <a:off x="3330397" y="3437277"/>
            <a:ext cx="542935" cy="36754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93" name="Straight Connector 92"/>
          <p:cNvCxnSpPr/>
          <p:nvPr/>
        </p:nvCxnSpPr>
        <p:spPr bwMode="auto">
          <a:xfrm rot="16200000" flipH="1">
            <a:off x="3698221" y="3436996"/>
            <a:ext cx="542936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94" name="TextBox 93"/>
          <p:cNvSpPr txBox="1"/>
          <p:nvPr/>
        </p:nvSpPr>
        <p:spPr>
          <a:xfrm>
            <a:off x="3629113" y="2917075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958270" y="3714600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703655" y="3706925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271148" y="2775404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cxnSp>
        <p:nvCxnSpPr>
          <p:cNvPr id="99" name="Straight Connector 98"/>
          <p:cNvCxnSpPr/>
          <p:nvPr/>
        </p:nvCxnSpPr>
        <p:spPr bwMode="auto">
          <a:xfrm>
            <a:off x="3026759" y="2407934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20" name="Rounded Rectangle 119"/>
          <p:cNvSpPr/>
          <p:nvPr/>
        </p:nvSpPr>
        <p:spPr bwMode="auto">
          <a:xfrm>
            <a:off x="5856136" y="4846537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rot="16200000" flipH="1">
            <a:off x="5551922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23" name="TextBox 122"/>
          <p:cNvSpPr txBox="1"/>
          <p:nvPr/>
        </p:nvSpPr>
        <p:spPr>
          <a:xfrm>
            <a:off x="5557356" y="4660383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124849" y="3701256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5111246" y="483845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4811633" y="466018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49" name="Straight Connector 148"/>
          <p:cNvCxnSpPr/>
          <p:nvPr/>
        </p:nvCxnSpPr>
        <p:spPr bwMode="auto">
          <a:xfrm rot="5400000">
            <a:off x="5184873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151" name="Straight Connector 150"/>
          <p:cNvCxnSpPr/>
          <p:nvPr/>
        </p:nvCxnSpPr>
        <p:spPr bwMode="auto">
          <a:xfrm rot="10800000" flipH="1" flipV="1">
            <a:off x="1597361" y="335576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52" name="Oval 151"/>
          <p:cNvSpPr/>
          <p:nvPr/>
        </p:nvSpPr>
        <p:spPr bwMode="auto">
          <a:xfrm>
            <a:off x="2065637" y="3863424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3" name="Rounded Rectangle 152"/>
          <p:cNvSpPr/>
          <p:nvPr/>
        </p:nvSpPr>
        <p:spPr bwMode="auto">
          <a:xfrm>
            <a:off x="2498144" y="4830788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54" name="Straight Connector 153"/>
          <p:cNvCxnSpPr/>
          <p:nvPr/>
        </p:nvCxnSpPr>
        <p:spPr bwMode="auto">
          <a:xfrm rot="16200000" flipH="1">
            <a:off x="2193930" y="4383345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55" name="TextBox 154"/>
          <p:cNvSpPr txBox="1"/>
          <p:nvPr/>
        </p:nvSpPr>
        <p:spPr>
          <a:xfrm>
            <a:off x="2124822" y="386342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2199364" y="465251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1766857" y="369414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58" name="Rounded Rectangle 157"/>
          <p:cNvSpPr/>
          <p:nvPr/>
        </p:nvSpPr>
        <p:spPr bwMode="auto">
          <a:xfrm>
            <a:off x="1752196" y="4830788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1452583" y="465251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60" name="Straight Connector 159"/>
          <p:cNvCxnSpPr/>
          <p:nvPr/>
        </p:nvCxnSpPr>
        <p:spPr bwMode="auto">
          <a:xfrm rot="5400000">
            <a:off x="1825823" y="4382783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64" name="Oval 163"/>
          <p:cNvSpPr/>
          <p:nvPr/>
        </p:nvSpPr>
        <p:spPr bwMode="auto">
          <a:xfrm>
            <a:off x="7559827" y="1984428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5" name="Oval 164"/>
          <p:cNvSpPr/>
          <p:nvPr/>
        </p:nvSpPr>
        <p:spPr bwMode="auto">
          <a:xfrm>
            <a:off x="6151926" y="2932263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66" name="Straight Connector 165"/>
          <p:cNvCxnSpPr/>
          <p:nvPr/>
        </p:nvCxnSpPr>
        <p:spPr bwMode="auto">
          <a:xfrm rot="10800000" flipV="1">
            <a:off x="6509372" y="2416936"/>
            <a:ext cx="1275397" cy="57810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67" name="TextBox 166"/>
          <p:cNvSpPr txBox="1"/>
          <p:nvPr/>
        </p:nvSpPr>
        <p:spPr>
          <a:xfrm>
            <a:off x="7619041" y="1984428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6211111" y="2932263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69" name="Oval 168"/>
          <p:cNvSpPr/>
          <p:nvPr/>
        </p:nvSpPr>
        <p:spPr bwMode="auto">
          <a:xfrm>
            <a:off x="5406511" y="3880096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5465696" y="388009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5853146" y="2762986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6383336" y="1815151"/>
            <a:ext cx="11480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 = 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74" name="Straight Connector 173"/>
          <p:cNvCxnSpPr/>
          <p:nvPr/>
        </p:nvCxnSpPr>
        <p:spPr bwMode="auto">
          <a:xfrm rot="10800000" flipV="1">
            <a:off x="5775680" y="336476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77" name="Rounded Rectangle 176"/>
          <p:cNvSpPr/>
          <p:nvPr/>
        </p:nvSpPr>
        <p:spPr bwMode="auto">
          <a:xfrm>
            <a:off x="7996622" y="2945043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79" name="Straight Connector 178"/>
          <p:cNvCxnSpPr/>
          <p:nvPr/>
        </p:nvCxnSpPr>
        <p:spPr bwMode="auto">
          <a:xfrm rot="16200000" flipH="1">
            <a:off x="7692408" y="2488960"/>
            <a:ext cx="542936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82" name="TextBox 181"/>
          <p:cNvSpPr txBox="1"/>
          <p:nvPr/>
        </p:nvSpPr>
        <p:spPr>
          <a:xfrm>
            <a:off x="7697842" y="2758889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85" name="Straight Connector 184"/>
          <p:cNvCxnSpPr/>
          <p:nvPr/>
        </p:nvCxnSpPr>
        <p:spPr bwMode="auto">
          <a:xfrm rot="10800000" flipH="1" flipV="1">
            <a:off x="6355369" y="3364770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86" name="Oval 185"/>
          <p:cNvSpPr/>
          <p:nvPr/>
        </p:nvSpPr>
        <p:spPr bwMode="auto">
          <a:xfrm>
            <a:off x="6823645" y="387242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7256152" y="483978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88" name="Straight Connector 187"/>
          <p:cNvCxnSpPr/>
          <p:nvPr/>
        </p:nvCxnSpPr>
        <p:spPr bwMode="auto">
          <a:xfrm rot="16200000" flipH="1">
            <a:off x="6951938" y="439234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89" name="TextBox 188"/>
          <p:cNvSpPr txBox="1"/>
          <p:nvPr/>
        </p:nvSpPr>
        <p:spPr>
          <a:xfrm>
            <a:off x="6882830" y="387242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90" name="TextBox 189"/>
          <p:cNvSpPr txBox="1"/>
          <p:nvPr/>
        </p:nvSpPr>
        <p:spPr>
          <a:xfrm>
            <a:off x="6957372" y="46615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6524865" y="370314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92" name="Rounded Rectangle 191"/>
          <p:cNvSpPr/>
          <p:nvPr/>
        </p:nvSpPr>
        <p:spPr bwMode="auto">
          <a:xfrm>
            <a:off x="6510204" y="483978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6210591" y="46615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94" name="Straight Connector 193"/>
          <p:cNvCxnSpPr/>
          <p:nvPr/>
        </p:nvCxnSpPr>
        <p:spPr bwMode="auto">
          <a:xfrm rot="5400000">
            <a:off x="6583831" y="439178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97" name="TextBox 196"/>
          <p:cNvSpPr txBox="1"/>
          <p:nvPr/>
        </p:nvSpPr>
        <p:spPr>
          <a:xfrm>
            <a:off x="6753993" y="3041252"/>
            <a:ext cx="118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Problem!</a:t>
            </a:r>
            <a:endParaRPr lang="en-US" b="1" dirty="0"/>
          </a:p>
        </p:txBody>
      </p:sp>
      <p:sp>
        <p:nvSpPr>
          <p:cNvPr id="98" name="Rounded Rectangle 97"/>
          <p:cNvSpPr/>
          <p:nvPr/>
        </p:nvSpPr>
        <p:spPr bwMode="auto">
          <a:xfrm>
            <a:off x="299613" y="4834421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0" y="4656143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 bwMode="auto">
          <a:xfrm rot="5400000">
            <a:off x="373240" y="438641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Removal: Rebalancing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333" y="973404"/>
            <a:ext cx="6053003" cy="4957054"/>
          </a:xfrm>
        </p:spPr>
        <p:txBody>
          <a:bodyPr/>
          <a:lstStyle/>
          <a:p>
            <a:r>
              <a:rPr lang="en-US" dirty="0" smtClean="0"/>
              <a:t>Step 1:  Search</a:t>
            </a:r>
          </a:p>
          <a:p>
            <a:pPr lvl="1"/>
            <a:r>
              <a:rPr lang="en-US" dirty="0" smtClean="0"/>
              <a:t>Starting at the location of the removed node, traverse toward the root until an imbalance is discovered.</a:t>
            </a:r>
            <a:endParaRPr lang="en-US" dirty="0"/>
          </a:p>
        </p:txBody>
      </p:sp>
      <p:sp>
        <p:nvSpPr>
          <p:cNvPr id="94" name="Oval 93"/>
          <p:cNvSpPr/>
          <p:nvPr/>
        </p:nvSpPr>
        <p:spPr bwMode="auto">
          <a:xfrm>
            <a:off x="4203716" y="3506067"/>
            <a:ext cx="3461594" cy="901823"/>
          </a:xfrm>
          <a:prstGeom prst="ellipse">
            <a:avLst/>
          </a:prstGeom>
          <a:solidFill>
            <a:schemeClr val="bg1">
              <a:lumMod val="50000"/>
              <a:alpha val="31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5" name="Rounded Rectangle 94"/>
          <p:cNvSpPr/>
          <p:nvPr/>
        </p:nvSpPr>
        <p:spPr bwMode="auto">
          <a:xfrm>
            <a:off x="4530952" y="570234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 rot="16200000" flipH="1">
            <a:off x="4226738" y="524626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97" name="TextBox 96"/>
          <p:cNvSpPr txBox="1"/>
          <p:nvPr/>
        </p:nvSpPr>
        <p:spPr>
          <a:xfrm>
            <a:off x="4232172" y="5516195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799665" y="455706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99" name="Rounded Rectangle 98"/>
          <p:cNvSpPr/>
          <p:nvPr/>
        </p:nvSpPr>
        <p:spPr bwMode="auto">
          <a:xfrm>
            <a:off x="3786062" y="5694271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486449" y="5515993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 bwMode="auto">
          <a:xfrm rot="5400000">
            <a:off x="3859689" y="524626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02" name="Oval 101"/>
          <p:cNvSpPr/>
          <p:nvPr/>
        </p:nvSpPr>
        <p:spPr bwMode="auto">
          <a:xfrm>
            <a:off x="6234643" y="2840240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3" name="Oval 102"/>
          <p:cNvSpPr/>
          <p:nvPr/>
        </p:nvSpPr>
        <p:spPr bwMode="auto">
          <a:xfrm>
            <a:off x="4826742" y="378807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04" name="Straight Connector 103"/>
          <p:cNvCxnSpPr/>
          <p:nvPr/>
        </p:nvCxnSpPr>
        <p:spPr bwMode="auto">
          <a:xfrm rot="10800000" flipV="1">
            <a:off x="5184188" y="3272748"/>
            <a:ext cx="1275397" cy="57810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05" name="TextBox 104"/>
          <p:cNvSpPr txBox="1"/>
          <p:nvPr/>
        </p:nvSpPr>
        <p:spPr>
          <a:xfrm>
            <a:off x="6293857" y="2840240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4885927" y="378807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07" name="Oval 106"/>
          <p:cNvSpPr/>
          <p:nvPr/>
        </p:nvSpPr>
        <p:spPr bwMode="auto">
          <a:xfrm>
            <a:off x="4081327" y="4735908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140512" y="473590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4527962" y="361879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058152" y="2670963"/>
            <a:ext cx="11480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 = 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11" name="Straight Connector 110"/>
          <p:cNvCxnSpPr/>
          <p:nvPr/>
        </p:nvCxnSpPr>
        <p:spPr bwMode="auto">
          <a:xfrm rot="10800000" flipV="1">
            <a:off x="4450496" y="4220581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12" name="Rounded Rectangle 111"/>
          <p:cNvSpPr/>
          <p:nvPr/>
        </p:nvSpPr>
        <p:spPr bwMode="auto">
          <a:xfrm>
            <a:off x="6671438" y="3800855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13" name="Straight Connector 112"/>
          <p:cNvCxnSpPr/>
          <p:nvPr/>
        </p:nvCxnSpPr>
        <p:spPr bwMode="auto">
          <a:xfrm rot="16200000" flipH="1">
            <a:off x="6367224" y="3344772"/>
            <a:ext cx="542936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14" name="TextBox 113"/>
          <p:cNvSpPr txBox="1"/>
          <p:nvPr/>
        </p:nvSpPr>
        <p:spPr>
          <a:xfrm>
            <a:off x="6372658" y="3614701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15" name="Straight Connector 114"/>
          <p:cNvCxnSpPr/>
          <p:nvPr/>
        </p:nvCxnSpPr>
        <p:spPr bwMode="auto">
          <a:xfrm rot="10800000" flipH="1" flipV="1">
            <a:off x="5030185" y="4220582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16" name="Oval 115"/>
          <p:cNvSpPr/>
          <p:nvPr/>
        </p:nvSpPr>
        <p:spPr bwMode="auto">
          <a:xfrm>
            <a:off x="5498461" y="4728237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7" name="Rounded Rectangle 116"/>
          <p:cNvSpPr/>
          <p:nvPr/>
        </p:nvSpPr>
        <p:spPr bwMode="auto">
          <a:xfrm>
            <a:off x="5930968" y="5695601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18" name="Straight Connector 117"/>
          <p:cNvCxnSpPr/>
          <p:nvPr/>
        </p:nvCxnSpPr>
        <p:spPr bwMode="auto">
          <a:xfrm rot="16200000" flipH="1">
            <a:off x="5626754" y="5248158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19" name="TextBox 118"/>
          <p:cNvSpPr txBox="1"/>
          <p:nvPr/>
        </p:nvSpPr>
        <p:spPr>
          <a:xfrm>
            <a:off x="5557646" y="4728237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5632188" y="5517323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5199681" y="455896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22" name="Rounded Rectangle 121"/>
          <p:cNvSpPr/>
          <p:nvPr/>
        </p:nvSpPr>
        <p:spPr bwMode="auto">
          <a:xfrm>
            <a:off x="5185020" y="5695601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885407" y="5517323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24" name="Straight Connector 123"/>
          <p:cNvCxnSpPr/>
          <p:nvPr/>
        </p:nvCxnSpPr>
        <p:spPr bwMode="auto">
          <a:xfrm rot="5400000">
            <a:off x="5258647" y="524759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25" name="TextBox 124"/>
          <p:cNvSpPr txBox="1"/>
          <p:nvPr/>
        </p:nvSpPr>
        <p:spPr>
          <a:xfrm>
            <a:off x="5428809" y="3897064"/>
            <a:ext cx="118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Problem!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Removal:  Rebalancing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24" y="973404"/>
            <a:ext cx="5160114" cy="4957054"/>
          </a:xfrm>
        </p:spPr>
        <p:txBody>
          <a:bodyPr/>
          <a:lstStyle/>
          <a:p>
            <a:r>
              <a:rPr lang="en-US" dirty="0" smtClean="0"/>
              <a:t>Step 2:  Repair</a:t>
            </a:r>
          </a:p>
          <a:p>
            <a:pPr lvl="1"/>
            <a:r>
              <a:rPr lang="en-US" dirty="0" smtClean="0"/>
              <a:t>We again use </a:t>
            </a:r>
            <a:r>
              <a:rPr lang="en-US" b="1" dirty="0" err="1" smtClean="0">
                <a:solidFill>
                  <a:srgbClr val="800000"/>
                </a:solidFill>
              </a:rPr>
              <a:t>trinode</a:t>
            </a:r>
            <a:r>
              <a:rPr lang="en-US" b="1" dirty="0" smtClean="0">
                <a:solidFill>
                  <a:srgbClr val="800000"/>
                </a:solidFill>
              </a:rPr>
              <a:t> restructuring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3 nodes </a:t>
            </a:r>
            <a:r>
              <a:rPr lang="en-US" dirty="0" err="1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 and </a:t>
            </a:r>
            <a:r>
              <a:rPr lang="en-US" dirty="0" err="1" smtClean="0"/>
              <a:t>z</a:t>
            </a:r>
            <a:r>
              <a:rPr lang="en-US" dirty="0" smtClean="0"/>
              <a:t> are distinguished:</a:t>
            </a:r>
          </a:p>
          <a:p>
            <a:pPr lvl="2"/>
            <a:r>
              <a:rPr lang="en-US" dirty="0" err="1" smtClean="0"/>
              <a:t>z</a:t>
            </a:r>
            <a:r>
              <a:rPr lang="en-US" dirty="0" smtClean="0"/>
              <a:t> = the parent of the high sibling</a:t>
            </a:r>
          </a:p>
          <a:p>
            <a:pPr lvl="2"/>
            <a:r>
              <a:rPr lang="en-US" dirty="0" err="1" smtClean="0"/>
              <a:t>y</a:t>
            </a:r>
            <a:r>
              <a:rPr lang="en-US" dirty="0" smtClean="0"/>
              <a:t> = the high sibling</a:t>
            </a:r>
          </a:p>
          <a:p>
            <a:pPr lvl="2"/>
            <a:r>
              <a:rPr lang="en-US" dirty="0" err="1" smtClean="0"/>
              <a:t>x</a:t>
            </a:r>
            <a:r>
              <a:rPr lang="en-US" dirty="0" smtClean="0"/>
              <a:t> = the high child of the high sibling (if children are equally high, keep chain linear)</a:t>
            </a:r>
          </a:p>
        </p:txBody>
      </p:sp>
      <p:cxnSp>
        <p:nvCxnSpPr>
          <p:cNvPr id="96" name="Straight Arrow Connector 95"/>
          <p:cNvCxnSpPr/>
          <p:nvPr/>
        </p:nvCxnSpPr>
        <p:spPr bwMode="auto">
          <a:xfrm>
            <a:off x="3327319" y="3012286"/>
            <a:ext cx="2746441" cy="14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01" name="Oval 100"/>
          <p:cNvSpPr/>
          <p:nvPr/>
        </p:nvSpPr>
        <p:spPr bwMode="auto">
          <a:xfrm>
            <a:off x="5528900" y="2650255"/>
            <a:ext cx="3461594" cy="901823"/>
          </a:xfrm>
          <a:prstGeom prst="ellipse">
            <a:avLst/>
          </a:prstGeom>
          <a:solidFill>
            <a:schemeClr val="bg1">
              <a:lumMod val="50000"/>
              <a:alpha val="31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2" name="Rounded Rectangle 101"/>
          <p:cNvSpPr/>
          <p:nvPr/>
        </p:nvSpPr>
        <p:spPr bwMode="auto">
          <a:xfrm>
            <a:off x="5856136" y="4846537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 rot="16200000" flipH="1">
            <a:off x="5551922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04" name="TextBox 103"/>
          <p:cNvSpPr txBox="1"/>
          <p:nvPr/>
        </p:nvSpPr>
        <p:spPr>
          <a:xfrm>
            <a:off x="5557356" y="4660383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124849" y="3701256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06" name="Rounded Rectangle 105"/>
          <p:cNvSpPr/>
          <p:nvPr/>
        </p:nvSpPr>
        <p:spPr bwMode="auto">
          <a:xfrm>
            <a:off x="5111246" y="483845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811633" y="466018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08" name="Straight Connector 107"/>
          <p:cNvCxnSpPr/>
          <p:nvPr/>
        </p:nvCxnSpPr>
        <p:spPr bwMode="auto">
          <a:xfrm rot="5400000">
            <a:off x="5184873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09" name="Oval 108"/>
          <p:cNvSpPr/>
          <p:nvPr/>
        </p:nvSpPr>
        <p:spPr bwMode="auto">
          <a:xfrm>
            <a:off x="7559827" y="1984428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6151926" y="2932263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11" name="Straight Connector 110"/>
          <p:cNvCxnSpPr/>
          <p:nvPr/>
        </p:nvCxnSpPr>
        <p:spPr bwMode="auto">
          <a:xfrm rot="10800000" flipV="1">
            <a:off x="6509372" y="2416936"/>
            <a:ext cx="1275397" cy="57810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12" name="TextBox 111"/>
          <p:cNvSpPr txBox="1"/>
          <p:nvPr/>
        </p:nvSpPr>
        <p:spPr>
          <a:xfrm>
            <a:off x="7619041" y="1984428"/>
            <a:ext cx="31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6211111" y="2932263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4" name="Oval 113"/>
          <p:cNvSpPr/>
          <p:nvPr/>
        </p:nvSpPr>
        <p:spPr bwMode="auto">
          <a:xfrm>
            <a:off x="5406511" y="3880096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5465696" y="388009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5853146" y="2762986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383336" y="1815151"/>
            <a:ext cx="11480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 = 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18" name="Straight Connector 117"/>
          <p:cNvCxnSpPr/>
          <p:nvPr/>
        </p:nvCxnSpPr>
        <p:spPr bwMode="auto">
          <a:xfrm rot="10800000" flipV="1">
            <a:off x="5775680" y="336476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19" name="Rounded Rectangle 118"/>
          <p:cNvSpPr/>
          <p:nvPr/>
        </p:nvSpPr>
        <p:spPr bwMode="auto">
          <a:xfrm>
            <a:off x="7996622" y="2945043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20" name="Straight Connector 119"/>
          <p:cNvCxnSpPr/>
          <p:nvPr/>
        </p:nvCxnSpPr>
        <p:spPr bwMode="auto">
          <a:xfrm rot="16200000" flipH="1">
            <a:off x="7692408" y="2488960"/>
            <a:ext cx="542936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21" name="TextBox 120"/>
          <p:cNvSpPr txBox="1"/>
          <p:nvPr/>
        </p:nvSpPr>
        <p:spPr>
          <a:xfrm>
            <a:off x="7697842" y="2758889"/>
            <a:ext cx="29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22" name="Straight Connector 121"/>
          <p:cNvCxnSpPr/>
          <p:nvPr/>
        </p:nvCxnSpPr>
        <p:spPr bwMode="auto">
          <a:xfrm rot="10800000" flipH="1" flipV="1">
            <a:off x="6355369" y="3364770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23" name="Oval 122"/>
          <p:cNvSpPr/>
          <p:nvPr/>
        </p:nvSpPr>
        <p:spPr bwMode="auto">
          <a:xfrm>
            <a:off x="6823645" y="387242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24" name="Rounded Rectangle 123"/>
          <p:cNvSpPr/>
          <p:nvPr/>
        </p:nvSpPr>
        <p:spPr bwMode="auto">
          <a:xfrm>
            <a:off x="7256152" y="483978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25" name="Straight Connector 124"/>
          <p:cNvCxnSpPr/>
          <p:nvPr/>
        </p:nvCxnSpPr>
        <p:spPr bwMode="auto">
          <a:xfrm rot="16200000" flipH="1">
            <a:off x="6951938" y="4392346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26" name="TextBox 125"/>
          <p:cNvSpPr txBox="1"/>
          <p:nvPr/>
        </p:nvSpPr>
        <p:spPr>
          <a:xfrm>
            <a:off x="6882830" y="387242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6957372" y="46615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524865" y="370314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29" name="Rounded Rectangle 128"/>
          <p:cNvSpPr/>
          <p:nvPr/>
        </p:nvSpPr>
        <p:spPr bwMode="auto">
          <a:xfrm>
            <a:off x="6510204" y="4839789"/>
            <a:ext cx="303675" cy="303675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6210591" y="46615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0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31" name="Straight Connector 130"/>
          <p:cNvCxnSpPr/>
          <p:nvPr/>
        </p:nvCxnSpPr>
        <p:spPr bwMode="auto">
          <a:xfrm rot="5400000">
            <a:off x="6583831" y="439178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32" name="TextBox 131"/>
          <p:cNvSpPr txBox="1"/>
          <p:nvPr/>
        </p:nvSpPr>
        <p:spPr>
          <a:xfrm>
            <a:off x="6753993" y="3041252"/>
            <a:ext cx="118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Problem!</a:t>
            </a:r>
            <a:endParaRPr lang="en-US" b="1" dirty="0"/>
          </a:p>
        </p:txBody>
      </p:sp>
      <p:cxnSp>
        <p:nvCxnSpPr>
          <p:cNvPr id="133" name="Straight Arrow Connector 132"/>
          <p:cNvCxnSpPr/>
          <p:nvPr/>
        </p:nvCxnSpPr>
        <p:spPr bwMode="auto">
          <a:xfrm flipV="1">
            <a:off x="4639255" y="2236154"/>
            <a:ext cx="2833311" cy="37639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5" name="Straight Arrow Connector 134"/>
          <p:cNvCxnSpPr/>
          <p:nvPr/>
        </p:nvCxnSpPr>
        <p:spPr bwMode="auto">
          <a:xfrm>
            <a:off x="4718034" y="3850819"/>
            <a:ext cx="610310" cy="26260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732"/>
            <a:ext cx="8229600" cy="566447"/>
          </a:xfrm>
        </p:spPr>
        <p:txBody>
          <a:bodyPr/>
          <a:lstStyle/>
          <a:p>
            <a:r>
              <a:rPr lang="en-US" dirty="0" smtClean="0"/>
              <a:t>Removal:  Rebalancing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24" y="715855"/>
            <a:ext cx="5160114" cy="4957054"/>
          </a:xfrm>
        </p:spPr>
        <p:txBody>
          <a:bodyPr/>
          <a:lstStyle/>
          <a:p>
            <a:r>
              <a:rPr lang="en-US" sz="2000" dirty="0" smtClean="0"/>
              <a:t>Step 2:  Repair</a:t>
            </a:r>
          </a:p>
          <a:p>
            <a:pPr lvl="1"/>
            <a:r>
              <a:rPr lang="en-US" sz="1800" dirty="0" smtClean="0"/>
              <a:t>The idea is to rearrange these 3 nodes so that the middle value becomes the root and the other two becomes its children.</a:t>
            </a:r>
          </a:p>
          <a:p>
            <a:pPr lvl="1"/>
            <a:r>
              <a:rPr lang="en-US" sz="1800" dirty="0" smtClean="0"/>
              <a:t>Thus the linear </a:t>
            </a:r>
            <a:r>
              <a:rPr lang="en-US" sz="1800" b="1" dirty="0" smtClean="0">
                <a:solidFill>
                  <a:srgbClr val="800000"/>
                </a:solidFill>
              </a:rPr>
              <a:t>grandparent – parent – child </a:t>
            </a:r>
            <a:r>
              <a:rPr lang="en-US" sz="1800" dirty="0" smtClean="0"/>
              <a:t>structure becomes a triangular </a:t>
            </a:r>
            <a:r>
              <a:rPr lang="en-US" sz="1800" b="1" dirty="0" smtClean="0">
                <a:solidFill>
                  <a:srgbClr val="800000"/>
                </a:solidFill>
              </a:rPr>
              <a:t>parent – two children </a:t>
            </a:r>
            <a:r>
              <a:rPr lang="en-US" sz="1800" dirty="0" smtClean="0"/>
              <a:t>structure.</a:t>
            </a:r>
          </a:p>
          <a:p>
            <a:pPr lvl="1"/>
            <a:r>
              <a:rPr lang="en-US" sz="1800" dirty="0" smtClean="0"/>
              <a:t>Note that </a:t>
            </a:r>
            <a:r>
              <a:rPr lang="en-US" sz="1800" b="1" dirty="0" err="1" smtClean="0">
                <a:solidFill>
                  <a:srgbClr val="800000"/>
                </a:solidFill>
              </a:rPr>
              <a:t>z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must be either bigger than both </a:t>
            </a:r>
            <a:r>
              <a:rPr lang="en-US" sz="1800" b="1" dirty="0" err="1" smtClean="0">
                <a:solidFill>
                  <a:srgbClr val="800000"/>
                </a:solidFill>
              </a:rPr>
              <a:t>x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and </a:t>
            </a:r>
            <a:r>
              <a:rPr lang="en-US" sz="1800" b="1" dirty="0" err="1" smtClean="0">
                <a:solidFill>
                  <a:srgbClr val="800000"/>
                </a:solidFill>
              </a:rPr>
              <a:t>y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or smaller than both </a:t>
            </a:r>
            <a:r>
              <a:rPr lang="en-US" sz="1800" b="1" dirty="0" err="1" smtClean="0">
                <a:solidFill>
                  <a:srgbClr val="800000"/>
                </a:solidFill>
              </a:rPr>
              <a:t>x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and </a:t>
            </a:r>
            <a:r>
              <a:rPr lang="en-US" sz="1800" b="1" dirty="0" err="1" smtClean="0">
                <a:solidFill>
                  <a:srgbClr val="800000"/>
                </a:solidFill>
              </a:rPr>
              <a:t>y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Thus either </a:t>
            </a:r>
            <a:r>
              <a:rPr lang="en-US" sz="1800" b="1" dirty="0" err="1" smtClean="0">
                <a:solidFill>
                  <a:srgbClr val="800000"/>
                </a:solidFill>
              </a:rPr>
              <a:t>x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or </a:t>
            </a:r>
            <a:r>
              <a:rPr lang="en-US" sz="1800" b="1" dirty="0" err="1" smtClean="0">
                <a:solidFill>
                  <a:srgbClr val="800000"/>
                </a:solidFill>
              </a:rPr>
              <a:t>y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is made the root of this </a:t>
            </a:r>
            <a:r>
              <a:rPr lang="en-US" sz="1800" dirty="0" err="1" smtClean="0"/>
              <a:t>subtree</a:t>
            </a:r>
            <a:r>
              <a:rPr lang="en-US" sz="1800" dirty="0" smtClean="0"/>
              <a:t>, and </a:t>
            </a:r>
            <a:r>
              <a:rPr lang="en-US" sz="1800" b="1" dirty="0" err="1" smtClean="0">
                <a:solidFill>
                  <a:srgbClr val="800000"/>
                </a:solidFill>
              </a:rPr>
              <a:t>z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is lowered by 1.  </a:t>
            </a:r>
          </a:p>
          <a:p>
            <a:pPr lvl="1"/>
            <a:r>
              <a:rPr lang="en-US" sz="1800" dirty="0" smtClean="0"/>
              <a:t>Then the </a:t>
            </a:r>
            <a:r>
              <a:rPr lang="en-US" sz="1800" dirty="0" err="1" smtClean="0"/>
              <a:t>subtrees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800000"/>
                </a:solidFill>
              </a:rPr>
              <a:t>T</a:t>
            </a:r>
            <a:r>
              <a:rPr lang="en-US" sz="1800" b="1" baseline="-25000" dirty="0" smtClean="0">
                <a:solidFill>
                  <a:srgbClr val="800000"/>
                </a:solidFill>
              </a:rPr>
              <a:t>0</a:t>
            </a:r>
            <a:r>
              <a:rPr lang="en-US" sz="1800" b="1" dirty="0" smtClean="0">
                <a:solidFill>
                  <a:srgbClr val="800000"/>
                </a:solidFill>
              </a:rPr>
              <a:t> – T</a:t>
            </a:r>
            <a:r>
              <a:rPr lang="en-US" sz="1800" b="1" baseline="-25000" dirty="0" smtClean="0">
                <a:solidFill>
                  <a:srgbClr val="800000"/>
                </a:solidFill>
              </a:rPr>
              <a:t>3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are attached at the appropriate places.</a:t>
            </a:r>
          </a:p>
          <a:p>
            <a:pPr lvl="1"/>
            <a:r>
              <a:rPr lang="en-US" sz="1800" dirty="0" smtClean="0"/>
              <a:t>Although the </a:t>
            </a:r>
            <a:r>
              <a:rPr lang="en-US" sz="1800" dirty="0" err="1" smtClean="0"/>
              <a:t>subtrees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800000"/>
                </a:solidFill>
              </a:rPr>
              <a:t>T</a:t>
            </a:r>
            <a:r>
              <a:rPr lang="en-US" sz="1800" b="1" baseline="-25000" dirty="0" smtClean="0">
                <a:solidFill>
                  <a:srgbClr val="800000"/>
                </a:solidFill>
              </a:rPr>
              <a:t>0</a:t>
            </a:r>
            <a:r>
              <a:rPr lang="en-US" sz="1800" b="1" dirty="0" smtClean="0">
                <a:solidFill>
                  <a:srgbClr val="800000"/>
                </a:solidFill>
              </a:rPr>
              <a:t> – T</a:t>
            </a:r>
            <a:r>
              <a:rPr lang="en-US" sz="1800" b="1" baseline="-25000" dirty="0" smtClean="0">
                <a:solidFill>
                  <a:srgbClr val="800000"/>
                </a:solidFill>
              </a:rPr>
              <a:t>3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can differ in height by up to 2, after restructuring, sibling </a:t>
            </a:r>
            <a:r>
              <a:rPr lang="en-US" sz="1800" dirty="0" err="1" smtClean="0"/>
              <a:t>subtrees</a:t>
            </a:r>
            <a:r>
              <a:rPr lang="en-US" sz="1800" dirty="0" smtClean="0"/>
              <a:t> will differ by at most 1.</a:t>
            </a:r>
          </a:p>
        </p:txBody>
      </p:sp>
      <p:cxnSp>
        <p:nvCxnSpPr>
          <p:cNvPr id="87" name="Straight Connector 86"/>
          <p:cNvCxnSpPr/>
          <p:nvPr/>
        </p:nvCxnSpPr>
        <p:spPr bwMode="auto">
          <a:xfrm rot="16200000" flipH="1">
            <a:off x="6890212" y="3458933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88" name="Straight Connector 87"/>
          <p:cNvCxnSpPr/>
          <p:nvPr/>
        </p:nvCxnSpPr>
        <p:spPr bwMode="auto">
          <a:xfrm rot="10800000" flipV="1">
            <a:off x="6385673" y="337151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89" name="Oval 88"/>
          <p:cNvSpPr/>
          <p:nvPr/>
        </p:nvSpPr>
        <p:spPr bwMode="auto">
          <a:xfrm>
            <a:off x="6013514" y="3870533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90" name="Straight Connector 89"/>
          <p:cNvCxnSpPr/>
          <p:nvPr/>
        </p:nvCxnSpPr>
        <p:spPr bwMode="auto">
          <a:xfrm rot="5400000">
            <a:off x="5773982" y="4390736"/>
            <a:ext cx="542935" cy="36754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91" name="Straight Connector 90"/>
          <p:cNvCxnSpPr/>
          <p:nvPr/>
        </p:nvCxnSpPr>
        <p:spPr bwMode="auto">
          <a:xfrm rot="16200000" flipH="1">
            <a:off x="6141807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92" name="TextBox 91"/>
          <p:cNvSpPr txBox="1"/>
          <p:nvPr/>
        </p:nvSpPr>
        <p:spPr>
          <a:xfrm>
            <a:off x="6072699" y="38705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93" name="Oval 92"/>
          <p:cNvSpPr/>
          <p:nvPr/>
        </p:nvSpPr>
        <p:spPr bwMode="auto">
          <a:xfrm>
            <a:off x="7490216" y="2000742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549401" y="20007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95" name="Oval 94"/>
          <p:cNvSpPr/>
          <p:nvPr/>
        </p:nvSpPr>
        <p:spPr bwMode="auto">
          <a:xfrm>
            <a:off x="6744801" y="294857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803986" y="29485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6701412" y="1984428"/>
            <a:ext cx="114807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</a:t>
            </a:r>
          </a:p>
          <a:p>
            <a:r>
              <a:rPr lang="en-US" sz="1600" b="1" dirty="0" smtClean="0">
                <a:solidFill>
                  <a:srgbClr val="0000FF"/>
                </a:solidFill>
              </a:rPr>
              <a:t> = </a:t>
            </a:r>
            <a:r>
              <a:rPr lang="en-US" sz="1600" b="1" dirty="0" err="1" smtClean="0">
                <a:solidFill>
                  <a:srgbClr val="0000FF"/>
                </a:solidFill>
              </a:rPr>
              <a:t>h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98" name="Straight Connector 97"/>
          <p:cNvCxnSpPr/>
          <p:nvPr/>
        </p:nvCxnSpPr>
        <p:spPr bwMode="auto">
          <a:xfrm rot="10800000" flipV="1">
            <a:off x="7113970" y="2433248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99" name="Straight Connector 98"/>
          <p:cNvCxnSpPr/>
          <p:nvPr/>
        </p:nvCxnSpPr>
        <p:spPr bwMode="auto">
          <a:xfrm rot="10800000" flipH="1" flipV="1">
            <a:off x="7693659" y="243324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00" name="Isosceles Triangle 99"/>
          <p:cNvSpPr/>
          <p:nvPr/>
        </p:nvSpPr>
        <p:spPr bwMode="auto">
          <a:xfrm>
            <a:off x="5560358" y="4845975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1" name="Isosceles Triangle 100"/>
          <p:cNvSpPr/>
          <p:nvPr/>
        </p:nvSpPr>
        <p:spPr bwMode="auto">
          <a:xfrm>
            <a:off x="6296008" y="4845975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2" name="Isosceles Triangle 101"/>
          <p:cNvSpPr/>
          <p:nvPr/>
        </p:nvSpPr>
        <p:spPr bwMode="auto">
          <a:xfrm>
            <a:off x="7044413" y="3914454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3" name="Isosceles Triangle 102"/>
          <p:cNvSpPr/>
          <p:nvPr/>
        </p:nvSpPr>
        <p:spPr bwMode="auto">
          <a:xfrm>
            <a:off x="7984292" y="3011913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656051" y="4996160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0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392733" y="4996160"/>
            <a:ext cx="411253" cy="3693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140106" y="4064639"/>
            <a:ext cx="411253" cy="369332"/>
          </a:xfrm>
          <a:prstGeom prst="rect">
            <a:avLst/>
          </a:prstGeom>
          <a:noFill/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8079985" y="3162098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cxnSp>
        <p:nvCxnSpPr>
          <p:cNvPr id="108" name="Straight Connector 107"/>
          <p:cNvCxnSpPr/>
          <p:nvPr/>
        </p:nvCxnSpPr>
        <p:spPr bwMode="auto">
          <a:xfrm rot="10800000" flipH="1" flipV="1">
            <a:off x="7055100" y="1422077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09" name="TextBox 108"/>
          <p:cNvSpPr txBox="1"/>
          <p:nvPr/>
        </p:nvSpPr>
        <p:spPr>
          <a:xfrm>
            <a:off x="6229221" y="3042528"/>
            <a:ext cx="546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h-1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7647053" y="3042528"/>
            <a:ext cx="530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5523546" y="3914454"/>
            <a:ext cx="57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383942" y="5771915"/>
            <a:ext cx="1671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FF"/>
                </a:solidFill>
              </a:rPr>
              <a:t>h-3 or h-3 &amp; h-4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6690759" y="3914454"/>
            <a:ext cx="5737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h-2 or h-3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14" name="Left Brace 113"/>
          <p:cNvSpPr/>
          <p:nvPr/>
        </p:nvSpPr>
        <p:spPr bwMode="auto">
          <a:xfrm rot="16200000">
            <a:off x="6041177" y="5058266"/>
            <a:ext cx="397877" cy="1168128"/>
          </a:xfrm>
          <a:prstGeom prst="leftBrac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Rectangle 206"/>
          <p:cNvSpPr/>
          <p:nvPr/>
        </p:nvSpPr>
        <p:spPr bwMode="auto">
          <a:xfrm>
            <a:off x="7002881" y="1778649"/>
            <a:ext cx="2094084" cy="4068996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2428997" y="1778073"/>
            <a:ext cx="2276593" cy="4084624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65856" y="1778144"/>
            <a:ext cx="2276593" cy="4082671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4792139" y="1778000"/>
            <a:ext cx="2094084" cy="4086577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8106"/>
            <a:ext cx="8229600" cy="566447"/>
          </a:xfrm>
        </p:spPr>
        <p:txBody>
          <a:bodyPr/>
          <a:lstStyle/>
          <a:p>
            <a:r>
              <a:rPr lang="en-US" dirty="0" smtClean="0"/>
              <a:t>Removal: Trinode Restructuring - 4 Cases</a:t>
            </a:r>
            <a:endParaRPr lang="en-US" dirty="0"/>
          </a:p>
        </p:txBody>
      </p:sp>
      <p:sp>
        <p:nvSpPr>
          <p:cNvPr id="84" name="Content Placeholder 83"/>
          <p:cNvSpPr>
            <a:spLocks noGrp="1"/>
          </p:cNvSpPr>
          <p:nvPr>
            <p:ph idx="1"/>
          </p:nvPr>
        </p:nvSpPr>
        <p:spPr>
          <a:xfrm>
            <a:off x="457200" y="814861"/>
            <a:ext cx="8229600" cy="878359"/>
          </a:xfrm>
        </p:spPr>
        <p:txBody>
          <a:bodyPr/>
          <a:lstStyle/>
          <a:p>
            <a:r>
              <a:rPr lang="en-US" dirty="0" smtClean="0"/>
              <a:t>There are 4 different possible relationships between the three nodes </a:t>
            </a:r>
            <a:r>
              <a:rPr lang="en-US" dirty="0" err="1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 and </a:t>
            </a:r>
            <a:r>
              <a:rPr lang="en-US" dirty="0" err="1" smtClean="0"/>
              <a:t>z</a:t>
            </a:r>
            <a:r>
              <a:rPr lang="en-US" dirty="0" smtClean="0"/>
              <a:t> before restructuring:</a:t>
            </a:r>
            <a:endParaRPr lang="en-US" dirty="0"/>
          </a:p>
        </p:txBody>
      </p:sp>
      <p:grpSp>
        <p:nvGrpSpPr>
          <p:cNvPr id="3" name="Group 84"/>
          <p:cNvGrpSpPr/>
          <p:nvPr/>
        </p:nvGrpSpPr>
        <p:grpSpPr>
          <a:xfrm>
            <a:off x="-24607" y="2304814"/>
            <a:ext cx="2326084" cy="3374395"/>
            <a:chOff x="457200" y="1422077"/>
            <a:chExt cx="3202990" cy="4646504"/>
          </a:xfrm>
        </p:grpSpPr>
        <p:cxnSp>
          <p:nvCxnSpPr>
            <p:cNvPr id="5" name="Straight Connector 4"/>
            <p:cNvCxnSpPr/>
            <p:nvPr/>
          </p:nvCxnSpPr>
          <p:spPr bwMode="auto">
            <a:xfrm rot="16200000" flipH="1">
              <a:off x="1963470" y="345893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8" name="Straight Connector 7"/>
            <p:cNvCxnSpPr/>
            <p:nvPr/>
          </p:nvCxnSpPr>
          <p:spPr bwMode="auto">
            <a:xfrm rot="10800000" flipV="1">
              <a:off x="1458931" y="337151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9" name="Oval 8"/>
            <p:cNvSpPr/>
            <p:nvPr/>
          </p:nvSpPr>
          <p:spPr bwMode="auto">
            <a:xfrm>
              <a:off x="1086772" y="3870533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rot="5400000">
              <a:off x="847240" y="4390736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3" name="Straight Connector 12"/>
            <p:cNvCxnSpPr/>
            <p:nvPr/>
          </p:nvCxnSpPr>
          <p:spPr bwMode="auto">
            <a:xfrm rot="16200000" flipH="1">
              <a:off x="1215065" y="4390454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4" name="TextBox 13"/>
            <p:cNvSpPr txBox="1"/>
            <p:nvPr/>
          </p:nvSpPr>
          <p:spPr>
            <a:xfrm>
              <a:off x="1145957" y="3870534"/>
              <a:ext cx="300082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x</a:t>
              </a: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2563474" y="200074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622658" y="2000741"/>
              <a:ext cx="300082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z</a:t>
              </a: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1818059" y="2948575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877244" y="2948576"/>
              <a:ext cx="312907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y</a:t>
              </a:r>
              <a:endParaRPr lang="en-US" sz="9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774669" y="1984430"/>
              <a:ext cx="1148071" cy="466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8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800" b="1" dirty="0" err="1" smtClean="0">
                  <a:solidFill>
                    <a:srgbClr val="0000FF"/>
                  </a:solidFill>
                </a:rPr>
                <a:t>h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 rot="10800000" flipV="1">
              <a:off x="2187228" y="2433248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37" name="Straight Connector 36"/>
            <p:cNvCxnSpPr/>
            <p:nvPr/>
          </p:nvCxnSpPr>
          <p:spPr bwMode="auto">
            <a:xfrm rot="10800000" flipH="1" flipV="1">
              <a:off x="2766917" y="243324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54" name="Isosceles Triangle 53"/>
            <p:cNvSpPr/>
            <p:nvPr/>
          </p:nvSpPr>
          <p:spPr bwMode="auto">
            <a:xfrm>
              <a:off x="63361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6" name="Isosceles Triangle 55"/>
            <p:cNvSpPr/>
            <p:nvPr/>
          </p:nvSpPr>
          <p:spPr bwMode="auto">
            <a:xfrm>
              <a:off x="136926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8" name="Isosceles Triangle 57"/>
            <p:cNvSpPr/>
            <p:nvPr/>
          </p:nvSpPr>
          <p:spPr bwMode="auto">
            <a:xfrm>
              <a:off x="2117671" y="3914454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9" name="Isosceles Triangle 58"/>
            <p:cNvSpPr/>
            <p:nvPr/>
          </p:nvSpPr>
          <p:spPr bwMode="auto">
            <a:xfrm>
              <a:off x="3057550" y="3011913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29309" y="4996161"/>
              <a:ext cx="411253" cy="317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0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465991" y="4996161"/>
              <a:ext cx="411253" cy="31785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213362" y="4064640"/>
              <a:ext cx="411253" cy="31785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2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153244" y="3162098"/>
              <a:ext cx="411253" cy="317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3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 bwMode="auto">
            <a:xfrm rot="10800000" flipH="1" flipV="1">
              <a:off x="2128358" y="142207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65" name="TextBox 64"/>
            <p:cNvSpPr txBox="1"/>
            <p:nvPr/>
          </p:nvSpPr>
          <p:spPr>
            <a:xfrm>
              <a:off x="1302478" y="3042528"/>
              <a:ext cx="546178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h-1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720312" y="3042528"/>
              <a:ext cx="530543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96805" y="3914454"/>
              <a:ext cx="574035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57200" y="5771917"/>
              <a:ext cx="1671157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rgbClr val="0000FF"/>
                  </a:solidFill>
                </a:rPr>
                <a:t>h-3 or h-3 &amp; h-4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764018" y="3914456"/>
              <a:ext cx="573734" cy="6357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 or 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72" name="Left Brace 71"/>
            <p:cNvSpPr/>
            <p:nvPr/>
          </p:nvSpPr>
          <p:spPr bwMode="auto">
            <a:xfrm rot="16200000">
              <a:off x="1114435" y="5058266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grpSp>
        <p:nvGrpSpPr>
          <p:cNvPr id="4" name="Group 85"/>
          <p:cNvGrpSpPr/>
          <p:nvPr/>
        </p:nvGrpSpPr>
        <p:grpSpPr>
          <a:xfrm flipH="1">
            <a:off x="2419660" y="2304814"/>
            <a:ext cx="2374805" cy="3374395"/>
            <a:chOff x="457200" y="1422077"/>
            <a:chExt cx="3270078" cy="4646504"/>
          </a:xfrm>
        </p:grpSpPr>
        <p:cxnSp>
          <p:nvCxnSpPr>
            <p:cNvPr id="87" name="Straight Connector 86"/>
            <p:cNvCxnSpPr/>
            <p:nvPr/>
          </p:nvCxnSpPr>
          <p:spPr bwMode="auto">
            <a:xfrm rot="16200000" flipH="1">
              <a:off x="1963470" y="345893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88" name="Straight Connector 87"/>
            <p:cNvCxnSpPr/>
            <p:nvPr/>
          </p:nvCxnSpPr>
          <p:spPr bwMode="auto">
            <a:xfrm rot="10800000" flipV="1">
              <a:off x="1458931" y="337151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9" name="Oval 88"/>
            <p:cNvSpPr/>
            <p:nvPr/>
          </p:nvSpPr>
          <p:spPr bwMode="auto">
            <a:xfrm>
              <a:off x="1086772" y="3870533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 rot="5400000">
              <a:off x="847240" y="4390736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91" name="Straight Connector 90"/>
            <p:cNvCxnSpPr/>
            <p:nvPr/>
          </p:nvCxnSpPr>
          <p:spPr bwMode="auto">
            <a:xfrm rot="16200000" flipH="1">
              <a:off x="1215065" y="4390454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92" name="TextBox 91"/>
            <p:cNvSpPr txBox="1"/>
            <p:nvPr/>
          </p:nvSpPr>
          <p:spPr>
            <a:xfrm>
              <a:off x="1145957" y="3870534"/>
              <a:ext cx="300081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x</a:t>
              </a:r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2563474" y="200074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622660" y="2000741"/>
              <a:ext cx="300081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z</a:t>
              </a:r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1818059" y="2948575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877244" y="2948576"/>
              <a:ext cx="312907" cy="508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y</a:t>
              </a:r>
              <a:endParaRPr lang="en-US" sz="9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579207" y="1938039"/>
              <a:ext cx="1148071" cy="466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8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800" b="1" dirty="0" err="1" smtClean="0">
                  <a:solidFill>
                    <a:srgbClr val="0000FF"/>
                  </a:solidFill>
                </a:rPr>
                <a:t>h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 rot="10800000" flipV="1">
              <a:off x="2187228" y="2433248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99" name="Straight Connector 98"/>
            <p:cNvCxnSpPr/>
            <p:nvPr/>
          </p:nvCxnSpPr>
          <p:spPr bwMode="auto">
            <a:xfrm rot="10800000" flipH="1" flipV="1">
              <a:off x="2766917" y="2433249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00" name="Isosceles Triangle 99"/>
            <p:cNvSpPr/>
            <p:nvPr/>
          </p:nvSpPr>
          <p:spPr bwMode="auto">
            <a:xfrm>
              <a:off x="63361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1" name="Isosceles Triangle 100"/>
            <p:cNvSpPr/>
            <p:nvPr/>
          </p:nvSpPr>
          <p:spPr bwMode="auto">
            <a:xfrm>
              <a:off x="1369266" y="4845975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2" name="Isosceles Triangle 101"/>
            <p:cNvSpPr/>
            <p:nvPr/>
          </p:nvSpPr>
          <p:spPr bwMode="auto">
            <a:xfrm>
              <a:off x="2117671" y="3914454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3" name="Isosceles Triangle 102"/>
            <p:cNvSpPr/>
            <p:nvPr/>
          </p:nvSpPr>
          <p:spPr bwMode="auto">
            <a:xfrm>
              <a:off x="3057550" y="3011913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729309" y="4996161"/>
              <a:ext cx="411253" cy="317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465991" y="4996161"/>
              <a:ext cx="411253" cy="31785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2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213365" y="4064640"/>
              <a:ext cx="411253" cy="31785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3153243" y="3162098"/>
              <a:ext cx="411253" cy="317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0</a:t>
              </a:r>
            </a:p>
          </p:txBody>
        </p:sp>
        <p:cxnSp>
          <p:nvCxnSpPr>
            <p:cNvPr id="108" name="Straight Connector 107"/>
            <p:cNvCxnSpPr/>
            <p:nvPr/>
          </p:nvCxnSpPr>
          <p:spPr bwMode="auto">
            <a:xfrm rot="10800000" flipH="1" flipV="1">
              <a:off x="2128358" y="142207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09" name="TextBox 108"/>
            <p:cNvSpPr txBox="1"/>
            <p:nvPr/>
          </p:nvSpPr>
          <p:spPr>
            <a:xfrm>
              <a:off x="1302478" y="3042528"/>
              <a:ext cx="546178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h-1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2720310" y="3042528"/>
              <a:ext cx="530542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96806" y="3914454"/>
              <a:ext cx="574035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57200" y="5771917"/>
              <a:ext cx="1671157" cy="29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rgbClr val="0000FF"/>
                  </a:solidFill>
                </a:rPr>
                <a:t>h-3 or h-3 &amp; h-4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629500" y="3889999"/>
              <a:ext cx="573734" cy="6357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 or 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14" name="Left Brace 113"/>
            <p:cNvSpPr/>
            <p:nvPr/>
          </p:nvSpPr>
          <p:spPr bwMode="auto">
            <a:xfrm rot="16200000">
              <a:off x="1114435" y="5058266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grpSp>
        <p:nvGrpSpPr>
          <p:cNvPr id="6" name="Group 172"/>
          <p:cNvGrpSpPr/>
          <p:nvPr/>
        </p:nvGrpSpPr>
        <p:grpSpPr>
          <a:xfrm>
            <a:off x="4768378" y="2304814"/>
            <a:ext cx="2027598" cy="3374395"/>
            <a:chOff x="5681598" y="2140030"/>
            <a:chExt cx="2121947" cy="3531415"/>
          </a:xfrm>
        </p:grpSpPr>
        <p:cxnSp>
          <p:nvCxnSpPr>
            <p:cNvPr id="116" name="Straight Connector 115"/>
            <p:cNvCxnSpPr/>
            <p:nvPr/>
          </p:nvCxnSpPr>
          <p:spPr bwMode="auto">
            <a:xfrm rot="16200000" flipH="1">
              <a:off x="6514011" y="368807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17" name="Straight Connector 116"/>
            <p:cNvCxnSpPr/>
            <p:nvPr/>
          </p:nvCxnSpPr>
          <p:spPr bwMode="auto">
            <a:xfrm rot="10800000" flipV="1">
              <a:off x="6130553" y="36216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18" name="Oval 117"/>
            <p:cNvSpPr/>
            <p:nvPr/>
          </p:nvSpPr>
          <p:spPr bwMode="auto">
            <a:xfrm>
              <a:off x="6700822" y="4000895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119" name="Straight Connector 118"/>
            <p:cNvCxnSpPr/>
            <p:nvPr/>
          </p:nvCxnSpPr>
          <p:spPr bwMode="auto">
            <a:xfrm rot="5400000">
              <a:off x="6518774" y="4396257"/>
              <a:ext cx="412639" cy="27933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20" name="Straight Connector 119"/>
            <p:cNvCxnSpPr/>
            <p:nvPr/>
          </p:nvCxnSpPr>
          <p:spPr bwMode="auto">
            <a:xfrm rot="16200000" flipH="1">
              <a:off x="6798326" y="439604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21" name="TextBox 120"/>
            <p:cNvSpPr txBox="1"/>
            <p:nvPr/>
          </p:nvSpPr>
          <p:spPr>
            <a:xfrm>
              <a:off x="6745803" y="4000895"/>
              <a:ext cx="228067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x</a:t>
              </a:r>
            </a:p>
          </p:txBody>
        </p:sp>
        <p:sp>
          <p:nvSpPr>
            <p:cNvPr id="122" name="Oval 121"/>
            <p:cNvSpPr/>
            <p:nvPr/>
          </p:nvSpPr>
          <p:spPr bwMode="auto">
            <a:xfrm>
              <a:off x="6970024" y="2579824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7015005" y="2579824"/>
              <a:ext cx="228067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z</a:t>
              </a:r>
            </a:p>
          </p:txBody>
        </p:sp>
        <p:sp>
          <p:nvSpPr>
            <p:cNvPr id="124" name="Oval 123"/>
            <p:cNvSpPr/>
            <p:nvPr/>
          </p:nvSpPr>
          <p:spPr bwMode="auto">
            <a:xfrm>
              <a:off x="6403496" y="3300192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48478" y="3300194"/>
              <a:ext cx="237814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y</a:t>
              </a:r>
              <a:endParaRPr lang="en-US" sz="90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370519" y="2567426"/>
              <a:ext cx="872552" cy="354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8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800" b="1" dirty="0" err="1" smtClean="0">
                  <a:solidFill>
                    <a:srgbClr val="0000FF"/>
                  </a:solidFill>
                </a:rPr>
                <a:t>h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127" name="Straight Connector 126"/>
            <p:cNvCxnSpPr/>
            <p:nvPr/>
          </p:nvCxnSpPr>
          <p:spPr bwMode="auto">
            <a:xfrm rot="10800000" flipV="1">
              <a:off x="6684071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28" name="Straight Connector 127"/>
            <p:cNvCxnSpPr/>
            <p:nvPr/>
          </p:nvCxnSpPr>
          <p:spPr bwMode="auto">
            <a:xfrm rot="10800000" flipH="1" flipV="1">
              <a:off x="7124643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29" name="Isosceles Triangle 128"/>
            <p:cNvSpPr/>
            <p:nvPr/>
          </p:nvSpPr>
          <p:spPr bwMode="auto">
            <a:xfrm>
              <a:off x="6356416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30" name="Isosceles Triangle 129"/>
            <p:cNvSpPr/>
            <p:nvPr/>
          </p:nvSpPr>
          <p:spPr bwMode="auto">
            <a:xfrm>
              <a:off x="6915522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31" name="Isosceles Triangle 130"/>
            <p:cNvSpPr/>
            <p:nvPr/>
          </p:nvSpPr>
          <p:spPr bwMode="auto">
            <a:xfrm>
              <a:off x="5898400" y="4036941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32" name="Isosceles Triangle 131"/>
            <p:cNvSpPr/>
            <p:nvPr/>
          </p:nvSpPr>
          <p:spPr bwMode="auto">
            <a:xfrm>
              <a:off x="7345529" y="3348330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6429144" y="4856389"/>
              <a:ext cx="312559" cy="241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6989034" y="4856389"/>
              <a:ext cx="312559" cy="24157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2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971128" y="4151085"/>
              <a:ext cx="312559" cy="24157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418257" y="3462473"/>
              <a:ext cx="312559" cy="241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bg1"/>
                  </a:solidFill>
                </a:rPr>
                <a:t>3</a:t>
              </a:r>
              <a:endParaRPr lang="en-US" sz="900" baseline="-25000" dirty="0">
                <a:solidFill>
                  <a:schemeClr val="bg1"/>
                </a:solidFill>
              </a:endParaRPr>
            </a:p>
          </p:txBody>
        </p:sp>
        <p:cxnSp>
          <p:nvCxnSpPr>
            <p:cNvPr id="137" name="Straight Connector 136"/>
            <p:cNvCxnSpPr/>
            <p:nvPr/>
          </p:nvCxnSpPr>
          <p:spPr bwMode="auto">
            <a:xfrm rot="10800000" flipH="1" flipV="1">
              <a:off x="6639328" y="2140030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38" name="TextBox 137"/>
            <p:cNvSpPr txBox="1"/>
            <p:nvPr/>
          </p:nvSpPr>
          <p:spPr>
            <a:xfrm>
              <a:off x="6011647" y="3371598"/>
              <a:ext cx="415104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h-1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7089221" y="3371598"/>
              <a:ext cx="403221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6328439" y="4034275"/>
              <a:ext cx="436276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6222336" y="5445976"/>
              <a:ext cx="1270106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rgbClr val="0000FF"/>
                  </a:solidFill>
                </a:rPr>
                <a:t>h-3 or h-3 &amp; h-4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681598" y="3906830"/>
              <a:ext cx="436047" cy="483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 or 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43" name="Left Brace 142"/>
            <p:cNvSpPr/>
            <p:nvPr/>
          </p:nvSpPr>
          <p:spPr bwMode="auto">
            <a:xfrm rot="16200000">
              <a:off x="6721846" y="4903590"/>
              <a:ext cx="302393" cy="887796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grpSp>
        <p:nvGrpSpPr>
          <p:cNvPr id="7" name="Group 173"/>
          <p:cNvGrpSpPr/>
          <p:nvPr/>
        </p:nvGrpSpPr>
        <p:grpSpPr>
          <a:xfrm flipH="1">
            <a:off x="7004930" y="2304814"/>
            <a:ext cx="2171426" cy="3374395"/>
            <a:chOff x="5629618" y="2140030"/>
            <a:chExt cx="2272468" cy="3531415"/>
          </a:xfrm>
        </p:grpSpPr>
        <p:cxnSp>
          <p:nvCxnSpPr>
            <p:cNvPr id="175" name="Straight Connector 174"/>
            <p:cNvCxnSpPr/>
            <p:nvPr/>
          </p:nvCxnSpPr>
          <p:spPr bwMode="auto">
            <a:xfrm rot="16200000" flipH="1">
              <a:off x="6514011" y="368807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76" name="Straight Connector 175"/>
            <p:cNvCxnSpPr/>
            <p:nvPr/>
          </p:nvCxnSpPr>
          <p:spPr bwMode="auto">
            <a:xfrm rot="10800000" flipV="1">
              <a:off x="6130553" y="36216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77" name="Oval 176"/>
            <p:cNvSpPr/>
            <p:nvPr/>
          </p:nvSpPr>
          <p:spPr bwMode="auto">
            <a:xfrm>
              <a:off x="6700822" y="4000895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178" name="Straight Connector 177"/>
            <p:cNvCxnSpPr/>
            <p:nvPr/>
          </p:nvCxnSpPr>
          <p:spPr bwMode="auto">
            <a:xfrm rot="5400000">
              <a:off x="6518774" y="4396257"/>
              <a:ext cx="412639" cy="27933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79" name="Straight Connector 178"/>
            <p:cNvCxnSpPr/>
            <p:nvPr/>
          </p:nvCxnSpPr>
          <p:spPr bwMode="auto">
            <a:xfrm rot="16200000" flipH="1">
              <a:off x="6798326" y="4396042"/>
              <a:ext cx="412639" cy="27976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80" name="TextBox 179"/>
            <p:cNvSpPr txBox="1"/>
            <p:nvPr/>
          </p:nvSpPr>
          <p:spPr>
            <a:xfrm>
              <a:off x="6745804" y="4000895"/>
              <a:ext cx="228067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x</a:t>
              </a:r>
            </a:p>
          </p:txBody>
        </p:sp>
        <p:sp>
          <p:nvSpPr>
            <p:cNvPr id="181" name="Oval 180"/>
            <p:cNvSpPr/>
            <p:nvPr/>
          </p:nvSpPr>
          <p:spPr bwMode="auto">
            <a:xfrm>
              <a:off x="6970024" y="2579824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7015005" y="2579824"/>
              <a:ext cx="228067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z</a:t>
              </a:r>
            </a:p>
          </p:txBody>
        </p:sp>
        <p:sp>
          <p:nvSpPr>
            <p:cNvPr id="183" name="Oval 182"/>
            <p:cNvSpPr/>
            <p:nvPr/>
          </p:nvSpPr>
          <p:spPr bwMode="auto">
            <a:xfrm>
              <a:off x="6403496" y="3300192"/>
              <a:ext cx="328712" cy="328712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6448478" y="3300194"/>
              <a:ext cx="237814" cy="38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y</a:t>
              </a:r>
              <a:endParaRPr lang="en-US" sz="900" dirty="0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7029534" y="2556081"/>
              <a:ext cx="872552" cy="354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height</a:t>
              </a:r>
            </a:p>
            <a:p>
              <a:r>
                <a:rPr lang="en-US" sz="800" b="1" dirty="0" smtClean="0">
                  <a:solidFill>
                    <a:srgbClr val="0000FF"/>
                  </a:solidFill>
                </a:rPr>
                <a:t> = </a:t>
              </a:r>
              <a:r>
                <a:rPr lang="en-US" sz="800" b="1" dirty="0" err="1" smtClean="0">
                  <a:solidFill>
                    <a:srgbClr val="0000FF"/>
                  </a:solidFill>
                </a:rPr>
                <a:t>h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186" name="Straight Connector 185"/>
            <p:cNvCxnSpPr/>
            <p:nvPr/>
          </p:nvCxnSpPr>
          <p:spPr bwMode="auto">
            <a:xfrm rot="10800000" flipV="1">
              <a:off x="6684071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187" name="Straight Connector 186"/>
            <p:cNvCxnSpPr/>
            <p:nvPr/>
          </p:nvCxnSpPr>
          <p:spPr bwMode="auto">
            <a:xfrm rot="10800000" flipH="1" flipV="1">
              <a:off x="7124643" y="2908536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88" name="Isosceles Triangle 187"/>
            <p:cNvSpPr/>
            <p:nvPr/>
          </p:nvSpPr>
          <p:spPr bwMode="auto">
            <a:xfrm>
              <a:off x="6356416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89" name="Isosceles Triangle 188"/>
            <p:cNvSpPr/>
            <p:nvPr/>
          </p:nvSpPr>
          <p:spPr bwMode="auto">
            <a:xfrm>
              <a:off x="6915522" y="4742246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90" name="Isosceles Triangle 189"/>
            <p:cNvSpPr/>
            <p:nvPr/>
          </p:nvSpPr>
          <p:spPr bwMode="auto">
            <a:xfrm>
              <a:off x="5898400" y="4036941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91" name="Isosceles Triangle 190"/>
            <p:cNvSpPr/>
            <p:nvPr/>
          </p:nvSpPr>
          <p:spPr bwMode="auto">
            <a:xfrm>
              <a:off x="7345529" y="3348330"/>
              <a:ext cx="458016" cy="39484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6429145" y="4856389"/>
              <a:ext cx="312560" cy="241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6989033" y="4856389"/>
              <a:ext cx="312560" cy="24157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5971129" y="4151085"/>
              <a:ext cx="312560" cy="241573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7418256" y="3462473"/>
              <a:ext cx="312560" cy="241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1"/>
                  </a:solidFill>
                </a:rPr>
                <a:t>T</a:t>
              </a:r>
              <a:r>
                <a:rPr lang="en-US" sz="900" baseline="-25000" dirty="0">
                  <a:solidFill>
                    <a:schemeClr val="bg1"/>
                  </a:solidFill>
                </a:rPr>
                <a:t>0</a:t>
              </a:r>
            </a:p>
          </p:txBody>
        </p:sp>
        <p:cxnSp>
          <p:nvCxnSpPr>
            <p:cNvPr id="196" name="Straight Connector 195"/>
            <p:cNvCxnSpPr/>
            <p:nvPr/>
          </p:nvCxnSpPr>
          <p:spPr bwMode="auto">
            <a:xfrm rot="10800000" flipH="1" flipV="1">
              <a:off x="6639328" y="2140030"/>
              <a:ext cx="449894" cy="43979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197" name="TextBox 196"/>
            <p:cNvSpPr txBox="1"/>
            <p:nvPr/>
          </p:nvSpPr>
          <p:spPr>
            <a:xfrm>
              <a:off x="6011647" y="3371598"/>
              <a:ext cx="415104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h-1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7089222" y="3371598"/>
              <a:ext cx="403221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6328439" y="4034275"/>
              <a:ext cx="436276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6222334" y="5445976"/>
              <a:ext cx="1270106" cy="2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rgbClr val="0000FF"/>
                  </a:solidFill>
                </a:rPr>
                <a:t>h-3 or h-3 &amp; h-4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5629618" y="3878948"/>
              <a:ext cx="436047" cy="483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00FF"/>
                  </a:solidFill>
                </a:rPr>
                <a:t>h-2 or h-3</a:t>
              </a:r>
              <a:endParaRPr lang="en-US" sz="800" b="1" dirty="0">
                <a:solidFill>
                  <a:srgbClr val="0000FF"/>
                </a:solidFill>
              </a:endParaRPr>
            </a:p>
          </p:txBody>
        </p:sp>
        <p:sp>
          <p:nvSpPr>
            <p:cNvPr id="202" name="Left Brace 201"/>
            <p:cNvSpPr/>
            <p:nvPr/>
          </p:nvSpPr>
          <p:spPr bwMode="auto">
            <a:xfrm rot="16200000">
              <a:off x="6721846" y="4903590"/>
              <a:ext cx="302393" cy="887796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graphicFrame>
        <p:nvGraphicFramePr>
          <p:cNvPr id="209" name="Object 208"/>
          <p:cNvGraphicFramePr>
            <a:graphicFrameLocks noChangeAspect="1"/>
          </p:cNvGraphicFramePr>
          <p:nvPr/>
        </p:nvGraphicFramePr>
        <p:xfrm>
          <a:off x="573147" y="1856788"/>
          <a:ext cx="1156250" cy="353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89" name="Equation" r:id="rId3" imgW="622300" imgH="190500" progId="Equation.DSMT4">
                  <p:embed/>
                </p:oleObj>
              </mc:Choice>
              <mc:Fallback>
                <p:oleObj name="Equation" r:id="rId3" imgW="622300" imgH="1905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147" y="1856788"/>
                        <a:ext cx="1156250" cy="3539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2992673" y="1821627"/>
          <a:ext cx="11557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90" name="Equation" r:id="rId5" imgW="622300" imgH="190500" progId="Equation.DSMT4">
                  <p:embed/>
                </p:oleObj>
              </mc:Choice>
              <mc:Fallback>
                <p:oleObj name="Equation" r:id="rId5" imgW="622300" imgH="1905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2673" y="1821627"/>
                        <a:ext cx="11557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5242690" y="1813337"/>
          <a:ext cx="115570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91" name="Equation" r:id="rId7" imgW="622300" imgH="190500" progId="Equation.DSMT4">
                  <p:embed/>
                </p:oleObj>
              </mc:Choice>
              <mc:Fallback>
                <p:oleObj name="Equation" r:id="rId7" imgW="622300" imgH="1905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2690" y="1813337"/>
                        <a:ext cx="1155700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7463954" y="1843029"/>
          <a:ext cx="11557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92" name="Equation" r:id="rId9" imgW="622300" imgH="190500" progId="Equation.DSMT4">
                  <p:embed/>
                </p:oleObj>
              </mc:Choice>
              <mc:Fallback>
                <p:oleObj name="Equation" r:id="rId9" imgW="622300" imgH="1905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3954" y="1843029"/>
                        <a:ext cx="11557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Removal: Trinode Restructuring - Case 1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 rot="16200000" flipH="1">
            <a:off x="1963470" y="3458933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8" name="Straight Connector 7"/>
          <p:cNvCxnSpPr/>
          <p:nvPr/>
        </p:nvCxnSpPr>
        <p:spPr bwMode="auto">
          <a:xfrm rot="10800000" flipV="1">
            <a:off x="1458931" y="337151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9" name="Oval 8"/>
          <p:cNvSpPr/>
          <p:nvPr/>
        </p:nvSpPr>
        <p:spPr bwMode="auto">
          <a:xfrm>
            <a:off x="1086772" y="3870533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>
            <a:off x="847240" y="4390736"/>
            <a:ext cx="542935" cy="36754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13" name="Straight Connector 12"/>
          <p:cNvCxnSpPr/>
          <p:nvPr/>
        </p:nvCxnSpPr>
        <p:spPr bwMode="auto">
          <a:xfrm rot="16200000" flipH="1">
            <a:off x="1215065" y="4390454"/>
            <a:ext cx="542935" cy="3681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14" name="TextBox 13"/>
          <p:cNvSpPr txBox="1"/>
          <p:nvPr/>
        </p:nvSpPr>
        <p:spPr>
          <a:xfrm>
            <a:off x="1145957" y="38705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2563474" y="2000742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22659" y="20007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1818059" y="2948575"/>
            <a:ext cx="432507" cy="432507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77244" y="29485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774670" y="1984428"/>
            <a:ext cx="114807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height</a:t>
            </a:r>
          </a:p>
          <a:p>
            <a:r>
              <a:rPr lang="en-US" sz="1600" b="1" dirty="0" smtClean="0">
                <a:solidFill>
                  <a:srgbClr val="0000FF"/>
                </a:solidFill>
              </a:rPr>
              <a:t> = </a:t>
            </a:r>
            <a:r>
              <a:rPr lang="en-US" sz="1600" b="1" dirty="0" err="1" smtClean="0">
                <a:solidFill>
                  <a:srgbClr val="0000FF"/>
                </a:solidFill>
              </a:rPr>
              <a:t>h</a:t>
            </a: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rot="10800000" flipV="1">
            <a:off x="2187228" y="2433248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cxnSp>
        <p:nvCxnSpPr>
          <p:cNvPr id="37" name="Straight Connector 36"/>
          <p:cNvCxnSpPr/>
          <p:nvPr/>
        </p:nvCxnSpPr>
        <p:spPr bwMode="auto">
          <a:xfrm rot="10800000" flipH="1" flipV="1">
            <a:off x="2766917" y="2433249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54" name="Isosceles Triangle 53"/>
          <p:cNvSpPr/>
          <p:nvPr/>
        </p:nvSpPr>
        <p:spPr bwMode="auto">
          <a:xfrm>
            <a:off x="633616" y="4845975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6" name="Isosceles Triangle 55"/>
          <p:cNvSpPr/>
          <p:nvPr/>
        </p:nvSpPr>
        <p:spPr bwMode="auto">
          <a:xfrm>
            <a:off x="1369266" y="4845975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8" name="Isosceles Triangle 57"/>
          <p:cNvSpPr/>
          <p:nvPr/>
        </p:nvSpPr>
        <p:spPr bwMode="auto">
          <a:xfrm>
            <a:off x="2117671" y="3914454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9" name="Isosceles Triangle 58"/>
          <p:cNvSpPr/>
          <p:nvPr/>
        </p:nvSpPr>
        <p:spPr bwMode="auto">
          <a:xfrm>
            <a:off x="3057550" y="3011913"/>
            <a:ext cx="602640" cy="519517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29309" y="4996160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0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465991" y="4996160"/>
            <a:ext cx="411253" cy="3693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213364" y="4064639"/>
            <a:ext cx="411253" cy="369332"/>
          </a:xfrm>
          <a:prstGeom prst="rect">
            <a:avLst/>
          </a:prstGeom>
          <a:noFill/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153243" y="3162098"/>
            <a:ext cx="41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 rot="10800000" flipH="1" flipV="1">
            <a:off x="2128358" y="1422077"/>
            <a:ext cx="591953" cy="5786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</p:cxnSp>
      <p:sp>
        <p:nvSpPr>
          <p:cNvPr id="65" name="TextBox 64"/>
          <p:cNvSpPr txBox="1"/>
          <p:nvPr/>
        </p:nvSpPr>
        <p:spPr>
          <a:xfrm>
            <a:off x="1302479" y="3042528"/>
            <a:ext cx="546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h-1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720311" y="3042528"/>
            <a:ext cx="530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96804" y="3914454"/>
            <a:ext cx="57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h-2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57200" y="5771915"/>
            <a:ext cx="1671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FF"/>
                </a:solidFill>
              </a:rPr>
              <a:t>h-3 or h-3 &amp; h-4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764017" y="3914454"/>
            <a:ext cx="5737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h-2 or h-3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72" name="Left Brace 71"/>
          <p:cNvSpPr/>
          <p:nvPr/>
        </p:nvSpPr>
        <p:spPr bwMode="auto">
          <a:xfrm rot="16200000">
            <a:off x="1114435" y="5058266"/>
            <a:ext cx="397877" cy="1168128"/>
          </a:xfrm>
          <a:prstGeom prst="leftBrac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3" name="Group 83"/>
          <p:cNvGrpSpPr/>
          <p:nvPr/>
        </p:nvGrpSpPr>
        <p:grpSpPr>
          <a:xfrm>
            <a:off x="4257227" y="1928930"/>
            <a:ext cx="4346554" cy="3381008"/>
            <a:chOff x="4257227" y="1928930"/>
            <a:chExt cx="4346554" cy="3381008"/>
          </a:xfrm>
        </p:grpSpPr>
        <p:cxnSp>
          <p:nvCxnSpPr>
            <p:cNvPr id="34" name="Straight Connector 33"/>
            <p:cNvCxnSpPr/>
            <p:nvPr/>
          </p:nvCxnSpPr>
          <p:spPr bwMode="auto">
            <a:xfrm rot="10800000" flipV="1">
              <a:off x="6562823" y="2490744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5" name="Oval 34"/>
            <p:cNvSpPr/>
            <p:nvPr/>
          </p:nvSpPr>
          <p:spPr bwMode="auto">
            <a:xfrm>
              <a:off x="6190664" y="2989758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 rot="5400000">
              <a:off x="5951132" y="3509961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38" name="Straight Connector 37"/>
            <p:cNvCxnSpPr/>
            <p:nvPr/>
          </p:nvCxnSpPr>
          <p:spPr bwMode="auto">
            <a:xfrm rot="16200000" flipH="1">
              <a:off x="6318957" y="3509679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39" name="TextBox 38"/>
            <p:cNvSpPr txBox="1"/>
            <p:nvPr/>
          </p:nvSpPr>
          <p:spPr>
            <a:xfrm>
              <a:off x="6249849" y="298975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7700328" y="2986952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759513" y="298695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921951" y="2067800"/>
              <a:ext cx="432507" cy="432507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981136" y="20678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47" name="Isosceles Triangle 46"/>
            <p:cNvSpPr/>
            <p:nvPr/>
          </p:nvSpPr>
          <p:spPr bwMode="auto">
            <a:xfrm>
              <a:off x="573750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8" name="Isosceles Triangle 47"/>
            <p:cNvSpPr/>
            <p:nvPr/>
          </p:nvSpPr>
          <p:spPr bwMode="auto">
            <a:xfrm>
              <a:off x="6473158" y="3965200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9" name="Isosceles Triangle 48"/>
            <p:cNvSpPr/>
            <p:nvPr/>
          </p:nvSpPr>
          <p:spPr bwMode="auto">
            <a:xfrm>
              <a:off x="7276781" y="3949749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0" name="Isosceles Triangle 49"/>
            <p:cNvSpPr/>
            <p:nvPr/>
          </p:nvSpPr>
          <p:spPr bwMode="auto">
            <a:xfrm>
              <a:off x="8001141" y="3924507"/>
              <a:ext cx="602640" cy="519517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833201" y="4115385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0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569883" y="4115385"/>
              <a:ext cx="411253" cy="369332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372474" y="4099934"/>
              <a:ext cx="411253" cy="369332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2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96834" y="4074692"/>
              <a:ext cx="411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3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406371" y="1928930"/>
              <a:ext cx="54617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solidFill>
                    <a:srgbClr val="0000FF"/>
                  </a:solidFill>
                </a:rPr>
                <a:t>h</a:t>
              </a:r>
              <a:r>
                <a:rPr lang="en-US" sz="1600" b="1" dirty="0" smtClean="0">
                  <a:solidFill>
                    <a:srgbClr val="0000FF"/>
                  </a:solidFill>
                </a:rPr>
                <a:t> or h-1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8028938" y="4475101"/>
              <a:ext cx="5305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00696" y="3033679"/>
              <a:ext cx="5740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561092" y="4891140"/>
              <a:ext cx="1671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h-3 or h-3 &amp; h-4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281143" y="4478941"/>
              <a:ext cx="5737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h-2 or h-3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Left Brace 75"/>
            <p:cNvSpPr/>
            <p:nvPr/>
          </p:nvSpPr>
          <p:spPr bwMode="auto">
            <a:xfrm rot="16200000">
              <a:off x="6218327" y="4177491"/>
              <a:ext cx="397877" cy="1168128"/>
            </a:xfrm>
            <a:prstGeom prst="leftBrac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rot="5400000">
              <a:off x="7488045" y="3507155"/>
              <a:ext cx="542935" cy="3675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8" name="Straight Connector 77"/>
            <p:cNvCxnSpPr/>
            <p:nvPr/>
          </p:nvCxnSpPr>
          <p:spPr bwMode="auto">
            <a:xfrm rot="16200000" flipH="1">
              <a:off x="7855870" y="3506873"/>
              <a:ext cx="542935" cy="36810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cxnSp>
          <p:nvCxnSpPr>
            <p:cNvPr id="79" name="Straight Connector 78"/>
            <p:cNvCxnSpPr/>
            <p:nvPr/>
          </p:nvCxnSpPr>
          <p:spPr bwMode="auto">
            <a:xfrm rot="10800000" flipH="1" flipV="1">
              <a:off x="7154776" y="2500307"/>
              <a:ext cx="591953" cy="578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/>
          </p:spPr>
        </p:cxnSp>
        <p:sp>
          <p:nvSpPr>
            <p:cNvPr id="80" name="TextBox 79"/>
            <p:cNvSpPr txBox="1"/>
            <p:nvPr/>
          </p:nvSpPr>
          <p:spPr>
            <a:xfrm>
              <a:off x="7120954" y="2847116"/>
              <a:ext cx="5740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h-1 or h-2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81" name="Right Arrow 80"/>
            <p:cNvSpPr/>
            <p:nvPr/>
          </p:nvSpPr>
          <p:spPr bwMode="auto">
            <a:xfrm>
              <a:off x="4470269" y="2857605"/>
              <a:ext cx="1030699" cy="214725"/>
            </a:xfrm>
            <a:prstGeom prst="rightArrow">
              <a:avLst/>
            </a:pr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13500000">
                <a:srgbClr val="000000">
                  <a:alpha val="5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257227" y="2553930"/>
              <a:ext cx="148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Restructure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3153243" y="1422077"/>
            <a:ext cx="3341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that </a:t>
            </a:r>
            <a:r>
              <a:rPr lang="en-US" dirty="0" err="1" smtClean="0"/>
              <a:t>y</a:t>
            </a:r>
            <a:r>
              <a:rPr lang="en-US" dirty="0" smtClean="0"/>
              <a:t> is the middle value.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Regular office hours will not be held</a:t>
            </a:r>
          </a:p>
          <a:p>
            <a:r>
              <a:rPr lang="en-US" dirty="0" smtClean="0"/>
              <a:t>You may me by email / Skype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Removal:  Rebalancing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24" y="973404"/>
            <a:ext cx="5160114" cy="4957054"/>
          </a:xfrm>
        </p:spPr>
        <p:txBody>
          <a:bodyPr/>
          <a:lstStyle/>
          <a:p>
            <a:r>
              <a:rPr lang="en-US" sz="2000" dirty="0" smtClean="0"/>
              <a:t>Step 2:  Repair</a:t>
            </a:r>
          </a:p>
          <a:p>
            <a:pPr lvl="1"/>
            <a:r>
              <a:rPr lang="en-US" sz="1800" dirty="0" smtClean="0"/>
              <a:t>Unfortunately, </a:t>
            </a:r>
            <a:r>
              <a:rPr lang="en-US" sz="1800" dirty="0" err="1" smtClean="0"/>
              <a:t>trinode</a:t>
            </a:r>
            <a:r>
              <a:rPr lang="en-US" sz="1800" dirty="0" smtClean="0"/>
              <a:t> restructuring may reduce the height of the subtree, causing another imbalance further up the tree.</a:t>
            </a:r>
          </a:p>
          <a:p>
            <a:pPr lvl="1"/>
            <a:r>
              <a:rPr lang="en-US" sz="1800" dirty="0" smtClean="0"/>
              <a:t>Thus this search and repair process must be repeated until we reach the root.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Topic 2. Sorting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0074"/>
            <a:ext cx="8229600" cy="4957054"/>
          </a:xfrm>
        </p:spPr>
        <p:txBody>
          <a:bodyPr/>
          <a:lstStyle/>
          <a:p>
            <a:r>
              <a:rPr lang="en-US" dirty="0" smtClean="0"/>
              <a:t>Comparison Sorting</a:t>
            </a:r>
          </a:p>
          <a:p>
            <a:pPr lvl="1"/>
            <a:r>
              <a:rPr lang="en-US" dirty="0" smtClean="0"/>
              <a:t>Selection Sort</a:t>
            </a:r>
          </a:p>
          <a:p>
            <a:pPr lvl="1"/>
            <a:r>
              <a:rPr lang="en-US" dirty="0" smtClean="0"/>
              <a:t>Bubble Sort</a:t>
            </a:r>
          </a:p>
          <a:p>
            <a:pPr lvl="1"/>
            <a:r>
              <a:rPr lang="en-US" dirty="0" smtClean="0"/>
              <a:t>Insertion Sort</a:t>
            </a:r>
          </a:p>
          <a:p>
            <a:pPr lvl="1"/>
            <a:r>
              <a:rPr lang="en-US" dirty="0" smtClean="0"/>
              <a:t>Merge Sort</a:t>
            </a:r>
          </a:p>
          <a:p>
            <a:pPr lvl="1"/>
            <a:r>
              <a:rPr lang="en-US" dirty="0" smtClean="0"/>
              <a:t>Heap Sort</a:t>
            </a:r>
          </a:p>
          <a:p>
            <a:pPr lvl="1"/>
            <a:r>
              <a:rPr lang="en-US" dirty="0" smtClean="0"/>
              <a:t>Quick Sort</a:t>
            </a:r>
          </a:p>
          <a:p>
            <a:r>
              <a:rPr lang="en-US" dirty="0" smtClean="0"/>
              <a:t>Linear Sorting</a:t>
            </a:r>
          </a:p>
          <a:p>
            <a:pPr lvl="1"/>
            <a:r>
              <a:rPr lang="en-US" dirty="0" smtClean="0"/>
              <a:t>Counting Sort</a:t>
            </a:r>
          </a:p>
          <a:p>
            <a:pPr lvl="1"/>
            <a:r>
              <a:rPr lang="en-US" dirty="0" smtClean="0"/>
              <a:t>Radix Sort</a:t>
            </a:r>
          </a:p>
          <a:p>
            <a:pPr lvl="1"/>
            <a:r>
              <a:rPr lang="en-US" dirty="0" smtClean="0"/>
              <a:t>Bucket Sort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 Sorts</a:t>
            </a:r>
          </a:p>
        </p:txBody>
      </p:sp>
      <p:sp>
        <p:nvSpPr>
          <p:cNvPr id="131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Comparison </a:t>
            </a:r>
            <a:r>
              <a:rPr lang="en-US" dirty="0"/>
              <a:t>Sort algorithms sort the input by successive comparison of pairs of input elements.</a:t>
            </a:r>
          </a:p>
          <a:p>
            <a:r>
              <a:rPr lang="en-US" dirty="0"/>
              <a:t>Comparison Sort algorithms are very general:  they make no assumptions about the values of the input elements.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36900" y="363935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069330" y="4755176"/>
          <a:ext cx="1439124" cy="359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20" name="Equation" r:id="rId3" imgW="812800" imgH="203200" progId="Equation.DSMT4">
                  <p:embed/>
                </p:oleObj>
              </mc:Choice>
              <mc:Fallback>
                <p:oleObj name="Equation" r:id="rId3" imgW="812800" imgH="203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9330" y="4755176"/>
                        <a:ext cx="1439124" cy="3597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 rot="16200000" flipV="1">
            <a:off x="2036493" y="4043033"/>
            <a:ext cx="744980" cy="6793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254C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rot="5400000" flipH="1" flipV="1">
            <a:off x="2721259" y="4037573"/>
            <a:ext cx="744980" cy="69022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254C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Algorithms and Memory</a:t>
            </a:r>
            <a:endParaRPr lang="en-US" dirty="0"/>
          </a:p>
        </p:txBody>
      </p:sp>
      <p:sp>
        <p:nvSpPr>
          <p:cNvPr id="131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Some algorithms sort by swapping elements within the input array</a:t>
            </a:r>
          </a:p>
          <a:p>
            <a:r>
              <a:rPr lang="en-US" dirty="0" smtClean="0"/>
              <a:t>Such algorithms are said to </a:t>
            </a:r>
            <a:r>
              <a:rPr lang="en-US" b="1" dirty="0" smtClean="0">
                <a:solidFill>
                  <a:srgbClr val="800000"/>
                </a:solidFill>
              </a:rPr>
              <a:t>sort in place</a:t>
            </a:r>
            <a:r>
              <a:rPr lang="en-US" dirty="0" smtClean="0"/>
              <a:t>, and require only O(1) additional memory.</a:t>
            </a:r>
          </a:p>
          <a:p>
            <a:r>
              <a:rPr lang="en-US" dirty="0" smtClean="0"/>
              <a:t>Other algorithms require allocation of an output array into which values are copied.</a:t>
            </a:r>
          </a:p>
          <a:p>
            <a:r>
              <a:rPr lang="en-US" dirty="0" smtClean="0"/>
              <a:t>These algorithms do not sort in place, and require </a:t>
            </a:r>
            <a:r>
              <a:rPr lang="en-US" dirty="0" err="1" smtClean="0"/>
              <a:t>O(n</a:t>
            </a:r>
            <a:r>
              <a:rPr lang="en-US" dirty="0" smtClean="0"/>
              <a:t>) additional memory.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97906" y="5234468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Freeform 8"/>
          <p:cNvSpPr/>
          <p:nvPr/>
        </p:nvSpPr>
        <p:spPr bwMode="auto">
          <a:xfrm>
            <a:off x="3209642" y="5584698"/>
            <a:ext cx="1374318" cy="665465"/>
          </a:xfrm>
          <a:custGeom>
            <a:avLst/>
            <a:gdLst>
              <a:gd name="connsiteX0" fmla="*/ 0 w 1374318"/>
              <a:gd name="connsiteY0" fmla="*/ 0 h 665465"/>
              <a:gd name="connsiteX1" fmla="*/ 721952 w 1374318"/>
              <a:gd name="connsiteY1" fmla="*/ 661116 h 665465"/>
              <a:gd name="connsiteX2" fmla="*/ 1374318 w 1374318"/>
              <a:gd name="connsiteY2" fmla="*/ 26096 h 665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4318" h="665465">
                <a:moveTo>
                  <a:pt x="0" y="0"/>
                </a:moveTo>
                <a:cubicBezTo>
                  <a:pt x="246449" y="328383"/>
                  <a:pt x="492899" y="656767"/>
                  <a:pt x="721952" y="661116"/>
                </a:cubicBezTo>
                <a:cubicBezTo>
                  <a:pt x="951005" y="665465"/>
                  <a:pt x="1162661" y="345780"/>
                  <a:pt x="1374318" y="26096"/>
                </a:cubicBezTo>
              </a:path>
            </a:pathLst>
          </a:custGeom>
          <a:noFill/>
          <a:ln w="28575" cap="flat" cmpd="sng" algn="ctr">
            <a:solidFill>
              <a:srgbClr val="254C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 dirty="0">
              <a:ln>
                <a:solidFill>
                  <a:srgbClr val="254C00"/>
                </a:solidFill>
              </a:ln>
              <a:solidFill>
                <a:schemeClr val="accent2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48872" y="5756832"/>
            <a:ext cx="723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254C00"/>
                </a:solidFill>
              </a:rPr>
              <a:t>swap</a:t>
            </a:r>
            <a:endParaRPr lang="en-US" dirty="0">
              <a:solidFill>
                <a:srgbClr val="254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Stable Sort</a:t>
            </a:r>
            <a:endParaRPr lang="en-US" dirty="0"/>
          </a:p>
        </p:txBody>
      </p:sp>
      <p:sp>
        <p:nvSpPr>
          <p:cNvPr id="131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sorting algorithm is said to be </a:t>
            </a:r>
            <a:r>
              <a:rPr lang="en-US" b="1" dirty="0" smtClean="0">
                <a:solidFill>
                  <a:schemeClr val="tx2"/>
                </a:solidFill>
              </a:rPr>
              <a:t>stable </a:t>
            </a:r>
            <a:r>
              <a:rPr lang="en-US" dirty="0" smtClean="0"/>
              <a:t>if the ordering of identical keys in the input is preserved in the output.</a:t>
            </a:r>
          </a:p>
          <a:p>
            <a:r>
              <a:rPr lang="en-US" dirty="0" smtClean="0"/>
              <a:t>The stable sort property is important, for example, when entries with identical keys are already ordered by another criterion.</a:t>
            </a:r>
          </a:p>
          <a:p>
            <a:r>
              <a:rPr lang="en-US" dirty="0" smtClean="0"/>
              <a:t>(Remember that stored with each key is a record containing some useful information.)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97906" y="4474451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97906" y="554441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 bwMode="auto">
          <a:xfrm rot="10800000" flipV="1">
            <a:off x="2513785" y="4845290"/>
            <a:ext cx="2035382" cy="69912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rot="10800000" flipV="1">
            <a:off x="3183548" y="4845290"/>
            <a:ext cx="2044081" cy="69912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2513784" y="4845290"/>
            <a:ext cx="1356922" cy="69912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10800000" flipV="1">
            <a:off x="4549168" y="4845290"/>
            <a:ext cx="2044081" cy="69912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Selection Sort operates by first finding the smallest element in the input list, and moving it to the output list.</a:t>
            </a:r>
          </a:p>
          <a:p>
            <a:r>
              <a:rPr lang="en-US" dirty="0" smtClean="0"/>
              <a:t>It then finds the next smallest value and does the same.</a:t>
            </a:r>
          </a:p>
          <a:p>
            <a:r>
              <a:rPr lang="en-US" dirty="0" smtClean="0"/>
              <a:t>It continues in this way until all the input elements have been selected and placed in the output list in the correct order.</a:t>
            </a:r>
          </a:p>
          <a:p>
            <a:r>
              <a:rPr lang="en-US" dirty="0" smtClean="0"/>
              <a:t>Note that every selection requires a search through the input list.</a:t>
            </a:r>
          </a:p>
          <a:p>
            <a:r>
              <a:rPr lang="en-US" dirty="0" smtClean="0"/>
              <a:t>Thus the algorithm has a nested loop structure</a:t>
            </a:r>
          </a:p>
          <a:p>
            <a:r>
              <a:rPr lang="en-US" dirty="0" smtClean="0">
                <a:hlinkClick r:id="rId2"/>
              </a:rPr>
              <a:t>Selection Sort Example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Bubble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Bubble Sort operates by successively comparing adjacent elements, swapping them if they are out of order.</a:t>
            </a:r>
          </a:p>
          <a:p>
            <a:r>
              <a:rPr lang="en-US" dirty="0" smtClean="0"/>
              <a:t>At the end of the first pass, the largest element is in the correct position.</a:t>
            </a:r>
          </a:p>
          <a:p>
            <a:r>
              <a:rPr lang="en-US" dirty="0" smtClean="0"/>
              <a:t>A total of </a:t>
            </a:r>
            <a:r>
              <a:rPr lang="en-US" dirty="0" err="1" smtClean="0"/>
              <a:t>n</a:t>
            </a:r>
            <a:r>
              <a:rPr lang="en-US" dirty="0" smtClean="0"/>
              <a:t> passes are required to sort the entire array.</a:t>
            </a:r>
          </a:p>
          <a:p>
            <a:r>
              <a:rPr lang="en-US" dirty="0" smtClean="0"/>
              <a:t>Thus bubble sort also has a nested loop structure</a:t>
            </a:r>
          </a:p>
          <a:p>
            <a:r>
              <a:rPr lang="en-US" dirty="0" smtClean="0">
                <a:hlinkClick r:id="rId2"/>
              </a:rPr>
              <a:t>Bubble Sort Example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6578" name="Picture 2" descr="fig2-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rcRect t="3807" b="46245"/>
          <a:stretch>
            <a:fillRect/>
          </a:stretch>
        </p:blipFill>
        <p:spPr bwMode="auto">
          <a:xfrm>
            <a:off x="228600" y="2038350"/>
            <a:ext cx="8915400" cy="3082925"/>
          </a:xfrm>
          <a:prstGeom prst="rect">
            <a:avLst/>
          </a:prstGeom>
          <a:noFill/>
        </p:spPr>
      </p:pic>
      <p:sp>
        <p:nvSpPr>
          <p:cNvPr id="1176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 Insertion Sort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Merge Sort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97200" y="1125538"/>
            <a:ext cx="2946400" cy="2151062"/>
            <a:chOff x="118" y="2928"/>
            <a:chExt cx="1856" cy="1355"/>
          </a:xfrm>
        </p:grpSpPr>
        <p:sp>
          <p:nvSpPr>
            <p:cNvPr id="205881" name="Freeform 4"/>
            <p:cNvSpPr>
              <a:spLocks/>
            </p:cNvSpPr>
            <p:nvPr/>
          </p:nvSpPr>
          <p:spPr bwMode="auto">
            <a:xfrm>
              <a:off x="118" y="2928"/>
              <a:ext cx="1856" cy="1355"/>
            </a:xfrm>
            <a:custGeom>
              <a:avLst/>
              <a:gdLst>
                <a:gd name="T0" fmla="*/ 364 w 1856"/>
                <a:gd name="T1" fmla="*/ 288 h 1355"/>
                <a:gd name="T2" fmla="*/ 28 w 1856"/>
                <a:gd name="T3" fmla="*/ 768 h 1355"/>
                <a:gd name="T4" fmla="*/ 535 w 1856"/>
                <a:gd name="T5" fmla="*/ 923 h 1355"/>
                <a:gd name="T6" fmla="*/ 888 w 1856"/>
                <a:gd name="T7" fmla="*/ 1233 h 1355"/>
                <a:gd name="T8" fmla="*/ 1301 w 1856"/>
                <a:gd name="T9" fmla="*/ 1293 h 1355"/>
                <a:gd name="T10" fmla="*/ 1804 w 1856"/>
                <a:gd name="T11" fmla="*/ 864 h 1355"/>
                <a:gd name="T12" fmla="*/ 988 w 1856"/>
                <a:gd name="T13" fmla="*/ 96 h 1355"/>
                <a:gd name="T14" fmla="*/ 364 w 1856"/>
                <a:gd name="T15" fmla="*/ 288 h 135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56"/>
                <a:gd name="T25" fmla="*/ 0 h 1355"/>
                <a:gd name="T26" fmla="*/ 1856 w 1856"/>
                <a:gd name="T27" fmla="*/ 1355 h 135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56" h="1355">
                  <a:moveTo>
                    <a:pt x="364" y="288"/>
                  </a:moveTo>
                  <a:cubicBezTo>
                    <a:pt x="204" y="400"/>
                    <a:pt x="0" y="662"/>
                    <a:pt x="28" y="768"/>
                  </a:cubicBezTo>
                  <a:cubicBezTo>
                    <a:pt x="56" y="874"/>
                    <a:pt x="392" y="846"/>
                    <a:pt x="535" y="923"/>
                  </a:cubicBezTo>
                  <a:cubicBezTo>
                    <a:pt x="678" y="1000"/>
                    <a:pt x="760" y="1171"/>
                    <a:pt x="888" y="1233"/>
                  </a:cubicBezTo>
                  <a:cubicBezTo>
                    <a:pt x="1016" y="1295"/>
                    <a:pt x="1148" y="1355"/>
                    <a:pt x="1301" y="1293"/>
                  </a:cubicBezTo>
                  <a:cubicBezTo>
                    <a:pt x="1454" y="1231"/>
                    <a:pt x="1856" y="1063"/>
                    <a:pt x="1804" y="864"/>
                  </a:cubicBezTo>
                  <a:cubicBezTo>
                    <a:pt x="1752" y="665"/>
                    <a:pt x="1228" y="192"/>
                    <a:pt x="988" y="96"/>
                  </a:cubicBezTo>
                  <a:cubicBezTo>
                    <a:pt x="748" y="0"/>
                    <a:pt x="524" y="176"/>
                    <a:pt x="364" y="288"/>
                  </a:cubicBezTo>
                  <a:close/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82" name="Text Box 5"/>
            <p:cNvSpPr txBox="1">
              <a:spLocks noChangeArrowheads="1"/>
            </p:cNvSpPr>
            <p:nvPr/>
          </p:nvSpPr>
          <p:spPr bwMode="auto">
            <a:xfrm>
              <a:off x="518" y="3220"/>
              <a:ext cx="2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88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  <p:sp>
          <p:nvSpPr>
            <p:cNvPr id="205883" name="Text Box 6"/>
            <p:cNvSpPr txBox="1">
              <a:spLocks noChangeArrowheads="1"/>
            </p:cNvSpPr>
            <p:nvPr/>
          </p:nvSpPr>
          <p:spPr bwMode="auto">
            <a:xfrm>
              <a:off x="1248" y="3312"/>
              <a:ext cx="2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14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  <p:sp>
          <p:nvSpPr>
            <p:cNvPr id="205884" name="Text Box 7"/>
            <p:cNvSpPr txBox="1">
              <a:spLocks noChangeArrowheads="1"/>
            </p:cNvSpPr>
            <p:nvPr/>
          </p:nvSpPr>
          <p:spPr bwMode="auto">
            <a:xfrm>
              <a:off x="864" y="3504"/>
              <a:ext cx="3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98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  <p:sp>
          <p:nvSpPr>
            <p:cNvPr id="205885" name="Text Box 8"/>
            <p:cNvSpPr txBox="1">
              <a:spLocks noChangeArrowheads="1"/>
            </p:cNvSpPr>
            <p:nvPr/>
          </p:nvSpPr>
          <p:spPr bwMode="auto">
            <a:xfrm>
              <a:off x="576" y="3552"/>
              <a:ext cx="2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25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  <p:sp>
          <p:nvSpPr>
            <p:cNvPr id="205886" name="Text Box 9"/>
            <p:cNvSpPr txBox="1">
              <a:spLocks noChangeArrowheads="1"/>
            </p:cNvSpPr>
            <p:nvPr/>
          </p:nvSpPr>
          <p:spPr bwMode="auto">
            <a:xfrm>
              <a:off x="998" y="3700"/>
              <a:ext cx="34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62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  <p:sp>
          <p:nvSpPr>
            <p:cNvPr id="205887" name="Text Box 10"/>
            <p:cNvSpPr txBox="1">
              <a:spLocks noChangeArrowheads="1"/>
            </p:cNvSpPr>
            <p:nvPr/>
          </p:nvSpPr>
          <p:spPr bwMode="auto">
            <a:xfrm>
              <a:off x="864" y="3216"/>
              <a:ext cx="2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52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  <p:sp>
          <p:nvSpPr>
            <p:cNvPr id="205888" name="Text Box 11"/>
            <p:cNvSpPr txBox="1">
              <a:spLocks noChangeArrowheads="1"/>
            </p:cNvSpPr>
            <p:nvPr/>
          </p:nvSpPr>
          <p:spPr bwMode="auto">
            <a:xfrm>
              <a:off x="1190" y="3892"/>
              <a:ext cx="2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79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  <p:sp>
          <p:nvSpPr>
            <p:cNvPr id="205889" name="Text Box 12"/>
            <p:cNvSpPr txBox="1">
              <a:spLocks noChangeArrowheads="1"/>
            </p:cNvSpPr>
            <p:nvPr/>
          </p:nvSpPr>
          <p:spPr bwMode="auto">
            <a:xfrm>
              <a:off x="1296" y="3552"/>
              <a:ext cx="2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30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  <p:sp>
          <p:nvSpPr>
            <p:cNvPr id="205890" name="Text Box 13"/>
            <p:cNvSpPr txBox="1">
              <a:spLocks noChangeArrowheads="1"/>
            </p:cNvSpPr>
            <p:nvPr/>
          </p:nvSpPr>
          <p:spPr bwMode="auto">
            <a:xfrm>
              <a:off x="1526" y="3696"/>
              <a:ext cx="29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23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  <p:sp>
          <p:nvSpPr>
            <p:cNvPr id="205891" name="Rectangle 14"/>
            <p:cNvSpPr>
              <a:spLocks noChangeArrowheads="1"/>
            </p:cNvSpPr>
            <p:nvPr/>
          </p:nvSpPr>
          <p:spPr bwMode="auto">
            <a:xfrm>
              <a:off x="370" y="3447"/>
              <a:ext cx="2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31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590800" y="1600200"/>
            <a:ext cx="457200" cy="914400"/>
            <a:chOff x="2432" y="1328"/>
            <a:chExt cx="906" cy="2075"/>
          </a:xfrm>
        </p:grpSpPr>
        <p:sp>
          <p:nvSpPr>
            <p:cNvPr id="205875" name="Freeform 16"/>
            <p:cNvSpPr>
              <a:spLocks/>
            </p:cNvSpPr>
            <p:nvPr/>
          </p:nvSpPr>
          <p:spPr bwMode="auto">
            <a:xfrm>
              <a:off x="2594" y="1328"/>
              <a:ext cx="450" cy="433"/>
            </a:xfrm>
            <a:custGeom>
              <a:avLst/>
              <a:gdLst>
                <a:gd name="T0" fmla="*/ 268 w 410"/>
                <a:gd name="T1" fmla="*/ 117 h 406"/>
                <a:gd name="T2" fmla="*/ 217 w 410"/>
                <a:gd name="T3" fmla="*/ 41 h 406"/>
                <a:gd name="T4" fmla="*/ 166 w 410"/>
                <a:gd name="T5" fmla="*/ 0 h 406"/>
                <a:gd name="T6" fmla="*/ 106 w 410"/>
                <a:gd name="T7" fmla="*/ 0 h 406"/>
                <a:gd name="T8" fmla="*/ 40 w 410"/>
                <a:gd name="T9" fmla="*/ 26 h 406"/>
                <a:gd name="T10" fmla="*/ 10 w 410"/>
                <a:gd name="T11" fmla="*/ 71 h 406"/>
                <a:gd name="T12" fmla="*/ 0 w 410"/>
                <a:gd name="T13" fmla="*/ 132 h 406"/>
                <a:gd name="T14" fmla="*/ 10 w 410"/>
                <a:gd name="T15" fmla="*/ 213 h 406"/>
                <a:gd name="T16" fmla="*/ 50 w 410"/>
                <a:gd name="T17" fmla="*/ 304 h 406"/>
                <a:gd name="T18" fmla="*/ 121 w 410"/>
                <a:gd name="T19" fmla="*/ 365 h 406"/>
                <a:gd name="T20" fmla="*/ 176 w 410"/>
                <a:gd name="T21" fmla="*/ 395 h 406"/>
                <a:gd name="T22" fmla="*/ 232 w 410"/>
                <a:gd name="T23" fmla="*/ 406 h 406"/>
                <a:gd name="T24" fmla="*/ 278 w 410"/>
                <a:gd name="T25" fmla="*/ 390 h 406"/>
                <a:gd name="T26" fmla="*/ 303 w 410"/>
                <a:gd name="T27" fmla="*/ 365 h 406"/>
                <a:gd name="T28" fmla="*/ 319 w 410"/>
                <a:gd name="T29" fmla="*/ 304 h 406"/>
                <a:gd name="T30" fmla="*/ 314 w 410"/>
                <a:gd name="T31" fmla="*/ 233 h 406"/>
                <a:gd name="T32" fmla="*/ 298 w 410"/>
                <a:gd name="T33" fmla="*/ 173 h 406"/>
                <a:gd name="T34" fmla="*/ 399 w 410"/>
                <a:gd name="T35" fmla="*/ 117 h 406"/>
                <a:gd name="T36" fmla="*/ 410 w 410"/>
                <a:gd name="T37" fmla="*/ 92 h 406"/>
                <a:gd name="T38" fmla="*/ 399 w 410"/>
                <a:gd name="T39" fmla="*/ 81 h 406"/>
                <a:gd name="T40" fmla="*/ 288 w 410"/>
                <a:gd name="T41" fmla="*/ 147 h 406"/>
                <a:gd name="T42" fmla="*/ 268 w 410"/>
                <a:gd name="T43" fmla="*/ 117 h 40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10"/>
                <a:gd name="T67" fmla="*/ 0 h 406"/>
                <a:gd name="T68" fmla="*/ 410 w 410"/>
                <a:gd name="T69" fmla="*/ 406 h 40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10" h="406">
                  <a:moveTo>
                    <a:pt x="268" y="117"/>
                  </a:moveTo>
                  <a:lnTo>
                    <a:pt x="217" y="41"/>
                  </a:lnTo>
                  <a:lnTo>
                    <a:pt x="166" y="0"/>
                  </a:lnTo>
                  <a:lnTo>
                    <a:pt x="106" y="0"/>
                  </a:lnTo>
                  <a:lnTo>
                    <a:pt x="40" y="26"/>
                  </a:lnTo>
                  <a:lnTo>
                    <a:pt x="10" y="71"/>
                  </a:lnTo>
                  <a:lnTo>
                    <a:pt x="0" y="132"/>
                  </a:lnTo>
                  <a:lnTo>
                    <a:pt x="10" y="213"/>
                  </a:lnTo>
                  <a:lnTo>
                    <a:pt x="50" y="304"/>
                  </a:lnTo>
                  <a:lnTo>
                    <a:pt x="121" y="365"/>
                  </a:lnTo>
                  <a:lnTo>
                    <a:pt x="176" y="395"/>
                  </a:lnTo>
                  <a:lnTo>
                    <a:pt x="232" y="406"/>
                  </a:lnTo>
                  <a:lnTo>
                    <a:pt x="278" y="390"/>
                  </a:lnTo>
                  <a:lnTo>
                    <a:pt x="303" y="365"/>
                  </a:lnTo>
                  <a:lnTo>
                    <a:pt x="319" y="304"/>
                  </a:lnTo>
                  <a:lnTo>
                    <a:pt x="314" y="233"/>
                  </a:lnTo>
                  <a:lnTo>
                    <a:pt x="298" y="173"/>
                  </a:lnTo>
                  <a:lnTo>
                    <a:pt x="399" y="117"/>
                  </a:lnTo>
                  <a:lnTo>
                    <a:pt x="410" y="92"/>
                  </a:lnTo>
                  <a:lnTo>
                    <a:pt x="399" y="81"/>
                  </a:lnTo>
                  <a:lnTo>
                    <a:pt x="288" y="147"/>
                  </a:lnTo>
                  <a:lnTo>
                    <a:pt x="268" y="117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76" name="Freeform 17"/>
            <p:cNvSpPr>
              <a:spLocks/>
            </p:cNvSpPr>
            <p:nvPr/>
          </p:nvSpPr>
          <p:spPr bwMode="auto">
            <a:xfrm>
              <a:off x="2432" y="1810"/>
              <a:ext cx="362" cy="582"/>
            </a:xfrm>
            <a:custGeom>
              <a:avLst/>
              <a:gdLst>
                <a:gd name="T0" fmla="*/ 329 w 329"/>
                <a:gd name="T1" fmla="*/ 15 h 546"/>
                <a:gd name="T2" fmla="*/ 293 w 329"/>
                <a:gd name="T3" fmla="*/ 0 h 546"/>
                <a:gd name="T4" fmla="*/ 217 w 329"/>
                <a:gd name="T5" fmla="*/ 5 h 546"/>
                <a:gd name="T6" fmla="*/ 151 w 329"/>
                <a:gd name="T7" fmla="*/ 56 h 546"/>
                <a:gd name="T8" fmla="*/ 55 w 329"/>
                <a:gd name="T9" fmla="*/ 162 h 546"/>
                <a:gd name="T10" fmla="*/ 5 w 329"/>
                <a:gd name="T11" fmla="*/ 248 h 546"/>
                <a:gd name="T12" fmla="*/ 0 w 329"/>
                <a:gd name="T13" fmla="*/ 278 h 546"/>
                <a:gd name="T14" fmla="*/ 25 w 329"/>
                <a:gd name="T15" fmla="*/ 334 h 546"/>
                <a:gd name="T16" fmla="*/ 80 w 329"/>
                <a:gd name="T17" fmla="*/ 359 h 546"/>
                <a:gd name="T18" fmla="*/ 151 w 329"/>
                <a:gd name="T19" fmla="*/ 389 h 546"/>
                <a:gd name="T20" fmla="*/ 207 w 329"/>
                <a:gd name="T21" fmla="*/ 404 h 546"/>
                <a:gd name="T22" fmla="*/ 232 w 329"/>
                <a:gd name="T23" fmla="*/ 430 h 546"/>
                <a:gd name="T24" fmla="*/ 217 w 329"/>
                <a:gd name="T25" fmla="*/ 465 h 546"/>
                <a:gd name="T26" fmla="*/ 177 w 329"/>
                <a:gd name="T27" fmla="*/ 506 h 546"/>
                <a:gd name="T28" fmla="*/ 126 w 329"/>
                <a:gd name="T29" fmla="*/ 511 h 546"/>
                <a:gd name="T30" fmla="*/ 91 w 329"/>
                <a:gd name="T31" fmla="*/ 495 h 546"/>
                <a:gd name="T32" fmla="*/ 70 w 329"/>
                <a:gd name="T33" fmla="*/ 511 h 546"/>
                <a:gd name="T34" fmla="*/ 75 w 329"/>
                <a:gd name="T35" fmla="*/ 531 h 546"/>
                <a:gd name="T36" fmla="*/ 116 w 329"/>
                <a:gd name="T37" fmla="*/ 546 h 546"/>
                <a:gd name="T38" fmla="*/ 177 w 329"/>
                <a:gd name="T39" fmla="*/ 546 h 546"/>
                <a:gd name="T40" fmla="*/ 232 w 329"/>
                <a:gd name="T41" fmla="*/ 531 h 546"/>
                <a:gd name="T42" fmla="*/ 263 w 329"/>
                <a:gd name="T43" fmla="*/ 511 h 546"/>
                <a:gd name="T44" fmla="*/ 283 w 329"/>
                <a:gd name="T45" fmla="*/ 475 h 546"/>
                <a:gd name="T46" fmla="*/ 293 w 329"/>
                <a:gd name="T47" fmla="*/ 435 h 546"/>
                <a:gd name="T48" fmla="*/ 268 w 329"/>
                <a:gd name="T49" fmla="*/ 399 h 546"/>
                <a:gd name="T50" fmla="*/ 207 w 329"/>
                <a:gd name="T51" fmla="*/ 374 h 546"/>
                <a:gd name="T52" fmla="*/ 136 w 329"/>
                <a:gd name="T53" fmla="*/ 354 h 546"/>
                <a:gd name="T54" fmla="*/ 75 w 329"/>
                <a:gd name="T55" fmla="*/ 319 h 546"/>
                <a:gd name="T56" fmla="*/ 60 w 329"/>
                <a:gd name="T57" fmla="*/ 288 h 546"/>
                <a:gd name="T58" fmla="*/ 70 w 329"/>
                <a:gd name="T59" fmla="*/ 233 h 546"/>
                <a:gd name="T60" fmla="*/ 116 w 329"/>
                <a:gd name="T61" fmla="*/ 162 h 546"/>
                <a:gd name="T62" fmla="*/ 172 w 329"/>
                <a:gd name="T63" fmla="*/ 121 h 546"/>
                <a:gd name="T64" fmla="*/ 258 w 329"/>
                <a:gd name="T65" fmla="*/ 91 h 546"/>
                <a:gd name="T66" fmla="*/ 329 w 329"/>
                <a:gd name="T67" fmla="*/ 76 h 546"/>
                <a:gd name="T68" fmla="*/ 329 w 329"/>
                <a:gd name="T69" fmla="*/ 35 h 546"/>
                <a:gd name="T70" fmla="*/ 329 w 329"/>
                <a:gd name="T71" fmla="*/ 15 h 5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29"/>
                <a:gd name="T109" fmla="*/ 0 h 546"/>
                <a:gd name="T110" fmla="*/ 329 w 329"/>
                <a:gd name="T111" fmla="*/ 546 h 54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29" h="546">
                  <a:moveTo>
                    <a:pt x="329" y="15"/>
                  </a:moveTo>
                  <a:lnTo>
                    <a:pt x="293" y="0"/>
                  </a:lnTo>
                  <a:lnTo>
                    <a:pt x="217" y="5"/>
                  </a:lnTo>
                  <a:lnTo>
                    <a:pt x="151" y="56"/>
                  </a:lnTo>
                  <a:lnTo>
                    <a:pt x="55" y="162"/>
                  </a:lnTo>
                  <a:lnTo>
                    <a:pt x="5" y="248"/>
                  </a:lnTo>
                  <a:lnTo>
                    <a:pt x="0" y="278"/>
                  </a:lnTo>
                  <a:lnTo>
                    <a:pt x="25" y="334"/>
                  </a:lnTo>
                  <a:lnTo>
                    <a:pt x="80" y="359"/>
                  </a:lnTo>
                  <a:lnTo>
                    <a:pt x="151" y="389"/>
                  </a:lnTo>
                  <a:lnTo>
                    <a:pt x="207" y="404"/>
                  </a:lnTo>
                  <a:lnTo>
                    <a:pt x="232" y="430"/>
                  </a:lnTo>
                  <a:lnTo>
                    <a:pt x="217" y="465"/>
                  </a:lnTo>
                  <a:lnTo>
                    <a:pt x="177" y="506"/>
                  </a:lnTo>
                  <a:lnTo>
                    <a:pt x="126" y="511"/>
                  </a:lnTo>
                  <a:lnTo>
                    <a:pt x="91" y="495"/>
                  </a:lnTo>
                  <a:lnTo>
                    <a:pt x="70" y="511"/>
                  </a:lnTo>
                  <a:lnTo>
                    <a:pt x="75" y="531"/>
                  </a:lnTo>
                  <a:lnTo>
                    <a:pt x="116" y="546"/>
                  </a:lnTo>
                  <a:lnTo>
                    <a:pt x="177" y="546"/>
                  </a:lnTo>
                  <a:lnTo>
                    <a:pt x="232" y="531"/>
                  </a:lnTo>
                  <a:lnTo>
                    <a:pt x="263" y="511"/>
                  </a:lnTo>
                  <a:lnTo>
                    <a:pt x="283" y="475"/>
                  </a:lnTo>
                  <a:lnTo>
                    <a:pt x="293" y="435"/>
                  </a:lnTo>
                  <a:lnTo>
                    <a:pt x="268" y="399"/>
                  </a:lnTo>
                  <a:lnTo>
                    <a:pt x="207" y="374"/>
                  </a:lnTo>
                  <a:lnTo>
                    <a:pt x="136" y="354"/>
                  </a:lnTo>
                  <a:lnTo>
                    <a:pt x="75" y="319"/>
                  </a:lnTo>
                  <a:lnTo>
                    <a:pt x="60" y="288"/>
                  </a:lnTo>
                  <a:lnTo>
                    <a:pt x="70" y="233"/>
                  </a:lnTo>
                  <a:lnTo>
                    <a:pt x="116" y="162"/>
                  </a:lnTo>
                  <a:lnTo>
                    <a:pt x="172" y="121"/>
                  </a:lnTo>
                  <a:lnTo>
                    <a:pt x="258" y="91"/>
                  </a:lnTo>
                  <a:lnTo>
                    <a:pt x="329" y="76"/>
                  </a:lnTo>
                  <a:lnTo>
                    <a:pt x="329" y="35"/>
                  </a:lnTo>
                  <a:lnTo>
                    <a:pt x="329" y="1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77" name="Freeform 18"/>
            <p:cNvSpPr>
              <a:spLocks/>
            </p:cNvSpPr>
            <p:nvPr/>
          </p:nvSpPr>
          <p:spPr bwMode="auto">
            <a:xfrm>
              <a:off x="2737" y="1811"/>
              <a:ext cx="339" cy="717"/>
            </a:xfrm>
            <a:custGeom>
              <a:avLst/>
              <a:gdLst>
                <a:gd name="T0" fmla="*/ 269 w 309"/>
                <a:gd name="T1" fmla="*/ 212 h 673"/>
                <a:gd name="T2" fmla="*/ 238 w 309"/>
                <a:gd name="T3" fmla="*/ 86 h 673"/>
                <a:gd name="T4" fmla="*/ 203 w 309"/>
                <a:gd name="T5" fmla="*/ 25 h 673"/>
                <a:gd name="T6" fmla="*/ 126 w 309"/>
                <a:gd name="T7" fmla="*/ 0 h 673"/>
                <a:gd name="T8" fmla="*/ 50 w 309"/>
                <a:gd name="T9" fmla="*/ 10 h 673"/>
                <a:gd name="T10" fmla="*/ 15 w 309"/>
                <a:gd name="T11" fmla="*/ 76 h 673"/>
                <a:gd name="T12" fmla="*/ 20 w 309"/>
                <a:gd name="T13" fmla="*/ 157 h 673"/>
                <a:gd name="T14" fmla="*/ 40 w 309"/>
                <a:gd name="T15" fmla="*/ 288 h 673"/>
                <a:gd name="T16" fmla="*/ 40 w 309"/>
                <a:gd name="T17" fmla="*/ 404 h 673"/>
                <a:gd name="T18" fmla="*/ 15 w 309"/>
                <a:gd name="T19" fmla="*/ 505 h 673"/>
                <a:gd name="T20" fmla="*/ 0 w 309"/>
                <a:gd name="T21" fmla="*/ 561 h 673"/>
                <a:gd name="T22" fmla="*/ 10 w 309"/>
                <a:gd name="T23" fmla="*/ 612 h 673"/>
                <a:gd name="T24" fmla="*/ 45 w 309"/>
                <a:gd name="T25" fmla="*/ 638 h 673"/>
                <a:gd name="T26" fmla="*/ 91 w 309"/>
                <a:gd name="T27" fmla="*/ 663 h 673"/>
                <a:gd name="T28" fmla="*/ 136 w 309"/>
                <a:gd name="T29" fmla="*/ 673 h 673"/>
                <a:gd name="T30" fmla="*/ 193 w 309"/>
                <a:gd name="T31" fmla="*/ 673 h 673"/>
                <a:gd name="T32" fmla="*/ 259 w 309"/>
                <a:gd name="T33" fmla="*/ 622 h 673"/>
                <a:gd name="T34" fmla="*/ 309 w 309"/>
                <a:gd name="T35" fmla="*/ 515 h 673"/>
                <a:gd name="T36" fmla="*/ 304 w 309"/>
                <a:gd name="T37" fmla="*/ 419 h 673"/>
                <a:gd name="T38" fmla="*/ 274 w 309"/>
                <a:gd name="T39" fmla="*/ 308 h 673"/>
                <a:gd name="T40" fmla="*/ 269 w 309"/>
                <a:gd name="T41" fmla="*/ 212 h 67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09"/>
                <a:gd name="T64" fmla="*/ 0 h 673"/>
                <a:gd name="T65" fmla="*/ 309 w 309"/>
                <a:gd name="T66" fmla="*/ 673 h 67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09" h="673">
                  <a:moveTo>
                    <a:pt x="269" y="212"/>
                  </a:moveTo>
                  <a:lnTo>
                    <a:pt x="238" y="86"/>
                  </a:lnTo>
                  <a:lnTo>
                    <a:pt x="203" y="25"/>
                  </a:lnTo>
                  <a:lnTo>
                    <a:pt x="126" y="0"/>
                  </a:lnTo>
                  <a:lnTo>
                    <a:pt x="50" y="10"/>
                  </a:lnTo>
                  <a:lnTo>
                    <a:pt x="15" y="76"/>
                  </a:lnTo>
                  <a:lnTo>
                    <a:pt x="20" y="157"/>
                  </a:lnTo>
                  <a:lnTo>
                    <a:pt x="40" y="288"/>
                  </a:lnTo>
                  <a:lnTo>
                    <a:pt x="40" y="404"/>
                  </a:lnTo>
                  <a:lnTo>
                    <a:pt x="15" y="505"/>
                  </a:lnTo>
                  <a:lnTo>
                    <a:pt x="0" y="561"/>
                  </a:lnTo>
                  <a:lnTo>
                    <a:pt x="10" y="612"/>
                  </a:lnTo>
                  <a:lnTo>
                    <a:pt x="45" y="638"/>
                  </a:lnTo>
                  <a:lnTo>
                    <a:pt x="91" y="663"/>
                  </a:lnTo>
                  <a:lnTo>
                    <a:pt x="136" y="673"/>
                  </a:lnTo>
                  <a:lnTo>
                    <a:pt x="193" y="673"/>
                  </a:lnTo>
                  <a:lnTo>
                    <a:pt x="259" y="622"/>
                  </a:lnTo>
                  <a:lnTo>
                    <a:pt x="309" y="515"/>
                  </a:lnTo>
                  <a:lnTo>
                    <a:pt x="304" y="419"/>
                  </a:lnTo>
                  <a:lnTo>
                    <a:pt x="274" y="308"/>
                  </a:lnTo>
                  <a:lnTo>
                    <a:pt x="269" y="21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78" name="Freeform 19"/>
            <p:cNvSpPr>
              <a:spLocks/>
            </p:cNvSpPr>
            <p:nvPr/>
          </p:nvSpPr>
          <p:spPr bwMode="auto">
            <a:xfrm>
              <a:off x="2625" y="2365"/>
              <a:ext cx="259" cy="1038"/>
            </a:xfrm>
            <a:custGeom>
              <a:avLst/>
              <a:gdLst>
                <a:gd name="T0" fmla="*/ 223 w 235"/>
                <a:gd name="T1" fmla="*/ 15 h 973"/>
                <a:gd name="T2" fmla="*/ 163 w 235"/>
                <a:gd name="T3" fmla="*/ 0 h 973"/>
                <a:gd name="T4" fmla="*/ 127 w 235"/>
                <a:gd name="T5" fmla="*/ 15 h 973"/>
                <a:gd name="T6" fmla="*/ 112 w 235"/>
                <a:gd name="T7" fmla="*/ 66 h 973"/>
                <a:gd name="T8" fmla="*/ 127 w 235"/>
                <a:gd name="T9" fmla="*/ 344 h 973"/>
                <a:gd name="T10" fmla="*/ 127 w 235"/>
                <a:gd name="T11" fmla="*/ 410 h 973"/>
                <a:gd name="T12" fmla="*/ 107 w 235"/>
                <a:gd name="T13" fmla="*/ 532 h 973"/>
                <a:gd name="T14" fmla="*/ 102 w 235"/>
                <a:gd name="T15" fmla="*/ 674 h 973"/>
                <a:gd name="T16" fmla="*/ 112 w 235"/>
                <a:gd name="T17" fmla="*/ 745 h 973"/>
                <a:gd name="T18" fmla="*/ 102 w 235"/>
                <a:gd name="T19" fmla="*/ 785 h 973"/>
                <a:gd name="T20" fmla="*/ 31 w 235"/>
                <a:gd name="T21" fmla="*/ 846 h 973"/>
                <a:gd name="T22" fmla="*/ 0 w 235"/>
                <a:gd name="T23" fmla="*/ 922 h 973"/>
                <a:gd name="T24" fmla="*/ 6 w 235"/>
                <a:gd name="T25" fmla="*/ 947 h 973"/>
                <a:gd name="T26" fmla="*/ 61 w 235"/>
                <a:gd name="T27" fmla="*/ 973 h 973"/>
                <a:gd name="T28" fmla="*/ 76 w 235"/>
                <a:gd name="T29" fmla="*/ 962 h 973"/>
                <a:gd name="T30" fmla="*/ 82 w 235"/>
                <a:gd name="T31" fmla="*/ 917 h 973"/>
                <a:gd name="T32" fmla="*/ 97 w 235"/>
                <a:gd name="T33" fmla="*/ 851 h 973"/>
                <a:gd name="T34" fmla="*/ 122 w 235"/>
                <a:gd name="T35" fmla="*/ 821 h 973"/>
                <a:gd name="T36" fmla="*/ 152 w 235"/>
                <a:gd name="T37" fmla="*/ 801 h 973"/>
                <a:gd name="T38" fmla="*/ 178 w 235"/>
                <a:gd name="T39" fmla="*/ 775 h 973"/>
                <a:gd name="T40" fmla="*/ 183 w 235"/>
                <a:gd name="T41" fmla="*/ 755 h 973"/>
                <a:gd name="T42" fmla="*/ 168 w 235"/>
                <a:gd name="T43" fmla="*/ 730 h 973"/>
                <a:gd name="T44" fmla="*/ 152 w 235"/>
                <a:gd name="T45" fmla="*/ 715 h 973"/>
                <a:gd name="T46" fmla="*/ 142 w 235"/>
                <a:gd name="T47" fmla="*/ 653 h 973"/>
                <a:gd name="T48" fmla="*/ 152 w 235"/>
                <a:gd name="T49" fmla="*/ 526 h 973"/>
                <a:gd name="T50" fmla="*/ 188 w 235"/>
                <a:gd name="T51" fmla="*/ 380 h 973"/>
                <a:gd name="T52" fmla="*/ 223 w 235"/>
                <a:gd name="T53" fmla="*/ 263 h 973"/>
                <a:gd name="T54" fmla="*/ 235 w 235"/>
                <a:gd name="T55" fmla="*/ 122 h 973"/>
                <a:gd name="T56" fmla="*/ 223 w 235"/>
                <a:gd name="T57" fmla="*/ 15 h 97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35"/>
                <a:gd name="T88" fmla="*/ 0 h 973"/>
                <a:gd name="T89" fmla="*/ 235 w 235"/>
                <a:gd name="T90" fmla="*/ 973 h 97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35" h="973">
                  <a:moveTo>
                    <a:pt x="223" y="15"/>
                  </a:moveTo>
                  <a:lnTo>
                    <a:pt x="163" y="0"/>
                  </a:lnTo>
                  <a:lnTo>
                    <a:pt x="127" y="15"/>
                  </a:lnTo>
                  <a:lnTo>
                    <a:pt x="112" y="66"/>
                  </a:lnTo>
                  <a:lnTo>
                    <a:pt x="127" y="344"/>
                  </a:lnTo>
                  <a:lnTo>
                    <a:pt x="127" y="410"/>
                  </a:lnTo>
                  <a:lnTo>
                    <a:pt x="107" y="532"/>
                  </a:lnTo>
                  <a:lnTo>
                    <a:pt x="102" y="674"/>
                  </a:lnTo>
                  <a:lnTo>
                    <a:pt x="112" y="745"/>
                  </a:lnTo>
                  <a:lnTo>
                    <a:pt x="102" y="785"/>
                  </a:lnTo>
                  <a:lnTo>
                    <a:pt x="31" y="846"/>
                  </a:lnTo>
                  <a:lnTo>
                    <a:pt x="0" y="922"/>
                  </a:lnTo>
                  <a:lnTo>
                    <a:pt x="6" y="947"/>
                  </a:lnTo>
                  <a:lnTo>
                    <a:pt x="61" y="973"/>
                  </a:lnTo>
                  <a:lnTo>
                    <a:pt x="76" y="962"/>
                  </a:lnTo>
                  <a:lnTo>
                    <a:pt x="82" y="917"/>
                  </a:lnTo>
                  <a:lnTo>
                    <a:pt x="97" y="851"/>
                  </a:lnTo>
                  <a:lnTo>
                    <a:pt x="122" y="821"/>
                  </a:lnTo>
                  <a:lnTo>
                    <a:pt x="152" y="801"/>
                  </a:lnTo>
                  <a:lnTo>
                    <a:pt x="178" y="775"/>
                  </a:lnTo>
                  <a:lnTo>
                    <a:pt x="183" y="755"/>
                  </a:lnTo>
                  <a:lnTo>
                    <a:pt x="168" y="730"/>
                  </a:lnTo>
                  <a:lnTo>
                    <a:pt x="152" y="715"/>
                  </a:lnTo>
                  <a:lnTo>
                    <a:pt x="142" y="653"/>
                  </a:lnTo>
                  <a:lnTo>
                    <a:pt x="152" y="526"/>
                  </a:lnTo>
                  <a:lnTo>
                    <a:pt x="188" y="380"/>
                  </a:lnTo>
                  <a:lnTo>
                    <a:pt x="223" y="263"/>
                  </a:lnTo>
                  <a:lnTo>
                    <a:pt x="235" y="122"/>
                  </a:lnTo>
                  <a:lnTo>
                    <a:pt x="223" y="1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79" name="Freeform 20"/>
            <p:cNvSpPr>
              <a:spLocks/>
            </p:cNvSpPr>
            <p:nvPr/>
          </p:nvSpPr>
          <p:spPr bwMode="auto">
            <a:xfrm>
              <a:off x="2906" y="2365"/>
              <a:ext cx="422" cy="876"/>
            </a:xfrm>
            <a:custGeom>
              <a:avLst/>
              <a:gdLst>
                <a:gd name="T0" fmla="*/ 126 w 384"/>
                <a:gd name="T1" fmla="*/ 122 h 821"/>
                <a:gd name="T2" fmla="*/ 116 w 384"/>
                <a:gd name="T3" fmla="*/ 40 h 821"/>
                <a:gd name="T4" fmla="*/ 71 w 384"/>
                <a:gd name="T5" fmla="*/ 0 h 821"/>
                <a:gd name="T6" fmla="*/ 5 w 384"/>
                <a:gd name="T7" fmla="*/ 5 h 821"/>
                <a:gd name="T8" fmla="*/ 0 w 384"/>
                <a:gd name="T9" fmla="*/ 40 h 821"/>
                <a:gd name="T10" fmla="*/ 5 w 384"/>
                <a:gd name="T11" fmla="*/ 117 h 821"/>
                <a:gd name="T12" fmla="*/ 40 w 384"/>
                <a:gd name="T13" fmla="*/ 233 h 821"/>
                <a:gd name="T14" fmla="*/ 66 w 384"/>
                <a:gd name="T15" fmla="*/ 319 h 821"/>
                <a:gd name="T16" fmla="*/ 96 w 384"/>
                <a:gd name="T17" fmla="*/ 435 h 821"/>
                <a:gd name="T18" fmla="*/ 106 w 384"/>
                <a:gd name="T19" fmla="*/ 536 h 821"/>
                <a:gd name="T20" fmla="*/ 106 w 384"/>
                <a:gd name="T21" fmla="*/ 617 h 821"/>
                <a:gd name="T22" fmla="*/ 91 w 384"/>
                <a:gd name="T23" fmla="*/ 679 h 821"/>
                <a:gd name="T24" fmla="*/ 76 w 384"/>
                <a:gd name="T25" fmla="*/ 699 h 821"/>
                <a:gd name="T26" fmla="*/ 76 w 384"/>
                <a:gd name="T27" fmla="*/ 719 h 821"/>
                <a:gd name="T28" fmla="*/ 96 w 384"/>
                <a:gd name="T29" fmla="*/ 750 h 821"/>
                <a:gd name="T30" fmla="*/ 131 w 384"/>
                <a:gd name="T31" fmla="*/ 760 h 821"/>
                <a:gd name="T32" fmla="*/ 187 w 384"/>
                <a:gd name="T33" fmla="*/ 760 h 821"/>
                <a:gd name="T34" fmla="*/ 288 w 384"/>
                <a:gd name="T35" fmla="*/ 785 h 821"/>
                <a:gd name="T36" fmla="*/ 318 w 384"/>
                <a:gd name="T37" fmla="*/ 821 h 821"/>
                <a:gd name="T38" fmla="*/ 364 w 384"/>
                <a:gd name="T39" fmla="*/ 800 h 821"/>
                <a:gd name="T40" fmla="*/ 384 w 384"/>
                <a:gd name="T41" fmla="*/ 750 h 821"/>
                <a:gd name="T42" fmla="*/ 364 w 384"/>
                <a:gd name="T43" fmla="*/ 730 h 821"/>
                <a:gd name="T44" fmla="*/ 278 w 384"/>
                <a:gd name="T45" fmla="*/ 719 h 821"/>
                <a:gd name="T46" fmla="*/ 182 w 384"/>
                <a:gd name="T47" fmla="*/ 719 h 821"/>
                <a:gd name="T48" fmla="*/ 141 w 384"/>
                <a:gd name="T49" fmla="*/ 714 h 821"/>
                <a:gd name="T50" fmla="*/ 131 w 384"/>
                <a:gd name="T51" fmla="*/ 684 h 821"/>
                <a:gd name="T52" fmla="*/ 141 w 384"/>
                <a:gd name="T53" fmla="*/ 627 h 821"/>
                <a:gd name="T54" fmla="*/ 147 w 384"/>
                <a:gd name="T55" fmla="*/ 531 h 821"/>
                <a:gd name="T56" fmla="*/ 136 w 384"/>
                <a:gd name="T57" fmla="*/ 425 h 821"/>
                <a:gd name="T58" fmla="*/ 121 w 384"/>
                <a:gd name="T59" fmla="*/ 284 h 821"/>
                <a:gd name="T60" fmla="*/ 126 w 384"/>
                <a:gd name="T61" fmla="*/ 162 h 821"/>
                <a:gd name="T62" fmla="*/ 126 w 384"/>
                <a:gd name="T63" fmla="*/ 122 h 82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84"/>
                <a:gd name="T97" fmla="*/ 0 h 821"/>
                <a:gd name="T98" fmla="*/ 384 w 384"/>
                <a:gd name="T99" fmla="*/ 821 h 82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84" h="821">
                  <a:moveTo>
                    <a:pt x="126" y="122"/>
                  </a:moveTo>
                  <a:lnTo>
                    <a:pt x="116" y="40"/>
                  </a:lnTo>
                  <a:lnTo>
                    <a:pt x="71" y="0"/>
                  </a:lnTo>
                  <a:lnTo>
                    <a:pt x="5" y="5"/>
                  </a:lnTo>
                  <a:lnTo>
                    <a:pt x="0" y="40"/>
                  </a:lnTo>
                  <a:lnTo>
                    <a:pt x="5" y="117"/>
                  </a:lnTo>
                  <a:lnTo>
                    <a:pt x="40" y="233"/>
                  </a:lnTo>
                  <a:lnTo>
                    <a:pt x="66" y="319"/>
                  </a:lnTo>
                  <a:lnTo>
                    <a:pt x="96" y="435"/>
                  </a:lnTo>
                  <a:lnTo>
                    <a:pt x="106" y="536"/>
                  </a:lnTo>
                  <a:lnTo>
                    <a:pt x="106" y="617"/>
                  </a:lnTo>
                  <a:lnTo>
                    <a:pt x="91" y="679"/>
                  </a:lnTo>
                  <a:lnTo>
                    <a:pt x="76" y="699"/>
                  </a:lnTo>
                  <a:lnTo>
                    <a:pt x="76" y="719"/>
                  </a:lnTo>
                  <a:lnTo>
                    <a:pt x="96" y="750"/>
                  </a:lnTo>
                  <a:lnTo>
                    <a:pt x="131" y="760"/>
                  </a:lnTo>
                  <a:lnTo>
                    <a:pt x="187" y="760"/>
                  </a:lnTo>
                  <a:lnTo>
                    <a:pt x="288" y="785"/>
                  </a:lnTo>
                  <a:lnTo>
                    <a:pt x="318" y="821"/>
                  </a:lnTo>
                  <a:lnTo>
                    <a:pt x="364" y="800"/>
                  </a:lnTo>
                  <a:lnTo>
                    <a:pt x="384" y="750"/>
                  </a:lnTo>
                  <a:lnTo>
                    <a:pt x="364" y="730"/>
                  </a:lnTo>
                  <a:lnTo>
                    <a:pt x="278" y="719"/>
                  </a:lnTo>
                  <a:lnTo>
                    <a:pt x="182" y="719"/>
                  </a:lnTo>
                  <a:lnTo>
                    <a:pt x="141" y="714"/>
                  </a:lnTo>
                  <a:lnTo>
                    <a:pt x="131" y="684"/>
                  </a:lnTo>
                  <a:lnTo>
                    <a:pt x="141" y="627"/>
                  </a:lnTo>
                  <a:lnTo>
                    <a:pt x="147" y="531"/>
                  </a:lnTo>
                  <a:lnTo>
                    <a:pt x="136" y="425"/>
                  </a:lnTo>
                  <a:lnTo>
                    <a:pt x="121" y="284"/>
                  </a:lnTo>
                  <a:lnTo>
                    <a:pt x="126" y="162"/>
                  </a:lnTo>
                  <a:lnTo>
                    <a:pt x="126" y="12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80" name="Freeform 21"/>
            <p:cNvSpPr>
              <a:spLocks/>
            </p:cNvSpPr>
            <p:nvPr/>
          </p:nvSpPr>
          <p:spPr bwMode="auto">
            <a:xfrm rot="10800000" flipV="1">
              <a:off x="2976" y="1824"/>
              <a:ext cx="362" cy="582"/>
            </a:xfrm>
            <a:custGeom>
              <a:avLst/>
              <a:gdLst>
                <a:gd name="T0" fmla="*/ 329 w 329"/>
                <a:gd name="T1" fmla="*/ 15 h 546"/>
                <a:gd name="T2" fmla="*/ 293 w 329"/>
                <a:gd name="T3" fmla="*/ 0 h 546"/>
                <a:gd name="T4" fmla="*/ 217 w 329"/>
                <a:gd name="T5" fmla="*/ 5 h 546"/>
                <a:gd name="T6" fmla="*/ 151 w 329"/>
                <a:gd name="T7" fmla="*/ 56 h 546"/>
                <a:gd name="T8" fmla="*/ 55 w 329"/>
                <a:gd name="T9" fmla="*/ 162 h 546"/>
                <a:gd name="T10" fmla="*/ 5 w 329"/>
                <a:gd name="T11" fmla="*/ 248 h 546"/>
                <a:gd name="T12" fmla="*/ 0 w 329"/>
                <a:gd name="T13" fmla="*/ 278 h 546"/>
                <a:gd name="T14" fmla="*/ 25 w 329"/>
                <a:gd name="T15" fmla="*/ 334 h 546"/>
                <a:gd name="T16" fmla="*/ 80 w 329"/>
                <a:gd name="T17" fmla="*/ 359 h 546"/>
                <a:gd name="T18" fmla="*/ 151 w 329"/>
                <a:gd name="T19" fmla="*/ 389 h 546"/>
                <a:gd name="T20" fmla="*/ 207 w 329"/>
                <a:gd name="T21" fmla="*/ 404 h 546"/>
                <a:gd name="T22" fmla="*/ 232 w 329"/>
                <a:gd name="T23" fmla="*/ 430 h 546"/>
                <a:gd name="T24" fmla="*/ 217 w 329"/>
                <a:gd name="T25" fmla="*/ 465 h 546"/>
                <a:gd name="T26" fmla="*/ 177 w 329"/>
                <a:gd name="T27" fmla="*/ 506 h 546"/>
                <a:gd name="T28" fmla="*/ 126 w 329"/>
                <a:gd name="T29" fmla="*/ 511 h 546"/>
                <a:gd name="T30" fmla="*/ 91 w 329"/>
                <a:gd name="T31" fmla="*/ 495 h 546"/>
                <a:gd name="T32" fmla="*/ 70 w 329"/>
                <a:gd name="T33" fmla="*/ 511 h 546"/>
                <a:gd name="T34" fmla="*/ 75 w 329"/>
                <a:gd name="T35" fmla="*/ 531 h 546"/>
                <a:gd name="T36" fmla="*/ 116 w 329"/>
                <a:gd name="T37" fmla="*/ 546 h 546"/>
                <a:gd name="T38" fmla="*/ 177 w 329"/>
                <a:gd name="T39" fmla="*/ 546 h 546"/>
                <a:gd name="T40" fmla="*/ 232 w 329"/>
                <a:gd name="T41" fmla="*/ 531 h 546"/>
                <a:gd name="T42" fmla="*/ 263 w 329"/>
                <a:gd name="T43" fmla="*/ 511 h 546"/>
                <a:gd name="T44" fmla="*/ 283 w 329"/>
                <a:gd name="T45" fmla="*/ 475 h 546"/>
                <a:gd name="T46" fmla="*/ 293 w 329"/>
                <a:gd name="T47" fmla="*/ 435 h 546"/>
                <a:gd name="T48" fmla="*/ 268 w 329"/>
                <a:gd name="T49" fmla="*/ 399 h 546"/>
                <a:gd name="T50" fmla="*/ 207 w 329"/>
                <a:gd name="T51" fmla="*/ 374 h 546"/>
                <a:gd name="T52" fmla="*/ 136 w 329"/>
                <a:gd name="T53" fmla="*/ 354 h 546"/>
                <a:gd name="T54" fmla="*/ 75 w 329"/>
                <a:gd name="T55" fmla="*/ 319 h 546"/>
                <a:gd name="T56" fmla="*/ 60 w 329"/>
                <a:gd name="T57" fmla="*/ 288 h 546"/>
                <a:gd name="T58" fmla="*/ 70 w 329"/>
                <a:gd name="T59" fmla="*/ 233 h 546"/>
                <a:gd name="T60" fmla="*/ 116 w 329"/>
                <a:gd name="T61" fmla="*/ 162 h 546"/>
                <a:gd name="T62" fmla="*/ 172 w 329"/>
                <a:gd name="T63" fmla="*/ 121 h 546"/>
                <a:gd name="T64" fmla="*/ 258 w 329"/>
                <a:gd name="T65" fmla="*/ 91 h 546"/>
                <a:gd name="T66" fmla="*/ 329 w 329"/>
                <a:gd name="T67" fmla="*/ 76 h 546"/>
                <a:gd name="T68" fmla="*/ 329 w 329"/>
                <a:gd name="T69" fmla="*/ 35 h 546"/>
                <a:gd name="T70" fmla="*/ 329 w 329"/>
                <a:gd name="T71" fmla="*/ 15 h 5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29"/>
                <a:gd name="T109" fmla="*/ 0 h 546"/>
                <a:gd name="T110" fmla="*/ 329 w 329"/>
                <a:gd name="T111" fmla="*/ 546 h 54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29" h="546">
                  <a:moveTo>
                    <a:pt x="329" y="15"/>
                  </a:moveTo>
                  <a:lnTo>
                    <a:pt x="293" y="0"/>
                  </a:lnTo>
                  <a:lnTo>
                    <a:pt x="217" y="5"/>
                  </a:lnTo>
                  <a:lnTo>
                    <a:pt x="151" y="56"/>
                  </a:lnTo>
                  <a:lnTo>
                    <a:pt x="55" y="162"/>
                  </a:lnTo>
                  <a:lnTo>
                    <a:pt x="5" y="248"/>
                  </a:lnTo>
                  <a:lnTo>
                    <a:pt x="0" y="278"/>
                  </a:lnTo>
                  <a:lnTo>
                    <a:pt x="25" y="334"/>
                  </a:lnTo>
                  <a:lnTo>
                    <a:pt x="80" y="359"/>
                  </a:lnTo>
                  <a:lnTo>
                    <a:pt x="151" y="389"/>
                  </a:lnTo>
                  <a:lnTo>
                    <a:pt x="207" y="404"/>
                  </a:lnTo>
                  <a:lnTo>
                    <a:pt x="232" y="430"/>
                  </a:lnTo>
                  <a:lnTo>
                    <a:pt x="217" y="465"/>
                  </a:lnTo>
                  <a:lnTo>
                    <a:pt x="177" y="506"/>
                  </a:lnTo>
                  <a:lnTo>
                    <a:pt x="126" y="511"/>
                  </a:lnTo>
                  <a:lnTo>
                    <a:pt x="91" y="495"/>
                  </a:lnTo>
                  <a:lnTo>
                    <a:pt x="70" y="511"/>
                  </a:lnTo>
                  <a:lnTo>
                    <a:pt x="75" y="531"/>
                  </a:lnTo>
                  <a:lnTo>
                    <a:pt x="116" y="546"/>
                  </a:lnTo>
                  <a:lnTo>
                    <a:pt x="177" y="546"/>
                  </a:lnTo>
                  <a:lnTo>
                    <a:pt x="232" y="531"/>
                  </a:lnTo>
                  <a:lnTo>
                    <a:pt x="263" y="511"/>
                  </a:lnTo>
                  <a:lnTo>
                    <a:pt x="283" y="475"/>
                  </a:lnTo>
                  <a:lnTo>
                    <a:pt x="293" y="435"/>
                  </a:lnTo>
                  <a:lnTo>
                    <a:pt x="268" y="399"/>
                  </a:lnTo>
                  <a:lnTo>
                    <a:pt x="207" y="374"/>
                  </a:lnTo>
                  <a:lnTo>
                    <a:pt x="136" y="354"/>
                  </a:lnTo>
                  <a:lnTo>
                    <a:pt x="75" y="319"/>
                  </a:lnTo>
                  <a:lnTo>
                    <a:pt x="60" y="288"/>
                  </a:lnTo>
                  <a:lnTo>
                    <a:pt x="70" y="233"/>
                  </a:lnTo>
                  <a:lnTo>
                    <a:pt x="116" y="162"/>
                  </a:lnTo>
                  <a:lnTo>
                    <a:pt x="172" y="121"/>
                  </a:lnTo>
                  <a:lnTo>
                    <a:pt x="258" y="91"/>
                  </a:lnTo>
                  <a:lnTo>
                    <a:pt x="329" y="76"/>
                  </a:lnTo>
                  <a:lnTo>
                    <a:pt x="329" y="35"/>
                  </a:lnTo>
                  <a:lnTo>
                    <a:pt x="329" y="1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5831" name="Text Box 22"/>
          <p:cNvSpPr txBox="1">
            <a:spLocks noChangeArrowheads="1"/>
          </p:cNvSpPr>
          <p:nvPr/>
        </p:nvSpPr>
        <p:spPr bwMode="auto">
          <a:xfrm>
            <a:off x="5867400" y="1543050"/>
            <a:ext cx="3151188" cy="5794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0">
                <a:latin typeface="Times New Roman" charset="0"/>
              </a:rPr>
              <a:t>Split Set into Two</a:t>
            </a: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3962400" y="1354138"/>
            <a:ext cx="4800600" cy="1770062"/>
            <a:chOff x="2496" y="853"/>
            <a:chExt cx="3024" cy="1115"/>
          </a:xfrm>
        </p:grpSpPr>
        <p:sp>
          <p:nvSpPr>
            <p:cNvPr id="205873" name="Freeform 24"/>
            <p:cNvSpPr>
              <a:spLocks/>
            </p:cNvSpPr>
            <p:nvPr/>
          </p:nvSpPr>
          <p:spPr bwMode="auto">
            <a:xfrm>
              <a:off x="2496" y="853"/>
              <a:ext cx="616" cy="1115"/>
            </a:xfrm>
            <a:custGeom>
              <a:avLst/>
              <a:gdLst>
                <a:gd name="T0" fmla="*/ 0 w 616"/>
                <a:gd name="T1" fmla="*/ 1115 h 1115"/>
                <a:gd name="T2" fmla="*/ 192 w 616"/>
                <a:gd name="T3" fmla="*/ 731 h 1115"/>
                <a:gd name="T4" fmla="*/ 480 w 616"/>
                <a:gd name="T5" fmla="*/ 539 h 1115"/>
                <a:gd name="T6" fmla="*/ 616 w 616"/>
                <a:gd name="T7" fmla="*/ 0 h 111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16"/>
                <a:gd name="T13" fmla="*/ 0 h 1115"/>
                <a:gd name="T14" fmla="*/ 616 w 616"/>
                <a:gd name="T15" fmla="*/ 1115 h 111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16" h="1115">
                  <a:moveTo>
                    <a:pt x="0" y="1115"/>
                  </a:moveTo>
                  <a:cubicBezTo>
                    <a:pt x="56" y="971"/>
                    <a:pt x="112" y="827"/>
                    <a:pt x="192" y="731"/>
                  </a:cubicBezTo>
                  <a:cubicBezTo>
                    <a:pt x="272" y="635"/>
                    <a:pt x="409" y="661"/>
                    <a:pt x="480" y="539"/>
                  </a:cubicBezTo>
                  <a:cubicBezTo>
                    <a:pt x="551" y="417"/>
                    <a:pt x="588" y="112"/>
                    <a:pt x="616" y="0"/>
                  </a:cubicBezTo>
                </a:path>
              </a:pathLst>
            </a:cu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74" name="Rectangle 25"/>
            <p:cNvSpPr>
              <a:spLocks noChangeArrowheads="1"/>
            </p:cNvSpPr>
            <p:nvPr/>
          </p:nvSpPr>
          <p:spPr bwMode="auto">
            <a:xfrm>
              <a:off x="3876" y="1248"/>
              <a:ext cx="1644" cy="36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 b="0">
                  <a:latin typeface="Times New Roman" charset="0"/>
                </a:rPr>
                <a:t> (no real work)</a:t>
              </a:r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441325" y="3067050"/>
            <a:ext cx="3084513" cy="2343150"/>
            <a:chOff x="278" y="1932"/>
            <a:chExt cx="1943" cy="1476"/>
          </a:xfrm>
        </p:grpSpPr>
        <p:grpSp>
          <p:nvGrpSpPr>
            <p:cNvPr id="6" name="Group 27"/>
            <p:cNvGrpSpPr>
              <a:grpSpLocks/>
            </p:cNvGrpSpPr>
            <p:nvPr/>
          </p:nvGrpSpPr>
          <p:grpSpPr bwMode="auto">
            <a:xfrm flipH="1">
              <a:off x="432" y="2782"/>
              <a:ext cx="240" cy="626"/>
              <a:chOff x="2308" y="1513"/>
              <a:chExt cx="1162" cy="2570"/>
            </a:xfrm>
          </p:grpSpPr>
          <p:grpSp>
            <p:nvGrpSpPr>
              <p:cNvPr id="7" name="Group 28"/>
              <p:cNvGrpSpPr>
                <a:grpSpLocks/>
              </p:cNvGrpSpPr>
              <p:nvPr/>
            </p:nvGrpSpPr>
            <p:grpSpPr bwMode="auto">
              <a:xfrm>
                <a:off x="2308" y="1740"/>
                <a:ext cx="957" cy="2343"/>
                <a:chOff x="2308" y="1740"/>
                <a:chExt cx="957" cy="2343"/>
              </a:xfrm>
            </p:grpSpPr>
            <p:sp>
              <p:nvSpPr>
                <p:cNvPr id="205867" name="Freeform 29"/>
                <p:cNvSpPr>
                  <a:spLocks/>
                </p:cNvSpPr>
                <p:nvPr/>
              </p:nvSpPr>
              <p:spPr bwMode="auto">
                <a:xfrm>
                  <a:off x="2673" y="1740"/>
                  <a:ext cx="432" cy="485"/>
                </a:xfrm>
                <a:custGeom>
                  <a:avLst/>
                  <a:gdLst>
                    <a:gd name="T0" fmla="*/ 123 w 432"/>
                    <a:gd name="T1" fmla="*/ 206 h 485"/>
                    <a:gd name="T2" fmla="*/ 159 w 432"/>
                    <a:gd name="T3" fmla="*/ 53 h 485"/>
                    <a:gd name="T4" fmla="*/ 248 w 432"/>
                    <a:gd name="T5" fmla="*/ 0 h 485"/>
                    <a:gd name="T6" fmla="*/ 335 w 432"/>
                    <a:gd name="T7" fmla="*/ 0 h 485"/>
                    <a:gd name="T8" fmla="*/ 388 w 432"/>
                    <a:gd name="T9" fmla="*/ 53 h 485"/>
                    <a:gd name="T10" fmla="*/ 432 w 432"/>
                    <a:gd name="T11" fmla="*/ 215 h 485"/>
                    <a:gd name="T12" fmla="*/ 415 w 432"/>
                    <a:gd name="T13" fmla="*/ 349 h 485"/>
                    <a:gd name="T14" fmla="*/ 379 w 432"/>
                    <a:gd name="T15" fmla="*/ 458 h 485"/>
                    <a:gd name="T16" fmla="*/ 309 w 432"/>
                    <a:gd name="T17" fmla="*/ 485 h 485"/>
                    <a:gd name="T18" fmla="*/ 221 w 432"/>
                    <a:gd name="T19" fmla="*/ 475 h 485"/>
                    <a:gd name="T20" fmla="*/ 132 w 432"/>
                    <a:gd name="T21" fmla="*/ 368 h 485"/>
                    <a:gd name="T22" fmla="*/ 123 w 432"/>
                    <a:gd name="T23" fmla="*/ 288 h 485"/>
                    <a:gd name="T24" fmla="*/ 0 w 432"/>
                    <a:gd name="T25" fmla="*/ 242 h 485"/>
                    <a:gd name="T26" fmla="*/ 0 w 432"/>
                    <a:gd name="T27" fmla="*/ 189 h 485"/>
                    <a:gd name="T28" fmla="*/ 123 w 432"/>
                    <a:gd name="T29" fmla="*/ 206 h 485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432"/>
                    <a:gd name="T46" fmla="*/ 0 h 485"/>
                    <a:gd name="T47" fmla="*/ 432 w 432"/>
                    <a:gd name="T48" fmla="*/ 485 h 485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432" h="485">
                      <a:moveTo>
                        <a:pt x="123" y="206"/>
                      </a:moveTo>
                      <a:lnTo>
                        <a:pt x="159" y="53"/>
                      </a:lnTo>
                      <a:lnTo>
                        <a:pt x="248" y="0"/>
                      </a:lnTo>
                      <a:lnTo>
                        <a:pt x="335" y="0"/>
                      </a:lnTo>
                      <a:lnTo>
                        <a:pt x="388" y="53"/>
                      </a:lnTo>
                      <a:lnTo>
                        <a:pt x="432" y="215"/>
                      </a:lnTo>
                      <a:lnTo>
                        <a:pt x="415" y="349"/>
                      </a:lnTo>
                      <a:lnTo>
                        <a:pt x="379" y="458"/>
                      </a:lnTo>
                      <a:lnTo>
                        <a:pt x="309" y="485"/>
                      </a:lnTo>
                      <a:lnTo>
                        <a:pt x="221" y="475"/>
                      </a:lnTo>
                      <a:lnTo>
                        <a:pt x="132" y="368"/>
                      </a:lnTo>
                      <a:lnTo>
                        <a:pt x="123" y="288"/>
                      </a:lnTo>
                      <a:lnTo>
                        <a:pt x="0" y="242"/>
                      </a:lnTo>
                      <a:lnTo>
                        <a:pt x="0" y="189"/>
                      </a:lnTo>
                      <a:lnTo>
                        <a:pt x="123" y="20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868" name="Freeform 30"/>
                <p:cNvSpPr>
                  <a:spLocks/>
                </p:cNvSpPr>
                <p:nvPr/>
              </p:nvSpPr>
              <p:spPr bwMode="auto">
                <a:xfrm>
                  <a:off x="2573" y="2253"/>
                  <a:ext cx="500" cy="828"/>
                </a:xfrm>
                <a:custGeom>
                  <a:avLst/>
                  <a:gdLst>
                    <a:gd name="T0" fmla="*/ 41 w 500"/>
                    <a:gd name="T1" fmla="*/ 173 h 828"/>
                    <a:gd name="T2" fmla="*/ 163 w 500"/>
                    <a:gd name="T3" fmla="*/ 35 h 828"/>
                    <a:gd name="T4" fmla="*/ 232 w 500"/>
                    <a:gd name="T5" fmla="*/ 0 h 828"/>
                    <a:gd name="T6" fmla="*/ 366 w 500"/>
                    <a:gd name="T7" fmla="*/ 5 h 828"/>
                    <a:gd name="T8" fmla="*/ 488 w 500"/>
                    <a:gd name="T9" fmla="*/ 57 h 828"/>
                    <a:gd name="T10" fmla="*/ 500 w 500"/>
                    <a:gd name="T11" fmla="*/ 126 h 828"/>
                    <a:gd name="T12" fmla="*/ 483 w 500"/>
                    <a:gd name="T13" fmla="*/ 207 h 828"/>
                    <a:gd name="T14" fmla="*/ 396 w 500"/>
                    <a:gd name="T15" fmla="*/ 281 h 828"/>
                    <a:gd name="T16" fmla="*/ 349 w 500"/>
                    <a:gd name="T17" fmla="*/ 414 h 828"/>
                    <a:gd name="T18" fmla="*/ 349 w 500"/>
                    <a:gd name="T19" fmla="*/ 552 h 828"/>
                    <a:gd name="T20" fmla="*/ 384 w 500"/>
                    <a:gd name="T21" fmla="*/ 637 h 828"/>
                    <a:gd name="T22" fmla="*/ 448 w 500"/>
                    <a:gd name="T23" fmla="*/ 695 h 828"/>
                    <a:gd name="T24" fmla="*/ 448 w 500"/>
                    <a:gd name="T25" fmla="*/ 765 h 828"/>
                    <a:gd name="T26" fmla="*/ 419 w 500"/>
                    <a:gd name="T27" fmla="*/ 800 h 828"/>
                    <a:gd name="T28" fmla="*/ 384 w 500"/>
                    <a:gd name="T29" fmla="*/ 816 h 828"/>
                    <a:gd name="T30" fmla="*/ 268 w 500"/>
                    <a:gd name="T31" fmla="*/ 828 h 828"/>
                    <a:gd name="T32" fmla="*/ 163 w 500"/>
                    <a:gd name="T33" fmla="*/ 747 h 828"/>
                    <a:gd name="T34" fmla="*/ 53 w 500"/>
                    <a:gd name="T35" fmla="*/ 574 h 828"/>
                    <a:gd name="T36" fmla="*/ 0 w 500"/>
                    <a:gd name="T37" fmla="*/ 368 h 828"/>
                    <a:gd name="T38" fmla="*/ 140 w 500"/>
                    <a:gd name="T39" fmla="*/ 436 h 828"/>
                    <a:gd name="T40" fmla="*/ 192 w 500"/>
                    <a:gd name="T41" fmla="*/ 436 h 828"/>
                    <a:gd name="T42" fmla="*/ 227 w 500"/>
                    <a:gd name="T43" fmla="*/ 396 h 828"/>
                    <a:gd name="T44" fmla="*/ 251 w 500"/>
                    <a:gd name="T45" fmla="*/ 316 h 828"/>
                    <a:gd name="T46" fmla="*/ 209 w 500"/>
                    <a:gd name="T47" fmla="*/ 293 h 828"/>
                    <a:gd name="T48" fmla="*/ 53 w 500"/>
                    <a:gd name="T49" fmla="*/ 293 h 828"/>
                    <a:gd name="T50" fmla="*/ 18 w 500"/>
                    <a:gd name="T51" fmla="*/ 293 h 828"/>
                    <a:gd name="T52" fmla="*/ 41 w 500"/>
                    <a:gd name="T53" fmla="*/ 173 h 828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00"/>
                    <a:gd name="T82" fmla="*/ 0 h 828"/>
                    <a:gd name="T83" fmla="*/ 500 w 500"/>
                    <a:gd name="T84" fmla="*/ 828 h 828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00" h="828">
                      <a:moveTo>
                        <a:pt x="41" y="173"/>
                      </a:moveTo>
                      <a:lnTo>
                        <a:pt x="163" y="35"/>
                      </a:lnTo>
                      <a:lnTo>
                        <a:pt x="232" y="0"/>
                      </a:lnTo>
                      <a:lnTo>
                        <a:pt x="366" y="5"/>
                      </a:lnTo>
                      <a:lnTo>
                        <a:pt x="488" y="57"/>
                      </a:lnTo>
                      <a:lnTo>
                        <a:pt x="500" y="126"/>
                      </a:lnTo>
                      <a:lnTo>
                        <a:pt x="483" y="207"/>
                      </a:lnTo>
                      <a:lnTo>
                        <a:pt x="396" y="281"/>
                      </a:lnTo>
                      <a:lnTo>
                        <a:pt x="349" y="414"/>
                      </a:lnTo>
                      <a:lnTo>
                        <a:pt x="349" y="552"/>
                      </a:lnTo>
                      <a:lnTo>
                        <a:pt x="384" y="637"/>
                      </a:lnTo>
                      <a:lnTo>
                        <a:pt x="448" y="695"/>
                      </a:lnTo>
                      <a:lnTo>
                        <a:pt x="448" y="765"/>
                      </a:lnTo>
                      <a:lnTo>
                        <a:pt x="419" y="800"/>
                      </a:lnTo>
                      <a:lnTo>
                        <a:pt x="384" y="816"/>
                      </a:lnTo>
                      <a:lnTo>
                        <a:pt x="268" y="828"/>
                      </a:lnTo>
                      <a:lnTo>
                        <a:pt x="163" y="747"/>
                      </a:lnTo>
                      <a:lnTo>
                        <a:pt x="53" y="574"/>
                      </a:lnTo>
                      <a:lnTo>
                        <a:pt x="0" y="368"/>
                      </a:lnTo>
                      <a:lnTo>
                        <a:pt x="140" y="436"/>
                      </a:lnTo>
                      <a:lnTo>
                        <a:pt x="192" y="436"/>
                      </a:lnTo>
                      <a:lnTo>
                        <a:pt x="227" y="396"/>
                      </a:lnTo>
                      <a:lnTo>
                        <a:pt x="251" y="316"/>
                      </a:lnTo>
                      <a:lnTo>
                        <a:pt x="209" y="293"/>
                      </a:lnTo>
                      <a:lnTo>
                        <a:pt x="53" y="293"/>
                      </a:lnTo>
                      <a:lnTo>
                        <a:pt x="18" y="293"/>
                      </a:lnTo>
                      <a:lnTo>
                        <a:pt x="41" y="173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869" name="Freeform 31"/>
                <p:cNvSpPr>
                  <a:spLocks/>
                </p:cNvSpPr>
                <p:nvPr/>
              </p:nvSpPr>
              <p:spPr bwMode="auto">
                <a:xfrm>
                  <a:off x="2950" y="2289"/>
                  <a:ext cx="265" cy="895"/>
                </a:xfrm>
                <a:custGeom>
                  <a:avLst/>
                  <a:gdLst>
                    <a:gd name="T0" fmla="*/ 0 w 265"/>
                    <a:gd name="T1" fmla="*/ 75 h 895"/>
                    <a:gd name="T2" fmla="*/ 29 w 265"/>
                    <a:gd name="T3" fmla="*/ 23 h 895"/>
                    <a:gd name="T4" fmla="*/ 83 w 265"/>
                    <a:gd name="T5" fmla="*/ 0 h 895"/>
                    <a:gd name="T6" fmla="*/ 135 w 265"/>
                    <a:gd name="T7" fmla="*/ 5 h 895"/>
                    <a:gd name="T8" fmla="*/ 206 w 265"/>
                    <a:gd name="T9" fmla="*/ 108 h 895"/>
                    <a:gd name="T10" fmla="*/ 265 w 265"/>
                    <a:gd name="T11" fmla="*/ 264 h 895"/>
                    <a:gd name="T12" fmla="*/ 265 w 265"/>
                    <a:gd name="T13" fmla="*/ 384 h 895"/>
                    <a:gd name="T14" fmla="*/ 241 w 265"/>
                    <a:gd name="T15" fmla="*/ 447 h 895"/>
                    <a:gd name="T16" fmla="*/ 118 w 265"/>
                    <a:gd name="T17" fmla="*/ 522 h 895"/>
                    <a:gd name="T18" fmla="*/ 83 w 265"/>
                    <a:gd name="T19" fmla="*/ 573 h 895"/>
                    <a:gd name="T20" fmla="*/ 83 w 265"/>
                    <a:gd name="T21" fmla="*/ 608 h 895"/>
                    <a:gd name="T22" fmla="*/ 123 w 265"/>
                    <a:gd name="T23" fmla="*/ 654 h 895"/>
                    <a:gd name="T24" fmla="*/ 189 w 265"/>
                    <a:gd name="T25" fmla="*/ 723 h 895"/>
                    <a:gd name="T26" fmla="*/ 224 w 265"/>
                    <a:gd name="T27" fmla="*/ 814 h 895"/>
                    <a:gd name="T28" fmla="*/ 212 w 265"/>
                    <a:gd name="T29" fmla="*/ 895 h 895"/>
                    <a:gd name="T30" fmla="*/ 177 w 265"/>
                    <a:gd name="T31" fmla="*/ 877 h 895"/>
                    <a:gd name="T32" fmla="*/ 159 w 265"/>
                    <a:gd name="T33" fmla="*/ 764 h 895"/>
                    <a:gd name="T34" fmla="*/ 101 w 265"/>
                    <a:gd name="T35" fmla="*/ 694 h 895"/>
                    <a:gd name="T36" fmla="*/ 54 w 265"/>
                    <a:gd name="T37" fmla="*/ 676 h 895"/>
                    <a:gd name="T38" fmla="*/ 29 w 265"/>
                    <a:gd name="T39" fmla="*/ 643 h 895"/>
                    <a:gd name="T40" fmla="*/ 29 w 265"/>
                    <a:gd name="T41" fmla="*/ 568 h 895"/>
                    <a:gd name="T42" fmla="*/ 64 w 265"/>
                    <a:gd name="T43" fmla="*/ 505 h 895"/>
                    <a:gd name="T44" fmla="*/ 123 w 265"/>
                    <a:gd name="T45" fmla="*/ 465 h 895"/>
                    <a:gd name="T46" fmla="*/ 212 w 265"/>
                    <a:gd name="T47" fmla="*/ 402 h 895"/>
                    <a:gd name="T48" fmla="*/ 224 w 265"/>
                    <a:gd name="T49" fmla="*/ 327 h 895"/>
                    <a:gd name="T50" fmla="*/ 177 w 265"/>
                    <a:gd name="T51" fmla="*/ 224 h 895"/>
                    <a:gd name="T52" fmla="*/ 101 w 265"/>
                    <a:gd name="T53" fmla="*/ 143 h 895"/>
                    <a:gd name="T54" fmla="*/ 0 w 265"/>
                    <a:gd name="T55" fmla="*/ 75 h 895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265"/>
                    <a:gd name="T85" fmla="*/ 0 h 895"/>
                    <a:gd name="T86" fmla="*/ 265 w 265"/>
                    <a:gd name="T87" fmla="*/ 895 h 895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265" h="895">
                      <a:moveTo>
                        <a:pt x="0" y="75"/>
                      </a:moveTo>
                      <a:lnTo>
                        <a:pt x="29" y="23"/>
                      </a:lnTo>
                      <a:lnTo>
                        <a:pt x="83" y="0"/>
                      </a:lnTo>
                      <a:lnTo>
                        <a:pt x="135" y="5"/>
                      </a:lnTo>
                      <a:lnTo>
                        <a:pt x="206" y="108"/>
                      </a:lnTo>
                      <a:lnTo>
                        <a:pt x="265" y="264"/>
                      </a:lnTo>
                      <a:lnTo>
                        <a:pt x="265" y="384"/>
                      </a:lnTo>
                      <a:lnTo>
                        <a:pt x="241" y="447"/>
                      </a:lnTo>
                      <a:lnTo>
                        <a:pt x="118" y="522"/>
                      </a:lnTo>
                      <a:lnTo>
                        <a:pt x="83" y="573"/>
                      </a:lnTo>
                      <a:lnTo>
                        <a:pt x="83" y="608"/>
                      </a:lnTo>
                      <a:lnTo>
                        <a:pt x="123" y="654"/>
                      </a:lnTo>
                      <a:lnTo>
                        <a:pt x="189" y="723"/>
                      </a:lnTo>
                      <a:lnTo>
                        <a:pt x="224" y="814"/>
                      </a:lnTo>
                      <a:lnTo>
                        <a:pt x="212" y="895"/>
                      </a:lnTo>
                      <a:lnTo>
                        <a:pt x="177" y="877"/>
                      </a:lnTo>
                      <a:lnTo>
                        <a:pt x="159" y="764"/>
                      </a:lnTo>
                      <a:lnTo>
                        <a:pt x="101" y="694"/>
                      </a:lnTo>
                      <a:lnTo>
                        <a:pt x="54" y="676"/>
                      </a:lnTo>
                      <a:lnTo>
                        <a:pt x="29" y="643"/>
                      </a:lnTo>
                      <a:lnTo>
                        <a:pt x="29" y="568"/>
                      </a:lnTo>
                      <a:lnTo>
                        <a:pt x="64" y="505"/>
                      </a:lnTo>
                      <a:lnTo>
                        <a:pt x="123" y="465"/>
                      </a:lnTo>
                      <a:lnTo>
                        <a:pt x="212" y="402"/>
                      </a:lnTo>
                      <a:lnTo>
                        <a:pt x="224" y="327"/>
                      </a:lnTo>
                      <a:lnTo>
                        <a:pt x="177" y="224"/>
                      </a:lnTo>
                      <a:lnTo>
                        <a:pt x="101" y="143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870" name="Freeform 32"/>
                <p:cNvSpPr>
                  <a:spLocks/>
                </p:cNvSpPr>
                <p:nvPr/>
              </p:nvSpPr>
              <p:spPr bwMode="auto">
                <a:xfrm>
                  <a:off x="2308" y="2238"/>
                  <a:ext cx="520" cy="435"/>
                </a:xfrm>
                <a:custGeom>
                  <a:avLst/>
                  <a:gdLst>
                    <a:gd name="T0" fmla="*/ 398 w 520"/>
                    <a:gd name="T1" fmla="*/ 5 h 435"/>
                    <a:gd name="T2" fmla="*/ 485 w 520"/>
                    <a:gd name="T3" fmla="*/ 0 h 435"/>
                    <a:gd name="T4" fmla="*/ 520 w 520"/>
                    <a:gd name="T5" fmla="*/ 35 h 435"/>
                    <a:gd name="T6" fmla="*/ 497 w 520"/>
                    <a:gd name="T7" fmla="*/ 87 h 435"/>
                    <a:gd name="T8" fmla="*/ 428 w 520"/>
                    <a:gd name="T9" fmla="*/ 110 h 435"/>
                    <a:gd name="T10" fmla="*/ 365 w 520"/>
                    <a:gd name="T11" fmla="*/ 110 h 435"/>
                    <a:gd name="T12" fmla="*/ 272 w 520"/>
                    <a:gd name="T13" fmla="*/ 127 h 435"/>
                    <a:gd name="T14" fmla="*/ 168 w 520"/>
                    <a:gd name="T15" fmla="*/ 145 h 435"/>
                    <a:gd name="T16" fmla="*/ 87 w 520"/>
                    <a:gd name="T17" fmla="*/ 180 h 435"/>
                    <a:gd name="T18" fmla="*/ 63 w 520"/>
                    <a:gd name="T19" fmla="*/ 214 h 435"/>
                    <a:gd name="T20" fmla="*/ 70 w 520"/>
                    <a:gd name="T21" fmla="*/ 249 h 435"/>
                    <a:gd name="T22" fmla="*/ 115 w 520"/>
                    <a:gd name="T23" fmla="*/ 296 h 435"/>
                    <a:gd name="T24" fmla="*/ 202 w 520"/>
                    <a:gd name="T25" fmla="*/ 331 h 435"/>
                    <a:gd name="T26" fmla="*/ 306 w 520"/>
                    <a:gd name="T27" fmla="*/ 331 h 435"/>
                    <a:gd name="T28" fmla="*/ 382 w 520"/>
                    <a:gd name="T29" fmla="*/ 331 h 435"/>
                    <a:gd name="T30" fmla="*/ 468 w 520"/>
                    <a:gd name="T31" fmla="*/ 348 h 435"/>
                    <a:gd name="T32" fmla="*/ 450 w 520"/>
                    <a:gd name="T33" fmla="*/ 435 h 435"/>
                    <a:gd name="T34" fmla="*/ 330 w 520"/>
                    <a:gd name="T35" fmla="*/ 401 h 435"/>
                    <a:gd name="T36" fmla="*/ 290 w 520"/>
                    <a:gd name="T37" fmla="*/ 371 h 435"/>
                    <a:gd name="T38" fmla="*/ 208 w 520"/>
                    <a:gd name="T39" fmla="*/ 371 h 435"/>
                    <a:gd name="T40" fmla="*/ 70 w 520"/>
                    <a:gd name="T41" fmla="*/ 336 h 435"/>
                    <a:gd name="T42" fmla="*/ 12 w 520"/>
                    <a:gd name="T43" fmla="*/ 284 h 435"/>
                    <a:gd name="T44" fmla="*/ 0 w 520"/>
                    <a:gd name="T45" fmla="*/ 214 h 435"/>
                    <a:gd name="T46" fmla="*/ 46 w 520"/>
                    <a:gd name="T47" fmla="*/ 145 h 435"/>
                    <a:gd name="T48" fmla="*/ 202 w 520"/>
                    <a:gd name="T49" fmla="*/ 75 h 435"/>
                    <a:gd name="T50" fmla="*/ 340 w 520"/>
                    <a:gd name="T51" fmla="*/ 40 h 435"/>
                    <a:gd name="T52" fmla="*/ 398 w 520"/>
                    <a:gd name="T53" fmla="*/ 5 h 435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20"/>
                    <a:gd name="T82" fmla="*/ 0 h 435"/>
                    <a:gd name="T83" fmla="*/ 520 w 520"/>
                    <a:gd name="T84" fmla="*/ 435 h 435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20" h="435">
                      <a:moveTo>
                        <a:pt x="398" y="5"/>
                      </a:moveTo>
                      <a:lnTo>
                        <a:pt x="485" y="0"/>
                      </a:lnTo>
                      <a:lnTo>
                        <a:pt x="520" y="35"/>
                      </a:lnTo>
                      <a:lnTo>
                        <a:pt x="497" y="87"/>
                      </a:lnTo>
                      <a:lnTo>
                        <a:pt x="428" y="110"/>
                      </a:lnTo>
                      <a:lnTo>
                        <a:pt x="365" y="110"/>
                      </a:lnTo>
                      <a:lnTo>
                        <a:pt x="272" y="127"/>
                      </a:lnTo>
                      <a:lnTo>
                        <a:pt x="168" y="145"/>
                      </a:lnTo>
                      <a:lnTo>
                        <a:pt x="87" y="180"/>
                      </a:lnTo>
                      <a:lnTo>
                        <a:pt x="63" y="214"/>
                      </a:lnTo>
                      <a:lnTo>
                        <a:pt x="70" y="249"/>
                      </a:lnTo>
                      <a:lnTo>
                        <a:pt x="115" y="296"/>
                      </a:lnTo>
                      <a:lnTo>
                        <a:pt x="202" y="331"/>
                      </a:lnTo>
                      <a:lnTo>
                        <a:pt x="306" y="331"/>
                      </a:lnTo>
                      <a:lnTo>
                        <a:pt x="382" y="331"/>
                      </a:lnTo>
                      <a:lnTo>
                        <a:pt x="468" y="348"/>
                      </a:lnTo>
                      <a:lnTo>
                        <a:pt x="450" y="435"/>
                      </a:lnTo>
                      <a:lnTo>
                        <a:pt x="330" y="401"/>
                      </a:lnTo>
                      <a:lnTo>
                        <a:pt x="290" y="371"/>
                      </a:lnTo>
                      <a:lnTo>
                        <a:pt x="208" y="371"/>
                      </a:lnTo>
                      <a:lnTo>
                        <a:pt x="70" y="336"/>
                      </a:lnTo>
                      <a:lnTo>
                        <a:pt x="12" y="284"/>
                      </a:lnTo>
                      <a:lnTo>
                        <a:pt x="0" y="214"/>
                      </a:lnTo>
                      <a:lnTo>
                        <a:pt x="46" y="145"/>
                      </a:lnTo>
                      <a:lnTo>
                        <a:pt x="202" y="75"/>
                      </a:lnTo>
                      <a:lnTo>
                        <a:pt x="340" y="40"/>
                      </a:lnTo>
                      <a:lnTo>
                        <a:pt x="398" y="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871" name="Freeform 33"/>
                <p:cNvSpPr>
                  <a:spLocks/>
                </p:cNvSpPr>
                <p:nvPr/>
              </p:nvSpPr>
              <p:spPr bwMode="auto">
                <a:xfrm>
                  <a:off x="2882" y="2923"/>
                  <a:ext cx="383" cy="1160"/>
                </a:xfrm>
                <a:custGeom>
                  <a:avLst/>
                  <a:gdLst>
                    <a:gd name="T0" fmla="*/ 0 w 383"/>
                    <a:gd name="T1" fmla="*/ 0 h 1160"/>
                    <a:gd name="T2" fmla="*/ 99 w 383"/>
                    <a:gd name="T3" fmla="*/ 17 h 1160"/>
                    <a:gd name="T4" fmla="*/ 151 w 383"/>
                    <a:gd name="T5" fmla="*/ 103 h 1160"/>
                    <a:gd name="T6" fmla="*/ 203 w 383"/>
                    <a:gd name="T7" fmla="*/ 257 h 1160"/>
                    <a:gd name="T8" fmla="*/ 226 w 383"/>
                    <a:gd name="T9" fmla="*/ 451 h 1160"/>
                    <a:gd name="T10" fmla="*/ 226 w 383"/>
                    <a:gd name="T11" fmla="*/ 560 h 1160"/>
                    <a:gd name="T12" fmla="*/ 191 w 383"/>
                    <a:gd name="T13" fmla="*/ 696 h 1160"/>
                    <a:gd name="T14" fmla="*/ 134 w 383"/>
                    <a:gd name="T15" fmla="*/ 885 h 1160"/>
                    <a:gd name="T16" fmla="*/ 122 w 383"/>
                    <a:gd name="T17" fmla="*/ 937 h 1160"/>
                    <a:gd name="T18" fmla="*/ 139 w 383"/>
                    <a:gd name="T19" fmla="*/ 965 h 1160"/>
                    <a:gd name="T20" fmla="*/ 261 w 383"/>
                    <a:gd name="T21" fmla="*/ 1006 h 1160"/>
                    <a:gd name="T22" fmla="*/ 383 w 383"/>
                    <a:gd name="T23" fmla="*/ 1086 h 1160"/>
                    <a:gd name="T24" fmla="*/ 378 w 383"/>
                    <a:gd name="T25" fmla="*/ 1119 h 1160"/>
                    <a:gd name="T26" fmla="*/ 290 w 383"/>
                    <a:gd name="T27" fmla="*/ 1160 h 1160"/>
                    <a:gd name="T28" fmla="*/ 256 w 383"/>
                    <a:gd name="T29" fmla="*/ 1142 h 1160"/>
                    <a:gd name="T30" fmla="*/ 191 w 383"/>
                    <a:gd name="T31" fmla="*/ 1057 h 1160"/>
                    <a:gd name="T32" fmla="*/ 116 w 383"/>
                    <a:gd name="T33" fmla="*/ 1016 h 1160"/>
                    <a:gd name="T34" fmla="*/ 34 w 383"/>
                    <a:gd name="T35" fmla="*/ 988 h 1160"/>
                    <a:gd name="T36" fmla="*/ 29 w 383"/>
                    <a:gd name="T37" fmla="*/ 948 h 1160"/>
                    <a:gd name="T38" fmla="*/ 52 w 383"/>
                    <a:gd name="T39" fmla="*/ 868 h 1160"/>
                    <a:gd name="T40" fmla="*/ 116 w 383"/>
                    <a:gd name="T41" fmla="*/ 743 h 1160"/>
                    <a:gd name="T42" fmla="*/ 156 w 383"/>
                    <a:gd name="T43" fmla="*/ 594 h 1160"/>
                    <a:gd name="T44" fmla="*/ 156 w 383"/>
                    <a:gd name="T45" fmla="*/ 423 h 1160"/>
                    <a:gd name="T46" fmla="*/ 122 w 383"/>
                    <a:gd name="T47" fmla="*/ 274 h 1160"/>
                    <a:gd name="T48" fmla="*/ 47 w 383"/>
                    <a:gd name="T49" fmla="*/ 136 h 1160"/>
                    <a:gd name="T50" fmla="*/ 12 w 383"/>
                    <a:gd name="T51" fmla="*/ 63 h 1160"/>
                    <a:gd name="T52" fmla="*/ 0 w 383"/>
                    <a:gd name="T53" fmla="*/ 0 h 1160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383"/>
                    <a:gd name="T82" fmla="*/ 0 h 1160"/>
                    <a:gd name="T83" fmla="*/ 383 w 383"/>
                    <a:gd name="T84" fmla="*/ 1160 h 1160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383" h="1160">
                      <a:moveTo>
                        <a:pt x="0" y="0"/>
                      </a:moveTo>
                      <a:lnTo>
                        <a:pt x="99" y="17"/>
                      </a:lnTo>
                      <a:lnTo>
                        <a:pt x="151" y="103"/>
                      </a:lnTo>
                      <a:lnTo>
                        <a:pt x="203" y="257"/>
                      </a:lnTo>
                      <a:lnTo>
                        <a:pt x="226" y="451"/>
                      </a:lnTo>
                      <a:lnTo>
                        <a:pt x="226" y="560"/>
                      </a:lnTo>
                      <a:lnTo>
                        <a:pt x="191" y="696"/>
                      </a:lnTo>
                      <a:lnTo>
                        <a:pt x="134" y="885"/>
                      </a:lnTo>
                      <a:lnTo>
                        <a:pt x="122" y="937"/>
                      </a:lnTo>
                      <a:lnTo>
                        <a:pt x="139" y="965"/>
                      </a:lnTo>
                      <a:lnTo>
                        <a:pt x="261" y="1006"/>
                      </a:lnTo>
                      <a:lnTo>
                        <a:pt x="383" y="1086"/>
                      </a:lnTo>
                      <a:lnTo>
                        <a:pt x="378" y="1119"/>
                      </a:lnTo>
                      <a:lnTo>
                        <a:pt x="290" y="1160"/>
                      </a:lnTo>
                      <a:lnTo>
                        <a:pt x="256" y="1142"/>
                      </a:lnTo>
                      <a:lnTo>
                        <a:pt x="191" y="1057"/>
                      </a:lnTo>
                      <a:lnTo>
                        <a:pt x="116" y="1016"/>
                      </a:lnTo>
                      <a:lnTo>
                        <a:pt x="34" y="988"/>
                      </a:lnTo>
                      <a:lnTo>
                        <a:pt x="29" y="948"/>
                      </a:lnTo>
                      <a:lnTo>
                        <a:pt x="52" y="868"/>
                      </a:lnTo>
                      <a:lnTo>
                        <a:pt x="116" y="743"/>
                      </a:lnTo>
                      <a:lnTo>
                        <a:pt x="156" y="594"/>
                      </a:lnTo>
                      <a:lnTo>
                        <a:pt x="156" y="423"/>
                      </a:lnTo>
                      <a:lnTo>
                        <a:pt x="122" y="274"/>
                      </a:lnTo>
                      <a:lnTo>
                        <a:pt x="47" y="136"/>
                      </a:lnTo>
                      <a:lnTo>
                        <a:pt x="12" y="6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872" name="Freeform 34"/>
                <p:cNvSpPr>
                  <a:spLocks/>
                </p:cNvSpPr>
                <p:nvPr/>
              </p:nvSpPr>
              <p:spPr bwMode="auto">
                <a:xfrm>
                  <a:off x="2443" y="2919"/>
                  <a:ext cx="461" cy="1027"/>
                </a:xfrm>
                <a:custGeom>
                  <a:avLst/>
                  <a:gdLst>
                    <a:gd name="T0" fmla="*/ 421 w 461"/>
                    <a:gd name="T1" fmla="*/ 0 h 1027"/>
                    <a:gd name="T2" fmla="*/ 449 w 461"/>
                    <a:gd name="T3" fmla="*/ 22 h 1027"/>
                    <a:gd name="T4" fmla="*/ 461 w 461"/>
                    <a:gd name="T5" fmla="*/ 91 h 1027"/>
                    <a:gd name="T6" fmla="*/ 439 w 461"/>
                    <a:gd name="T7" fmla="*/ 159 h 1027"/>
                    <a:gd name="T8" fmla="*/ 380 w 461"/>
                    <a:gd name="T9" fmla="*/ 245 h 1027"/>
                    <a:gd name="T10" fmla="*/ 315 w 461"/>
                    <a:gd name="T11" fmla="*/ 348 h 1027"/>
                    <a:gd name="T12" fmla="*/ 293 w 461"/>
                    <a:gd name="T13" fmla="*/ 462 h 1027"/>
                    <a:gd name="T14" fmla="*/ 310 w 461"/>
                    <a:gd name="T15" fmla="*/ 645 h 1027"/>
                    <a:gd name="T16" fmla="*/ 350 w 461"/>
                    <a:gd name="T17" fmla="*/ 868 h 1027"/>
                    <a:gd name="T18" fmla="*/ 380 w 461"/>
                    <a:gd name="T19" fmla="*/ 959 h 1027"/>
                    <a:gd name="T20" fmla="*/ 368 w 461"/>
                    <a:gd name="T21" fmla="*/ 987 h 1027"/>
                    <a:gd name="T22" fmla="*/ 298 w 461"/>
                    <a:gd name="T23" fmla="*/ 992 h 1027"/>
                    <a:gd name="T24" fmla="*/ 211 w 461"/>
                    <a:gd name="T25" fmla="*/ 969 h 1027"/>
                    <a:gd name="T26" fmla="*/ 134 w 461"/>
                    <a:gd name="T27" fmla="*/ 1004 h 1027"/>
                    <a:gd name="T28" fmla="*/ 87 w 461"/>
                    <a:gd name="T29" fmla="*/ 1027 h 1027"/>
                    <a:gd name="T30" fmla="*/ 53 w 461"/>
                    <a:gd name="T31" fmla="*/ 1022 h 1027"/>
                    <a:gd name="T32" fmla="*/ 0 w 461"/>
                    <a:gd name="T33" fmla="*/ 959 h 1027"/>
                    <a:gd name="T34" fmla="*/ 53 w 461"/>
                    <a:gd name="T35" fmla="*/ 936 h 1027"/>
                    <a:gd name="T36" fmla="*/ 187 w 461"/>
                    <a:gd name="T37" fmla="*/ 908 h 1027"/>
                    <a:gd name="T38" fmla="*/ 263 w 461"/>
                    <a:gd name="T39" fmla="*/ 936 h 1027"/>
                    <a:gd name="T40" fmla="*/ 315 w 461"/>
                    <a:gd name="T41" fmla="*/ 936 h 1027"/>
                    <a:gd name="T42" fmla="*/ 310 w 461"/>
                    <a:gd name="T43" fmla="*/ 890 h 1027"/>
                    <a:gd name="T44" fmla="*/ 258 w 461"/>
                    <a:gd name="T45" fmla="*/ 616 h 1027"/>
                    <a:gd name="T46" fmla="*/ 222 w 461"/>
                    <a:gd name="T47" fmla="*/ 456 h 1027"/>
                    <a:gd name="T48" fmla="*/ 228 w 461"/>
                    <a:gd name="T49" fmla="*/ 376 h 1027"/>
                    <a:gd name="T50" fmla="*/ 280 w 461"/>
                    <a:gd name="T51" fmla="*/ 227 h 1027"/>
                    <a:gd name="T52" fmla="*/ 333 w 461"/>
                    <a:gd name="T53" fmla="*/ 91 h 1027"/>
                    <a:gd name="T54" fmla="*/ 421 w 461"/>
                    <a:gd name="T55" fmla="*/ 0 h 102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61"/>
                    <a:gd name="T85" fmla="*/ 0 h 1027"/>
                    <a:gd name="T86" fmla="*/ 461 w 461"/>
                    <a:gd name="T87" fmla="*/ 1027 h 1027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61" h="1027">
                      <a:moveTo>
                        <a:pt x="421" y="0"/>
                      </a:moveTo>
                      <a:lnTo>
                        <a:pt x="449" y="22"/>
                      </a:lnTo>
                      <a:lnTo>
                        <a:pt x="461" y="91"/>
                      </a:lnTo>
                      <a:lnTo>
                        <a:pt x="439" y="159"/>
                      </a:lnTo>
                      <a:lnTo>
                        <a:pt x="380" y="245"/>
                      </a:lnTo>
                      <a:lnTo>
                        <a:pt x="315" y="348"/>
                      </a:lnTo>
                      <a:lnTo>
                        <a:pt x="293" y="462"/>
                      </a:lnTo>
                      <a:lnTo>
                        <a:pt x="310" y="645"/>
                      </a:lnTo>
                      <a:lnTo>
                        <a:pt x="350" y="868"/>
                      </a:lnTo>
                      <a:lnTo>
                        <a:pt x="380" y="959"/>
                      </a:lnTo>
                      <a:lnTo>
                        <a:pt x="368" y="987"/>
                      </a:lnTo>
                      <a:lnTo>
                        <a:pt x="298" y="992"/>
                      </a:lnTo>
                      <a:lnTo>
                        <a:pt x="211" y="969"/>
                      </a:lnTo>
                      <a:lnTo>
                        <a:pt x="134" y="1004"/>
                      </a:lnTo>
                      <a:lnTo>
                        <a:pt x="87" y="1027"/>
                      </a:lnTo>
                      <a:lnTo>
                        <a:pt x="53" y="1022"/>
                      </a:lnTo>
                      <a:lnTo>
                        <a:pt x="0" y="959"/>
                      </a:lnTo>
                      <a:lnTo>
                        <a:pt x="53" y="936"/>
                      </a:lnTo>
                      <a:lnTo>
                        <a:pt x="187" y="908"/>
                      </a:lnTo>
                      <a:lnTo>
                        <a:pt x="263" y="936"/>
                      </a:lnTo>
                      <a:lnTo>
                        <a:pt x="315" y="936"/>
                      </a:lnTo>
                      <a:lnTo>
                        <a:pt x="310" y="890"/>
                      </a:lnTo>
                      <a:lnTo>
                        <a:pt x="258" y="616"/>
                      </a:lnTo>
                      <a:lnTo>
                        <a:pt x="222" y="456"/>
                      </a:lnTo>
                      <a:lnTo>
                        <a:pt x="228" y="376"/>
                      </a:lnTo>
                      <a:lnTo>
                        <a:pt x="280" y="227"/>
                      </a:lnTo>
                      <a:lnTo>
                        <a:pt x="333" y="91"/>
                      </a:lnTo>
                      <a:lnTo>
                        <a:pt x="42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05860" name="Freeform 35"/>
              <p:cNvSpPr>
                <a:spLocks/>
              </p:cNvSpPr>
              <p:nvPr/>
            </p:nvSpPr>
            <p:spPr bwMode="auto">
              <a:xfrm>
                <a:off x="2626" y="1540"/>
                <a:ext cx="827" cy="563"/>
              </a:xfrm>
              <a:custGeom>
                <a:avLst/>
                <a:gdLst>
                  <a:gd name="T0" fmla="*/ 0 w 827"/>
                  <a:gd name="T1" fmla="*/ 139 h 563"/>
                  <a:gd name="T2" fmla="*/ 108 w 827"/>
                  <a:gd name="T3" fmla="*/ 18 h 563"/>
                  <a:gd name="T4" fmla="*/ 160 w 827"/>
                  <a:gd name="T5" fmla="*/ 75 h 563"/>
                  <a:gd name="T6" fmla="*/ 213 w 827"/>
                  <a:gd name="T7" fmla="*/ 110 h 563"/>
                  <a:gd name="T8" fmla="*/ 269 w 827"/>
                  <a:gd name="T9" fmla="*/ 110 h 563"/>
                  <a:gd name="T10" fmla="*/ 327 w 827"/>
                  <a:gd name="T11" fmla="*/ 52 h 563"/>
                  <a:gd name="T12" fmla="*/ 396 w 827"/>
                  <a:gd name="T13" fmla="*/ 5 h 563"/>
                  <a:gd name="T14" fmla="*/ 477 w 827"/>
                  <a:gd name="T15" fmla="*/ 0 h 563"/>
                  <a:gd name="T16" fmla="*/ 563 w 827"/>
                  <a:gd name="T17" fmla="*/ 35 h 563"/>
                  <a:gd name="T18" fmla="*/ 620 w 827"/>
                  <a:gd name="T19" fmla="*/ 87 h 563"/>
                  <a:gd name="T20" fmla="*/ 648 w 827"/>
                  <a:gd name="T21" fmla="*/ 157 h 563"/>
                  <a:gd name="T22" fmla="*/ 654 w 827"/>
                  <a:gd name="T23" fmla="*/ 249 h 563"/>
                  <a:gd name="T24" fmla="*/ 671 w 827"/>
                  <a:gd name="T25" fmla="*/ 331 h 563"/>
                  <a:gd name="T26" fmla="*/ 718 w 827"/>
                  <a:gd name="T27" fmla="*/ 371 h 563"/>
                  <a:gd name="T28" fmla="*/ 774 w 827"/>
                  <a:gd name="T29" fmla="*/ 389 h 563"/>
                  <a:gd name="T30" fmla="*/ 827 w 827"/>
                  <a:gd name="T31" fmla="*/ 401 h 563"/>
                  <a:gd name="T32" fmla="*/ 786 w 827"/>
                  <a:gd name="T33" fmla="*/ 563 h 563"/>
                  <a:gd name="T34" fmla="*/ 654 w 827"/>
                  <a:gd name="T35" fmla="*/ 540 h 563"/>
                  <a:gd name="T36" fmla="*/ 517 w 827"/>
                  <a:gd name="T37" fmla="*/ 493 h 563"/>
                  <a:gd name="T38" fmla="*/ 407 w 827"/>
                  <a:gd name="T39" fmla="*/ 441 h 563"/>
                  <a:gd name="T40" fmla="*/ 286 w 827"/>
                  <a:gd name="T41" fmla="*/ 389 h 563"/>
                  <a:gd name="T42" fmla="*/ 160 w 827"/>
                  <a:gd name="T43" fmla="*/ 331 h 563"/>
                  <a:gd name="T44" fmla="*/ 57 w 827"/>
                  <a:gd name="T45" fmla="*/ 209 h 563"/>
                  <a:gd name="T46" fmla="*/ 0 w 827"/>
                  <a:gd name="T47" fmla="*/ 139 h 56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827"/>
                  <a:gd name="T73" fmla="*/ 0 h 563"/>
                  <a:gd name="T74" fmla="*/ 827 w 827"/>
                  <a:gd name="T75" fmla="*/ 563 h 56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827" h="563">
                    <a:moveTo>
                      <a:pt x="0" y="139"/>
                    </a:moveTo>
                    <a:lnTo>
                      <a:pt x="108" y="18"/>
                    </a:lnTo>
                    <a:lnTo>
                      <a:pt x="160" y="75"/>
                    </a:lnTo>
                    <a:lnTo>
                      <a:pt x="213" y="110"/>
                    </a:lnTo>
                    <a:lnTo>
                      <a:pt x="269" y="110"/>
                    </a:lnTo>
                    <a:lnTo>
                      <a:pt x="327" y="52"/>
                    </a:lnTo>
                    <a:lnTo>
                      <a:pt x="396" y="5"/>
                    </a:lnTo>
                    <a:lnTo>
                      <a:pt x="477" y="0"/>
                    </a:lnTo>
                    <a:lnTo>
                      <a:pt x="563" y="35"/>
                    </a:lnTo>
                    <a:lnTo>
                      <a:pt x="620" y="87"/>
                    </a:lnTo>
                    <a:lnTo>
                      <a:pt x="648" y="157"/>
                    </a:lnTo>
                    <a:lnTo>
                      <a:pt x="654" y="249"/>
                    </a:lnTo>
                    <a:lnTo>
                      <a:pt x="671" y="331"/>
                    </a:lnTo>
                    <a:lnTo>
                      <a:pt x="718" y="371"/>
                    </a:lnTo>
                    <a:lnTo>
                      <a:pt x="774" y="389"/>
                    </a:lnTo>
                    <a:lnTo>
                      <a:pt x="827" y="401"/>
                    </a:lnTo>
                    <a:lnTo>
                      <a:pt x="786" y="563"/>
                    </a:lnTo>
                    <a:lnTo>
                      <a:pt x="654" y="540"/>
                    </a:lnTo>
                    <a:lnTo>
                      <a:pt x="517" y="493"/>
                    </a:lnTo>
                    <a:lnTo>
                      <a:pt x="407" y="441"/>
                    </a:lnTo>
                    <a:lnTo>
                      <a:pt x="286" y="389"/>
                    </a:lnTo>
                    <a:lnTo>
                      <a:pt x="160" y="331"/>
                    </a:lnTo>
                    <a:lnTo>
                      <a:pt x="57" y="209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063DE8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861" name="Freeform 36"/>
              <p:cNvSpPr>
                <a:spLocks/>
              </p:cNvSpPr>
              <p:nvPr/>
            </p:nvSpPr>
            <p:spPr bwMode="auto">
              <a:xfrm>
                <a:off x="2614" y="1513"/>
                <a:ext cx="856" cy="606"/>
              </a:xfrm>
              <a:custGeom>
                <a:avLst/>
                <a:gdLst>
                  <a:gd name="T0" fmla="*/ 75 w 856"/>
                  <a:gd name="T1" fmla="*/ 266 h 606"/>
                  <a:gd name="T2" fmla="*/ 172 w 856"/>
                  <a:gd name="T3" fmla="*/ 363 h 606"/>
                  <a:gd name="T4" fmla="*/ 304 w 856"/>
                  <a:gd name="T5" fmla="*/ 428 h 606"/>
                  <a:gd name="T6" fmla="*/ 489 w 856"/>
                  <a:gd name="T7" fmla="*/ 513 h 606"/>
                  <a:gd name="T8" fmla="*/ 615 w 856"/>
                  <a:gd name="T9" fmla="*/ 566 h 606"/>
                  <a:gd name="T10" fmla="*/ 816 w 856"/>
                  <a:gd name="T11" fmla="*/ 606 h 606"/>
                  <a:gd name="T12" fmla="*/ 856 w 856"/>
                  <a:gd name="T13" fmla="*/ 393 h 606"/>
                  <a:gd name="T14" fmla="*/ 804 w 856"/>
                  <a:gd name="T15" fmla="*/ 393 h 606"/>
                  <a:gd name="T16" fmla="*/ 753 w 856"/>
                  <a:gd name="T17" fmla="*/ 363 h 606"/>
                  <a:gd name="T18" fmla="*/ 695 w 856"/>
                  <a:gd name="T19" fmla="*/ 323 h 606"/>
                  <a:gd name="T20" fmla="*/ 695 w 856"/>
                  <a:gd name="T21" fmla="*/ 243 h 606"/>
                  <a:gd name="T22" fmla="*/ 660 w 856"/>
                  <a:gd name="T23" fmla="*/ 116 h 606"/>
                  <a:gd name="T24" fmla="*/ 597 w 856"/>
                  <a:gd name="T25" fmla="*/ 46 h 606"/>
                  <a:gd name="T26" fmla="*/ 505 w 856"/>
                  <a:gd name="T27" fmla="*/ 0 h 606"/>
                  <a:gd name="T28" fmla="*/ 391 w 856"/>
                  <a:gd name="T29" fmla="*/ 12 h 606"/>
                  <a:gd name="T30" fmla="*/ 321 w 856"/>
                  <a:gd name="T31" fmla="*/ 53 h 606"/>
                  <a:gd name="T32" fmla="*/ 286 w 856"/>
                  <a:gd name="T33" fmla="*/ 98 h 606"/>
                  <a:gd name="T34" fmla="*/ 253 w 856"/>
                  <a:gd name="T35" fmla="*/ 121 h 606"/>
                  <a:gd name="T36" fmla="*/ 218 w 856"/>
                  <a:gd name="T37" fmla="*/ 116 h 606"/>
                  <a:gd name="T38" fmla="*/ 166 w 856"/>
                  <a:gd name="T39" fmla="*/ 63 h 606"/>
                  <a:gd name="T40" fmla="*/ 132 w 856"/>
                  <a:gd name="T41" fmla="*/ 0 h 606"/>
                  <a:gd name="T42" fmla="*/ 103 w 856"/>
                  <a:gd name="T43" fmla="*/ 30 h 606"/>
                  <a:gd name="T44" fmla="*/ 0 w 856"/>
                  <a:gd name="T45" fmla="*/ 150 h 606"/>
                  <a:gd name="T46" fmla="*/ 5 w 856"/>
                  <a:gd name="T47" fmla="*/ 178 h 606"/>
                  <a:gd name="T48" fmla="*/ 17 w 856"/>
                  <a:gd name="T49" fmla="*/ 191 h 606"/>
                  <a:gd name="T50" fmla="*/ 120 w 856"/>
                  <a:gd name="T51" fmla="*/ 81 h 606"/>
                  <a:gd name="T52" fmla="*/ 172 w 856"/>
                  <a:gd name="T53" fmla="*/ 133 h 606"/>
                  <a:gd name="T54" fmla="*/ 206 w 856"/>
                  <a:gd name="T55" fmla="*/ 168 h 606"/>
                  <a:gd name="T56" fmla="*/ 253 w 856"/>
                  <a:gd name="T57" fmla="*/ 168 h 606"/>
                  <a:gd name="T58" fmla="*/ 286 w 856"/>
                  <a:gd name="T59" fmla="*/ 156 h 606"/>
                  <a:gd name="T60" fmla="*/ 339 w 856"/>
                  <a:gd name="T61" fmla="*/ 116 h 606"/>
                  <a:gd name="T62" fmla="*/ 367 w 856"/>
                  <a:gd name="T63" fmla="*/ 70 h 606"/>
                  <a:gd name="T64" fmla="*/ 442 w 856"/>
                  <a:gd name="T65" fmla="*/ 46 h 606"/>
                  <a:gd name="T66" fmla="*/ 505 w 856"/>
                  <a:gd name="T67" fmla="*/ 53 h 606"/>
                  <a:gd name="T68" fmla="*/ 562 w 856"/>
                  <a:gd name="T69" fmla="*/ 87 h 606"/>
                  <a:gd name="T70" fmla="*/ 615 w 856"/>
                  <a:gd name="T71" fmla="*/ 138 h 606"/>
                  <a:gd name="T72" fmla="*/ 643 w 856"/>
                  <a:gd name="T73" fmla="*/ 203 h 606"/>
                  <a:gd name="T74" fmla="*/ 643 w 856"/>
                  <a:gd name="T75" fmla="*/ 260 h 606"/>
                  <a:gd name="T76" fmla="*/ 643 w 856"/>
                  <a:gd name="T77" fmla="*/ 323 h 606"/>
                  <a:gd name="T78" fmla="*/ 666 w 856"/>
                  <a:gd name="T79" fmla="*/ 375 h 606"/>
                  <a:gd name="T80" fmla="*/ 730 w 856"/>
                  <a:gd name="T81" fmla="*/ 410 h 606"/>
                  <a:gd name="T82" fmla="*/ 804 w 856"/>
                  <a:gd name="T83" fmla="*/ 444 h 606"/>
                  <a:gd name="T84" fmla="*/ 770 w 856"/>
                  <a:gd name="T85" fmla="*/ 554 h 606"/>
                  <a:gd name="T86" fmla="*/ 580 w 856"/>
                  <a:gd name="T87" fmla="*/ 503 h 606"/>
                  <a:gd name="T88" fmla="*/ 454 w 856"/>
                  <a:gd name="T89" fmla="*/ 450 h 606"/>
                  <a:gd name="T90" fmla="*/ 339 w 856"/>
                  <a:gd name="T91" fmla="*/ 416 h 606"/>
                  <a:gd name="T92" fmla="*/ 241 w 856"/>
                  <a:gd name="T93" fmla="*/ 363 h 606"/>
                  <a:gd name="T94" fmla="*/ 120 w 856"/>
                  <a:gd name="T95" fmla="*/ 266 h 606"/>
                  <a:gd name="T96" fmla="*/ 34 w 856"/>
                  <a:gd name="T97" fmla="*/ 173 h 606"/>
                  <a:gd name="T98" fmla="*/ 22 w 856"/>
                  <a:gd name="T99" fmla="*/ 185 h 606"/>
                  <a:gd name="T100" fmla="*/ 75 w 856"/>
                  <a:gd name="T101" fmla="*/ 266 h 60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56"/>
                  <a:gd name="T154" fmla="*/ 0 h 606"/>
                  <a:gd name="T155" fmla="*/ 856 w 856"/>
                  <a:gd name="T156" fmla="*/ 606 h 60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56" h="606">
                    <a:moveTo>
                      <a:pt x="75" y="266"/>
                    </a:moveTo>
                    <a:lnTo>
                      <a:pt x="172" y="363"/>
                    </a:lnTo>
                    <a:lnTo>
                      <a:pt x="304" y="428"/>
                    </a:lnTo>
                    <a:lnTo>
                      <a:pt x="489" y="513"/>
                    </a:lnTo>
                    <a:lnTo>
                      <a:pt x="615" y="566"/>
                    </a:lnTo>
                    <a:lnTo>
                      <a:pt x="816" y="606"/>
                    </a:lnTo>
                    <a:lnTo>
                      <a:pt x="856" y="393"/>
                    </a:lnTo>
                    <a:lnTo>
                      <a:pt x="804" y="393"/>
                    </a:lnTo>
                    <a:lnTo>
                      <a:pt x="753" y="363"/>
                    </a:lnTo>
                    <a:lnTo>
                      <a:pt x="695" y="323"/>
                    </a:lnTo>
                    <a:lnTo>
                      <a:pt x="695" y="243"/>
                    </a:lnTo>
                    <a:lnTo>
                      <a:pt x="660" y="116"/>
                    </a:lnTo>
                    <a:lnTo>
                      <a:pt x="597" y="46"/>
                    </a:lnTo>
                    <a:lnTo>
                      <a:pt x="505" y="0"/>
                    </a:lnTo>
                    <a:lnTo>
                      <a:pt x="391" y="12"/>
                    </a:lnTo>
                    <a:lnTo>
                      <a:pt x="321" y="53"/>
                    </a:lnTo>
                    <a:lnTo>
                      <a:pt x="286" y="98"/>
                    </a:lnTo>
                    <a:lnTo>
                      <a:pt x="253" y="121"/>
                    </a:lnTo>
                    <a:lnTo>
                      <a:pt x="218" y="116"/>
                    </a:lnTo>
                    <a:lnTo>
                      <a:pt x="166" y="63"/>
                    </a:lnTo>
                    <a:lnTo>
                      <a:pt x="132" y="0"/>
                    </a:lnTo>
                    <a:lnTo>
                      <a:pt x="103" y="30"/>
                    </a:lnTo>
                    <a:lnTo>
                      <a:pt x="0" y="150"/>
                    </a:lnTo>
                    <a:lnTo>
                      <a:pt x="5" y="178"/>
                    </a:lnTo>
                    <a:lnTo>
                      <a:pt x="17" y="191"/>
                    </a:lnTo>
                    <a:lnTo>
                      <a:pt x="120" y="81"/>
                    </a:lnTo>
                    <a:lnTo>
                      <a:pt x="172" y="133"/>
                    </a:lnTo>
                    <a:lnTo>
                      <a:pt x="206" y="168"/>
                    </a:lnTo>
                    <a:lnTo>
                      <a:pt x="253" y="168"/>
                    </a:lnTo>
                    <a:lnTo>
                      <a:pt x="286" y="156"/>
                    </a:lnTo>
                    <a:lnTo>
                      <a:pt x="339" y="116"/>
                    </a:lnTo>
                    <a:lnTo>
                      <a:pt x="367" y="70"/>
                    </a:lnTo>
                    <a:lnTo>
                      <a:pt x="442" y="46"/>
                    </a:lnTo>
                    <a:lnTo>
                      <a:pt x="505" y="53"/>
                    </a:lnTo>
                    <a:lnTo>
                      <a:pt x="562" y="87"/>
                    </a:lnTo>
                    <a:lnTo>
                      <a:pt x="615" y="138"/>
                    </a:lnTo>
                    <a:lnTo>
                      <a:pt x="643" y="203"/>
                    </a:lnTo>
                    <a:lnTo>
                      <a:pt x="643" y="260"/>
                    </a:lnTo>
                    <a:lnTo>
                      <a:pt x="643" y="323"/>
                    </a:lnTo>
                    <a:lnTo>
                      <a:pt x="666" y="375"/>
                    </a:lnTo>
                    <a:lnTo>
                      <a:pt x="730" y="410"/>
                    </a:lnTo>
                    <a:lnTo>
                      <a:pt x="804" y="444"/>
                    </a:lnTo>
                    <a:lnTo>
                      <a:pt x="770" y="554"/>
                    </a:lnTo>
                    <a:lnTo>
                      <a:pt x="580" y="503"/>
                    </a:lnTo>
                    <a:lnTo>
                      <a:pt x="454" y="450"/>
                    </a:lnTo>
                    <a:lnTo>
                      <a:pt x="339" y="416"/>
                    </a:lnTo>
                    <a:lnTo>
                      <a:pt x="241" y="363"/>
                    </a:lnTo>
                    <a:lnTo>
                      <a:pt x="120" y="266"/>
                    </a:lnTo>
                    <a:lnTo>
                      <a:pt x="34" y="173"/>
                    </a:lnTo>
                    <a:lnTo>
                      <a:pt x="22" y="185"/>
                    </a:lnTo>
                    <a:lnTo>
                      <a:pt x="75" y="26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862" name="Oval 37"/>
              <p:cNvSpPr>
                <a:spLocks noChangeArrowheads="1"/>
              </p:cNvSpPr>
              <p:nvPr/>
            </p:nvSpPr>
            <p:spPr bwMode="auto">
              <a:xfrm rot="-4286940">
                <a:off x="279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5863" name="Oval 38"/>
              <p:cNvSpPr>
                <a:spLocks noChangeArrowheads="1"/>
              </p:cNvSpPr>
              <p:nvPr/>
            </p:nvSpPr>
            <p:spPr bwMode="auto">
              <a:xfrm rot="-4286940">
                <a:off x="281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 w="12700" cap="sq">
                <a:noFill/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5864" name="Oval 39"/>
              <p:cNvSpPr>
                <a:spLocks noChangeArrowheads="1"/>
              </p:cNvSpPr>
              <p:nvPr/>
            </p:nvSpPr>
            <p:spPr bwMode="auto">
              <a:xfrm rot="-4286940">
                <a:off x="274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5865" name="Oval 40"/>
              <p:cNvSpPr>
                <a:spLocks noChangeArrowheads="1"/>
              </p:cNvSpPr>
              <p:nvPr/>
            </p:nvSpPr>
            <p:spPr bwMode="auto">
              <a:xfrm rot="-4286940">
                <a:off x="276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 w="12700" cap="sq">
                <a:noFill/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5866" name="Oval 41"/>
              <p:cNvSpPr>
                <a:spLocks noChangeArrowheads="1"/>
              </p:cNvSpPr>
              <p:nvPr/>
            </p:nvSpPr>
            <p:spPr bwMode="auto">
              <a:xfrm>
                <a:off x="2687" y="2089"/>
                <a:ext cx="198" cy="85"/>
              </a:xfrm>
              <a:prstGeom prst="ellipse">
                <a:avLst/>
              </a:prstGeom>
              <a:solidFill>
                <a:schemeClr val="bg1"/>
              </a:solidFill>
              <a:ln w="12700" cap="sq">
                <a:noFill/>
                <a:round/>
                <a:headEnd type="none" w="sm" len="sm"/>
                <a:tailEnd type="none" w="sm" len="sm"/>
              </a:ln>
            </p:spPr>
            <p:txBody>
              <a:bodyPr lIns="274320" rIns="274320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400" b="0">
                  <a:latin typeface="Arial Rounded MT Bold" charset="0"/>
                </a:endParaRPr>
              </a:p>
            </p:txBody>
          </p:sp>
        </p:grpSp>
        <p:grpSp>
          <p:nvGrpSpPr>
            <p:cNvPr id="8" name="Group 42"/>
            <p:cNvGrpSpPr>
              <a:grpSpLocks/>
            </p:cNvGrpSpPr>
            <p:nvPr/>
          </p:nvGrpSpPr>
          <p:grpSpPr bwMode="auto">
            <a:xfrm>
              <a:off x="816" y="2880"/>
              <a:ext cx="1200" cy="336"/>
              <a:chOff x="3072" y="3360"/>
              <a:chExt cx="2352" cy="336"/>
            </a:xfrm>
          </p:grpSpPr>
          <p:sp>
            <p:nvSpPr>
              <p:cNvPr id="205857" name="Text Box 43"/>
              <p:cNvSpPr txBox="1">
                <a:spLocks noChangeArrowheads="1"/>
              </p:cNvSpPr>
              <p:nvPr/>
            </p:nvSpPr>
            <p:spPr bwMode="auto">
              <a:xfrm>
                <a:off x="3105" y="3408"/>
                <a:ext cx="230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0">
                    <a:solidFill>
                      <a:srgbClr val="33CC33"/>
                    </a:solidFill>
                    <a:latin typeface="Tahoma" charset="0"/>
                  </a:rPr>
                  <a:t>25,31,52,88,98</a:t>
                </a:r>
                <a:endParaRPr lang="en-CA" sz="2000" b="0">
                  <a:solidFill>
                    <a:srgbClr val="33CC33"/>
                  </a:solidFill>
                  <a:latin typeface="Tahoma" charset="0"/>
                </a:endParaRPr>
              </a:p>
            </p:txBody>
          </p:sp>
          <p:sp>
            <p:nvSpPr>
              <p:cNvPr id="205858" name="Rectangle 44"/>
              <p:cNvSpPr>
                <a:spLocks noChangeArrowheads="1"/>
              </p:cNvSpPr>
              <p:nvPr/>
            </p:nvSpPr>
            <p:spPr bwMode="auto">
              <a:xfrm>
                <a:off x="3072" y="3360"/>
                <a:ext cx="2352" cy="336"/>
              </a:xfrm>
              <a:prstGeom prst="rect">
                <a:avLst/>
              </a:prstGeom>
              <a:noFill/>
              <a:ln w="381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05856" name="Text Box 45"/>
            <p:cNvSpPr txBox="1">
              <a:spLocks noChangeArrowheads="1"/>
            </p:cNvSpPr>
            <p:nvPr/>
          </p:nvSpPr>
          <p:spPr bwMode="auto">
            <a:xfrm>
              <a:off x="278" y="1932"/>
              <a:ext cx="1943" cy="67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 b="0">
                  <a:latin typeface="Times New Roman" charset="0"/>
                </a:rPr>
                <a:t>Get one friend to </a:t>
              </a:r>
              <a:br>
                <a:rPr lang="en-US" sz="3200" b="0">
                  <a:latin typeface="Times New Roman" charset="0"/>
                </a:rPr>
              </a:br>
              <a:r>
                <a:rPr lang="en-US" sz="3200" b="0">
                  <a:latin typeface="Times New Roman" charset="0"/>
                </a:rPr>
                <a:t>sort the first half. </a:t>
              </a:r>
            </a:p>
          </p:txBody>
        </p:sp>
      </p:grp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5754688" y="3070225"/>
            <a:ext cx="3560762" cy="2343150"/>
            <a:chOff x="3625" y="1934"/>
            <a:chExt cx="2243" cy="1476"/>
          </a:xfrm>
        </p:grpSpPr>
        <p:grpSp>
          <p:nvGrpSpPr>
            <p:cNvPr id="10" name="Group 47"/>
            <p:cNvGrpSpPr>
              <a:grpSpLocks/>
            </p:cNvGrpSpPr>
            <p:nvPr/>
          </p:nvGrpSpPr>
          <p:grpSpPr bwMode="auto">
            <a:xfrm>
              <a:off x="4176" y="2880"/>
              <a:ext cx="1200" cy="336"/>
              <a:chOff x="3072" y="3360"/>
              <a:chExt cx="2352" cy="336"/>
            </a:xfrm>
          </p:grpSpPr>
          <p:sp>
            <p:nvSpPr>
              <p:cNvPr id="205852" name="Text Box 48"/>
              <p:cNvSpPr txBox="1">
                <a:spLocks noChangeArrowheads="1"/>
              </p:cNvSpPr>
              <p:nvPr/>
            </p:nvSpPr>
            <p:spPr bwMode="auto">
              <a:xfrm>
                <a:off x="3105" y="3408"/>
                <a:ext cx="230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0">
                    <a:solidFill>
                      <a:srgbClr val="33CC33"/>
                    </a:solidFill>
                    <a:latin typeface="Tahoma" charset="0"/>
                  </a:rPr>
                  <a:t>14,23,30,62,79</a:t>
                </a:r>
                <a:endParaRPr lang="en-CA" sz="2000" b="0">
                  <a:solidFill>
                    <a:srgbClr val="33CC33"/>
                  </a:solidFill>
                  <a:latin typeface="Tahoma" charset="0"/>
                </a:endParaRPr>
              </a:p>
            </p:txBody>
          </p:sp>
          <p:sp>
            <p:nvSpPr>
              <p:cNvPr id="205853" name="Rectangle 49"/>
              <p:cNvSpPr>
                <a:spLocks noChangeArrowheads="1"/>
              </p:cNvSpPr>
              <p:nvPr/>
            </p:nvSpPr>
            <p:spPr bwMode="auto">
              <a:xfrm>
                <a:off x="3072" y="3360"/>
                <a:ext cx="2352" cy="336"/>
              </a:xfrm>
              <a:prstGeom prst="rect">
                <a:avLst/>
              </a:prstGeom>
              <a:noFill/>
              <a:ln w="381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" name="Group 50"/>
            <p:cNvGrpSpPr>
              <a:grpSpLocks/>
            </p:cNvGrpSpPr>
            <p:nvPr/>
          </p:nvGrpSpPr>
          <p:grpSpPr bwMode="auto">
            <a:xfrm flipH="1">
              <a:off x="3779" y="2784"/>
              <a:ext cx="240" cy="626"/>
              <a:chOff x="2308" y="1513"/>
              <a:chExt cx="1162" cy="2570"/>
            </a:xfrm>
          </p:grpSpPr>
          <p:grpSp>
            <p:nvGrpSpPr>
              <p:cNvPr id="12" name="Group 51"/>
              <p:cNvGrpSpPr>
                <a:grpSpLocks/>
              </p:cNvGrpSpPr>
              <p:nvPr/>
            </p:nvGrpSpPr>
            <p:grpSpPr bwMode="auto">
              <a:xfrm>
                <a:off x="2308" y="1740"/>
                <a:ext cx="957" cy="2343"/>
                <a:chOff x="2308" y="1740"/>
                <a:chExt cx="957" cy="2343"/>
              </a:xfrm>
            </p:grpSpPr>
            <p:sp>
              <p:nvSpPr>
                <p:cNvPr id="205846" name="Freeform 52"/>
                <p:cNvSpPr>
                  <a:spLocks/>
                </p:cNvSpPr>
                <p:nvPr/>
              </p:nvSpPr>
              <p:spPr bwMode="auto">
                <a:xfrm>
                  <a:off x="2673" y="1740"/>
                  <a:ext cx="432" cy="485"/>
                </a:xfrm>
                <a:custGeom>
                  <a:avLst/>
                  <a:gdLst>
                    <a:gd name="T0" fmla="*/ 123 w 432"/>
                    <a:gd name="T1" fmla="*/ 206 h 485"/>
                    <a:gd name="T2" fmla="*/ 159 w 432"/>
                    <a:gd name="T3" fmla="*/ 53 h 485"/>
                    <a:gd name="T4" fmla="*/ 248 w 432"/>
                    <a:gd name="T5" fmla="*/ 0 h 485"/>
                    <a:gd name="T6" fmla="*/ 335 w 432"/>
                    <a:gd name="T7" fmla="*/ 0 h 485"/>
                    <a:gd name="T8" fmla="*/ 388 w 432"/>
                    <a:gd name="T9" fmla="*/ 53 h 485"/>
                    <a:gd name="T10" fmla="*/ 432 w 432"/>
                    <a:gd name="T11" fmla="*/ 215 h 485"/>
                    <a:gd name="T12" fmla="*/ 415 w 432"/>
                    <a:gd name="T13" fmla="*/ 349 h 485"/>
                    <a:gd name="T14" fmla="*/ 379 w 432"/>
                    <a:gd name="T15" fmla="*/ 458 h 485"/>
                    <a:gd name="T16" fmla="*/ 309 w 432"/>
                    <a:gd name="T17" fmla="*/ 485 h 485"/>
                    <a:gd name="T18" fmla="*/ 221 w 432"/>
                    <a:gd name="T19" fmla="*/ 475 h 485"/>
                    <a:gd name="T20" fmla="*/ 132 w 432"/>
                    <a:gd name="T21" fmla="*/ 368 h 485"/>
                    <a:gd name="T22" fmla="*/ 123 w 432"/>
                    <a:gd name="T23" fmla="*/ 288 h 485"/>
                    <a:gd name="T24" fmla="*/ 0 w 432"/>
                    <a:gd name="T25" fmla="*/ 242 h 485"/>
                    <a:gd name="T26" fmla="*/ 0 w 432"/>
                    <a:gd name="T27" fmla="*/ 189 h 485"/>
                    <a:gd name="T28" fmla="*/ 123 w 432"/>
                    <a:gd name="T29" fmla="*/ 206 h 485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432"/>
                    <a:gd name="T46" fmla="*/ 0 h 485"/>
                    <a:gd name="T47" fmla="*/ 432 w 432"/>
                    <a:gd name="T48" fmla="*/ 485 h 485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432" h="485">
                      <a:moveTo>
                        <a:pt x="123" y="206"/>
                      </a:moveTo>
                      <a:lnTo>
                        <a:pt x="159" y="53"/>
                      </a:lnTo>
                      <a:lnTo>
                        <a:pt x="248" y="0"/>
                      </a:lnTo>
                      <a:lnTo>
                        <a:pt x="335" y="0"/>
                      </a:lnTo>
                      <a:lnTo>
                        <a:pt x="388" y="53"/>
                      </a:lnTo>
                      <a:lnTo>
                        <a:pt x="432" y="215"/>
                      </a:lnTo>
                      <a:lnTo>
                        <a:pt x="415" y="349"/>
                      </a:lnTo>
                      <a:lnTo>
                        <a:pt x="379" y="458"/>
                      </a:lnTo>
                      <a:lnTo>
                        <a:pt x="309" y="485"/>
                      </a:lnTo>
                      <a:lnTo>
                        <a:pt x="221" y="475"/>
                      </a:lnTo>
                      <a:lnTo>
                        <a:pt x="132" y="368"/>
                      </a:lnTo>
                      <a:lnTo>
                        <a:pt x="123" y="288"/>
                      </a:lnTo>
                      <a:lnTo>
                        <a:pt x="0" y="242"/>
                      </a:lnTo>
                      <a:lnTo>
                        <a:pt x="0" y="189"/>
                      </a:lnTo>
                      <a:lnTo>
                        <a:pt x="123" y="20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847" name="Freeform 53"/>
                <p:cNvSpPr>
                  <a:spLocks/>
                </p:cNvSpPr>
                <p:nvPr/>
              </p:nvSpPr>
              <p:spPr bwMode="auto">
                <a:xfrm>
                  <a:off x="2573" y="2253"/>
                  <a:ext cx="500" cy="828"/>
                </a:xfrm>
                <a:custGeom>
                  <a:avLst/>
                  <a:gdLst>
                    <a:gd name="T0" fmla="*/ 41 w 500"/>
                    <a:gd name="T1" fmla="*/ 173 h 828"/>
                    <a:gd name="T2" fmla="*/ 163 w 500"/>
                    <a:gd name="T3" fmla="*/ 35 h 828"/>
                    <a:gd name="T4" fmla="*/ 232 w 500"/>
                    <a:gd name="T5" fmla="*/ 0 h 828"/>
                    <a:gd name="T6" fmla="*/ 366 w 500"/>
                    <a:gd name="T7" fmla="*/ 5 h 828"/>
                    <a:gd name="T8" fmla="*/ 488 w 500"/>
                    <a:gd name="T9" fmla="*/ 57 h 828"/>
                    <a:gd name="T10" fmla="*/ 500 w 500"/>
                    <a:gd name="T11" fmla="*/ 126 h 828"/>
                    <a:gd name="T12" fmla="*/ 483 w 500"/>
                    <a:gd name="T13" fmla="*/ 207 h 828"/>
                    <a:gd name="T14" fmla="*/ 396 w 500"/>
                    <a:gd name="T15" fmla="*/ 281 h 828"/>
                    <a:gd name="T16" fmla="*/ 349 w 500"/>
                    <a:gd name="T17" fmla="*/ 414 h 828"/>
                    <a:gd name="T18" fmla="*/ 349 w 500"/>
                    <a:gd name="T19" fmla="*/ 552 h 828"/>
                    <a:gd name="T20" fmla="*/ 384 w 500"/>
                    <a:gd name="T21" fmla="*/ 637 h 828"/>
                    <a:gd name="T22" fmla="*/ 448 w 500"/>
                    <a:gd name="T23" fmla="*/ 695 h 828"/>
                    <a:gd name="T24" fmla="*/ 448 w 500"/>
                    <a:gd name="T25" fmla="*/ 765 h 828"/>
                    <a:gd name="T26" fmla="*/ 419 w 500"/>
                    <a:gd name="T27" fmla="*/ 800 h 828"/>
                    <a:gd name="T28" fmla="*/ 384 w 500"/>
                    <a:gd name="T29" fmla="*/ 816 h 828"/>
                    <a:gd name="T30" fmla="*/ 268 w 500"/>
                    <a:gd name="T31" fmla="*/ 828 h 828"/>
                    <a:gd name="T32" fmla="*/ 163 w 500"/>
                    <a:gd name="T33" fmla="*/ 747 h 828"/>
                    <a:gd name="T34" fmla="*/ 53 w 500"/>
                    <a:gd name="T35" fmla="*/ 574 h 828"/>
                    <a:gd name="T36" fmla="*/ 0 w 500"/>
                    <a:gd name="T37" fmla="*/ 368 h 828"/>
                    <a:gd name="T38" fmla="*/ 140 w 500"/>
                    <a:gd name="T39" fmla="*/ 436 h 828"/>
                    <a:gd name="T40" fmla="*/ 192 w 500"/>
                    <a:gd name="T41" fmla="*/ 436 h 828"/>
                    <a:gd name="T42" fmla="*/ 227 w 500"/>
                    <a:gd name="T43" fmla="*/ 396 h 828"/>
                    <a:gd name="T44" fmla="*/ 251 w 500"/>
                    <a:gd name="T45" fmla="*/ 316 h 828"/>
                    <a:gd name="T46" fmla="*/ 209 w 500"/>
                    <a:gd name="T47" fmla="*/ 293 h 828"/>
                    <a:gd name="T48" fmla="*/ 53 w 500"/>
                    <a:gd name="T49" fmla="*/ 293 h 828"/>
                    <a:gd name="T50" fmla="*/ 18 w 500"/>
                    <a:gd name="T51" fmla="*/ 293 h 828"/>
                    <a:gd name="T52" fmla="*/ 41 w 500"/>
                    <a:gd name="T53" fmla="*/ 173 h 828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00"/>
                    <a:gd name="T82" fmla="*/ 0 h 828"/>
                    <a:gd name="T83" fmla="*/ 500 w 500"/>
                    <a:gd name="T84" fmla="*/ 828 h 828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00" h="828">
                      <a:moveTo>
                        <a:pt x="41" y="173"/>
                      </a:moveTo>
                      <a:lnTo>
                        <a:pt x="163" y="35"/>
                      </a:lnTo>
                      <a:lnTo>
                        <a:pt x="232" y="0"/>
                      </a:lnTo>
                      <a:lnTo>
                        <a:pt x="366" y="5"/>
                      </a:lnTo>
                      <a:lnTo>
                        <a:pt x="488" y="57"/>
                      </a:lnTo>
                      <a:lnTo>
                        <a:pt x="500" y="126"/>
                      </a:lnTo>
                      <a:lnTo>
                        <a:pt x="483" y="207"/>
                      </a:lnTo>
                      <a:lnTo>
                        <a:pt x="396" y="281"/>
                      </a:lnTo>
                      <a:lnTo>
                        <a:pt x="349" y="414"/>
                      </a:lnTo>
                      <a:lnTo>
                        <a:pt x="349" y="552"/>
                      </a:lnTo>
                      <a:lnTo>
                        <a:pt x="384" y="637"/>
                      </a:lnTo>
                      <a:lnTo>
                        <a:pt x="448" y="695"/>
                      </a:lnTo>
                      <a:lnTo>
                        <a:pt x="448" y="765"/>
                      </a:lnTo>
                      <a:lnTo>
                        <a:pt x="419" y="800"/>
                      </a:lnTo>
                      <a:lnTo>
                        <a:pt x="384" y="816"/>
                      </a:lnTo>
                      <a:lnTo>
                        <a:pt x="268" y="828"/>
                      </a:lnTo>
                      <a:lnTo>
                        <a:pt x="163" y="747"/>
                      </a:lnTo>
                      <a:lnTo>
                        <a:pt x="53" y="574"/>
                      </a:lnTo>
                      <a:lnTo>
                        <a:pt x="0" y="368"/>
                      </a:lnTo>
                      <a:lnTo>
                        <a:pt x="140" y="436"/>
                      </a:lnTo>
                      <a:lnTo>
                        <a:pt x="192" y="436"/>
                      </a:lnTo>
                      <a:lnTo>
                        <a:pt x="227" y="396"/>
                      </a:lnTo>
                      <a:lnTo>
                        <a:pt x="251" y="316"/>
                      </a:lnTo>
                      <a:lnTo>
                        <a:pt x="209" y="293"/>
                      </a:lnTo>
                      <a:lnTo>
                        <a:pt x="53" y="293"/>
                      </a:lnTo>
                      <a:lnTo>
                        <a:pt x="18" y="293"/>
                      </a:lnTo>
                      <a:lnTo>
                        <a:pt x="41" y="173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848" name="Freeform 54"/>
                <p:cNvSpPr>
                  <a:spLocks/>
                </p:cNvSpPr>
                <p:nvPr/>
              </p:nvSpPr>
              <p:spPr bwMode="auto">
                <a:xfrm>
                  <a:off x="2950" y="2289"/>
                  <a:ext cx="265" cy="895"/>
                </a:xfrm>
                <a:custGeom>
                  <a:avLst/>
                  <a:gdLst>
                    <a:gd name="T0" fmla="*/ 0 w 265"/>
                    <a:gd name="T1" fmla="*/ 75 h 895"/>
                    <a:gd name="T2" fmla="*/ 29 w 265"/>
                    <a:gd name="T3" fmla="*/ 23 h 895"/>
                    <a:gd name="T4" fmla="*/ 83 w 265"/>
                    <a:gd name="T5" fmla="*/ 0 h 895"/>
                    <a:gd name="T6" fmla="*/ 135 w 265"/>
                    <a:gd name="T7" fmla="*/ 5 h 895"/>
                    <a:gd name="T8" fmla="*/ 206 w 265"/>
                    <a:gd name="T9" fmla="*/ 108 h 895"/>
                    <a:gd name="T10" fmla="*/ 265 w 265"/>
                    <a:gd name="T11" fmla="*/ 264 h 895"/>
                    <a:gd name="T12" fmla="*/ 265 w 265"/>
                    <a:gd name="T13" fmla="*/ 384 h 895"/>
                    <a:gd name="T14" fmla="*/ 241 w 265"/>
                    <a:gd name="T15" fmla="*/ 447 h 895"/>
                    <a:gd name="T16" fmla="*/ 118 w 265"/>
                    <a:gd name="T17" fmla="*/ 522 h 895"/>
                    <a:gd name="T18" fmla="*/ 83 w 265"/>
                    <a:gd name="T19" fmla="*/ 573 h 895"/>
                    <a:gd name="T20" fmla="*/ 83 w 265"/>
                    <a:gd name="T21" fmla="*/ 608 h 895"/>
                    <a:gd name="T22" fmla="*/ 123 w 265"/>
                    <a:gd name="T23" fmla="*/ 654 h 895"/>
                    <a:gd name="T24" fmla="*/ 189 w 265"/>
                    <a:gd name="T25" fmla="*/ 723 h 895"/>
                    <a:gd name="T26" fmla="*/ 224 w 265"/>
                    <a:gd name="T27" fmla="*/ 814 h 895"/>
                    <a:gd name="T28" fmla="*/ 212 w 265"/>
                    <a:gd name="T29" fmla="*/ 895 h 895"/>
                    <a:gd name="T30" fmla="*/ 177 w 265"/>
                    <a:gd name="T31" fmla="*/ 877 h 895"/>
                    <a:gd name="T32" fmla="*/ 159 w 265"/>
                    <a:gd name="T33" fmla="*/ 764 h 895"/>
                    <a:gd name="T34" fmla="*/ 101 w 265"/>
                    <a:gd name="T35" fmla="*/ 694 h 895"/>
                    <a:gd name="T36" fmla="*/ 54 w 265"/>
                    <a:gd name="T37" fmla="*/ 676 h 895"/>
                    <a:gd name="T38" fmla="*/ 29 w 265"/>
                    <a:gd name="T39" fmla="*/ 643 h 895"/>
                    <a:gd name="T40" fmla="*/ 29 w 265"/>
                    <a:gd name="T41" fmla="*/ 568 h 895"/>
                    <a:gd name="T42" fmla="*/ 64 w 265"/>
                    <a:gd name="T43" fmla="*/ 505 h 895"/>
                    <a:gd name="T44" fmla="*/ 123 w 265"/>
                    <a:gd name="T45" fmla="*/ 465 h 895"/>
                    <a:gd name="T46" fmla="*/ 212 w 265"/>
                    <a:gd name="T47" fmla="*/ 402 h 895"/>
                    <a:gd name="T48" fmla="*/ 224 w 265"/>
                    <a:gd name="T49" fmla="*/ 327 h 895"/>
                    <a:gd name="T50" fmla="*/ 177 w 265"/>
                    <a:gd name="T51" fmla="*/ 224 h 895"/>
                    <a:gd name="T52" fmla="*/ 101 w 265"/>
                    <a:gd name="T53" fmla="*/ 143 h 895"/>
                    <a:gd name="T54" fmla="*/ 0 w 265"/>
                    <a:gd name="T55" fmla="*/ 75 h 895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265"/>
                    <a:gd name="T85" fmla="*/ 0 h 895"/>
                    <a:gd name="T86" fmla="*/ 265 w 265"/>
                    <a:gd name="T87" fmla="*/ 895 h 895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265" h="895">
                      <a:moveTo>
                        <a:pt x="0" y="75"/>
                      </a:moveTo>
                      <a:lnTo>
                        <a:pt x="29" y="23"/>
                      </a:lnTo>
                      <a:lnTo>
                        <a:pt x="83" y="0"/>
                      </a:lnTo>
                      <a:lnTo>
                        <a:pt x="135" y="5"/>
                      </a:lnTo>
                      <a:lnTo>
                        <a:pt x="206" y="108"/>
                      </a:lnTo>
                      <a:lnTo>
                        <a:pt x="265" y="264"/>
                      </a:lnTo>
                      <a:lnTo>
                        <a:pt x="265" y="384"/>
                      </a:lnTo>
                      <a:lnTo>
                        <a:pt x="241" y="447"/>
                      </a:lnTo>
                      <a:lnTo>
                        <a:pt x="118" y="522"/>
                      </a:lnTo>
                      <a:lnTo>
                        <a:pt x="83" y="573"/>
                      </a:lnTo>
                      <a:lnTo>
                        <a:pt x="83" y="608"/>
                      </a:lnTo>
                      <a:lnTo>
                        <a:pt x="123" y="654"/>
                      </a:lnTo>
                      <a:lnTo>
                        <a:pt x="189" y="723"/>
                      </a:lnTo>
                      <a:lnTo>
                        <a:pt x="224" y="814"/>
                      </a:lnTo>
                      <a:lnTo>
                        <a:pt x="212" y="895"/>
                      </a:lnTo>
                      <a:lnTo>
                        <a:pt x="177" y="877"/>
                      </a:lnTo>
                      <a:lnTo>
                        <a:pt x="159" y="764"/>
                      </a:lnTo>
                      <a:lnTo>
                        <a:pt x="101" y="694"/>
                      </a:lnTo>
                      <a:lnTo>
                        <a:pt x="54" y="676"/>
                      </a:lnTo>
                      <a:lnTo>
                        <a:pt x="29" y="643"/>
                      </a:lnTo>
                      <a:lnTo>
                        <a:pt x="29" y="568"/>
                      </a:lnTo>
                      <a:lnTo>
                        <a:pt x="64" y="505"/>
                      </a:lnTo>
                      <a:lnTo>
                        <a:pt x="123" y="465"/>
                      </a:lnTo>
                      <a:lnTo>
                        <a:pt x="212" y="402"/>
                      </a:lnTo>
                      <a:lnTo>
                        <a:pt x="224" y="327"/>
                      </a:lnTo>
                      <a:lnTo>
                        <a:pt x="177" y="224"/>
                      </a:lnTo>
                      <a:lnTo>
                        <a:pt x="101" y="143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849" name="Freeform 55"/>
                <p:cNvSpPr>
                  <a:spLocks/>
                </p:cNvSpPr>
                <p:nvPr/>
              </p:nvSpPr>
              <p:spPr bwMode="auto">
                <a:xfrm>
                  <a:off x="2308" y="2238"/>
                  <a:ext cx="520" cy="435"/>
                </a:xfrm>
                <a:custGeom>
                  <a:avLst/>
                  <a:gdLst>
                    <a:gd name="T0" fmla="*/ 398 w 520"/>
                    <a:gd name="T1" fmla="*/ 5 h 435"/>
                    <a:gd name="T2" fmla="*/ 485 w 520"/>
                    <a:gd name="T3" fmla="*/ 0 h 435"/>
                    <a:gd name="T4" fmla="*/ 520 w 520"/>
                    <a:gd name="T5" fmla="*/ 35 h 435"/>
                    <a:gd name="T6" fmla="*/ 497 w 520"/>
                    <a:gd name="T7" fmla="*/ 87 h 435"/>
                    <a:gd name="T8" fmla="*/ 428 w 520"/>
                    <a:gd name="T9" fmla="*/ 110 h 435"/>
                    <a:gd name="T10" fmla="*/ 365 w 520"/>
                    <a:gd name="T11" fmla="*/ 110 h 435"/>
                    <a:gd name="T12" fmla="*/ 272 w 520"/>
                    <a:gd name="T13" fmla="*/ 127 h 435"/>
                    <a:gd name="T14" fmla="*/ 168 w 520"/>
                    <a:gd name="T15" fmla="*/ 145 h 435"/>
                    <a:gd name="T16" fmla="*/ 87 w 520"/>
                    <a:gd name="T17" fmla="*/ 180 h 435"/>
                    <a:gd name="T18" fmla="*/ 63 w 520"/>
                    <a:gd name="T19" fmla="*/ 214 h 435"/>
                    <a:gd name="T20" fmla="*/ 70 w 520"/>
                    <a:gd name="T21" fmla="*/ 249 h 435"/>
                    <a:gd name="T22" fmla="*/ 115 w 520"/>
                    <a:gd name="T23" fmla="*/ 296 h 435"/>
                    <a:gd name="T24" fmla="*/ 202 w 520"/>
                    <a:gd name="T25" fmla="*/ 331 h 435"/>
                    <a:gd name="T26" fmla="*/ 306 w 520"/>
                    <a:gd name="T27" fmla="*/ 331 h 435"/>
                    <a:gd name="T28" fmla="*/ 382 w 520"/>
                    <a:gd name="T29" fmla="*/ 331 h 435"/>
                    <a:gd name="T30" fmla="*/ 468 w 520"/>
                    <a:gd name="T31" fmla="*/ 348 h 435"/>
                    <a:gd name="T32" fmla="*/ 450 w 520"/>
                    <a:gd name="T33" fmla="*/ 435 h 435"/>
                    <a:gd name="T34" fmla="*/ 330 w 520"/>
                    <a:gd name="T35" fmla="*/ 401 h 435"/>
                    <a:gd name="T36" fmla="*/ 290 w 520"/>
                    <a:gd name="T37" fmla="*/ 371 h 435"/>
                    <a:gd name="T38" fmla="*/ 208 w 520"/>
                    <a:gd name="T39" fmla="*/ 371 h 435"/>
                    <a:gd name="T40" fmla="*/ 70 w 520"/>
                    <a:gd name="T41" fmla="*/ 336 h 435"/>
                    <a:gd name="T42" fmla="*/ 12 w 520"/>
                    <a:gd name="T43" fmla="*/ 284 h 435"/>
                    <a:gd name="T44" fmla="*/ 0 w 520"/>
                    <a:gd name="T45" fmla="*/ 214 h 435"/>
                    <a:gd name="T46" fmla="*/ 46 w 520"/>
                    <a:gd name="T47" fmla="*/ 145 h 435"/>
                    <a:gd name="T48" fmla="*/ 202 w 520"/>
                    <a:gd name="T49" fmla="*/ 75 h 435"/>
                    <a:gd name="T50" fmla="*/ 340 w 520"/>
                    <a:gd name="T51" fmla="*/ 40 h 435"/>
                    <a:gd name="T52" fmla="*/ 398 w 520"/>
                    <a:gd name="T53" fmla="*/ 5 h 435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20"/>
                    <a:gd name="T82" fmla="*/ 0 h 435"/>
                    <a:gd name="T83" fmla="*/ 520 w 520"/>
                    <a:gd name="T84" fmla="*/ 435 h 435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20" h="435">
                      <a:moveTo>
                        <a:pt x="398" y="5"/>
                      </a:moveTo>
                      <a:lnTo>
                        <a:pt x="485" y="0"/>
                      </a:lnTo>
                      <a:lnTo>
                        <a:pt x="520" y="35"/>
                      </a:lnTo>
                      <a:lnTo>
                        <a:pt x="497" y="87"/>
                      </a:lnTo>
                      <a:lnTo>
                        <a:pt x="428" y="110"/>
                      </a:lnTo>
                      <a:lnTo>
                        <a:pt x="365" y="110"/>
                      </a:lnTo>
                      <a:lnTo>
                        <a:pt x="272" y="127"/>
                      </a:lnTo>
                      <a:lnTo>
                        <a:pt x="168" y="145"/>
                      </a:lnTo>
                      <a:lnTo>
                        <a:pt x="87" y="180"/>
                      </a:lnTo>
                      <a:lnTo>
                        <a:pt x="63" y="214"/>
                      </a:lnTo>
                      <a:lnTo>
                        <a:pt x="70" y="249"/>
                      </a:lnTo>
                      <a:lnTo>
                        <a:pt x="115" y="296"/>
                      </a:lnTo>
                      <a:lnTo>
                        <a:pt x="202" y="331"/>
                      </a:lnTo>
                      <a:lnTo>
                        <a:pt x="306" y="331"/>
                      </a:lnTo>
                      <a:lnTo>
                        <a:pt x="382" y="331"/>
                      </a:lnTo>
                      <a:lnTo>
                        <a:pt x="468" y="348"/>
                      </a:lnTo>
                      <a:lnTo>
                        <a:pt x="450" y="435"/>
                      </a:lnTo>
                      <a:lnTo>
                        <a:pt x="330" y="401"/>
                      </a:lnTo>
                      <a:lnTo>
                        <a:pt x="290" y="371"/>
                      </a:lnTo>
                      <a:lnTo>
                        <a:pt x="208" y="371"/>
                      </a:lnTo>
                      <a:lnTo>
                        <a:pt x="70" y="336"/>
                      </a:lnTo>
                      <a:lnTo>
                        <a:pt x="12" y="284"/>
                      </a:lnTo>
                      <a:lnTo>
                        <a:pt x="0" y="214"/>
                      </a:lnTo>
                      <a:lnTo>
                        <a:pt x="46" y="145"/>
                      </a:lnTo>
                      <a:lnTo>
                        <a:pt x="202" y="75"/>
                      </a:lnTo>
                      <a:lnTo>
                        <a:pt x="340" y="40"/>
                      </a:lnTo>
                      <a:lnTo>
                        <a:pt x="398" y="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850" name="Freeform 56"/>
                <p:cNvSpPr>
                  <a:spLocks/>
                </p:cNvSpPr>
                <p:nvPr/>
              </p:nvSpPr>
              <p:spPr bwMode="auto">
                <a:xfrm>
                  <a:off x="2882" y="2923"/>
                  <a:ext cx="383" cy="1160"/>
                </a:xfrm>
                <a:custGeom>
                  <a:avLst/>
                  <a:gdLst>
                    <a:gd name="T0" fmla="*/ 0 w 383"/>
                    <a:gd name="T1" fmla="*/ 0 h 1160"/>
                    <a:gd name="T2" fmla="*/ 99 w 383"/>
                    <a:gd name="T3" fmla="*/ 17 h 1160"/>
                    <a:gd name="T4" fmla="*/ 151 w 383"/>
                    <a:gd name="T5" fmla="*/ 103 h 1160"/>
                    <a:gd name="T6" fmla="*/ 203 w 383"/>
                    <a:gd name="T7" fmla="*/ 257 h 1160"/>
                    <a:gd name="T8" fmla="*/ 226 w 383"/>
                    <a:gd name="T9" fmla="*/ 451 h 1160"/>
                    <a:gd name="T10" fmla="*/ 226 w 383"/>
                    <a:gd name="T11" fmla="*/ 560 h 1160"/>
                    <a:gd name="T12" fmla="*/ 191 w 383"/>
                    <a:gd name="T13" fmla="*/ 696 h 1160"/>
                    <a:gd name="T14" fmla="*/ 134 w 383"/>
                    <a:gd name="T15" fmla="*/ 885 h 1160"/>
                    <a:gd name="T16" fmla="*/ 122 w 383"/>
                    <a:gd name="T17" fmla="*/ 937 h 1160"/>
                    <a:gd name="T18" fmla="*/ 139 w 383"/>
                    <a:gd name="T19" fmla="*/ 965 h 1160"/>
                    <a:gd name="T20" fmla="*/ 261 w 383"/>
                    <a:gd name="T21" fmla="*/ 1006 h 1160"/>
                    <a:gd name="T22" fmla="*/ 383 w 383"/>
                    <a:gd name="T23" fmla="*/ 1086 h 1160"/>
                    <a:gd name="T24" fmla="*/ 378 w 383"/>
                    <a:gd name="T25" fmla="*/ 1119 h 1160"/>
                    <a:gd name="T26" fmla="*/ 290 w 383"/>
                    <a:gd name="T27" fmla="*/ 1160 h 1160"/>
                    <a:gd name="T28" fmla="*/ 256 w 383"/>
                    <a:gd name="T29" fmla="*/ 1142 h 1160"/>
                    <a:gd name="T30" fmla="*/ 191 w 383"/>
                    <a:gd name="T31" fmla="*/ 1057 h 1160"/>
                    <a:gd name="T32" fmla="*/ 116 w 383"/>
                    <a:gd name="T33" fmla="*/ 1016 h 1160"/>
                    <a:gd name="T34" fmla="*/ 34 w 383"/>
                    <a:gd name="T35" fmla="*/ 988 h 1160"/>
                    <a:gd name="T36" fmla="*/ 29 w 383"/>
                    <a:gd name="T37" fmla="*/ 948 h 1160"/>
                    <a:gd name="T38" fmla="*/ 52 w 383"/>
                    <a:gd name="T39" fmla="*/ 868 h 1160"/>
                    <a:gd name="T40" fmla="*/ 116 w 383"/>
                    <a:gd name="T41" fmla="*/ 743 h 1160"/>
                    <a:gd name="T42" fmla="*/ 156 w 383"/>
                    <a:gd name="T43" fmla="*/ 594 h 1160"/>
                    <a:gd name="T44" fmla="*/ 156 w 383"/>
                    <a:gd name="T45" fmla="*/ 423 h 1160"/>
                    <a:gd name="T46" fmla="*/ 122 w 383"/>
                    <a:gd name="T47" fmla="*/ 274 h 1160"/>
                    <a:gd name="T48" fmla="*/ 47 w 383"/>
                    <a:gd name="T49" fmla="*/ 136 h 1160"/>
                    <a:gd name="T50" fmla="*/ 12 w 383"/>
                    <a:gd name="T51" fmla="*/ 63 h 1160"/>
                    <a:gd name="T52" fmla="*/ 0 w 383"/>
                    <a:gd name="T53" fmla="*/ 0 h 1160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383"/>
                    <a:gd name="T82" fmla="*/ 0 h 1160"/>
                    <a:gd name="T83" fmla="*/ 383 w 383"/>
                    <a:gd name="T84" fmla="*/ 1160 h 1160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383" h="1160">
                      <a:moveTo>
                        <a:pt x="0" y="0"/>
                      </a:moveTo>
                      <a:lnTo>
                        <a:pt x="99" y="17"/>
                      </a:lnTo>
                      <a:lnTo>
                        <a:pt x="151" y="103"/>
                      </a:lnTo>
                      <a:lnTo>
                        <a:pt x="203" y="257"/>
                      </a:lnTo>
                      <a:lnTo>
                        <a:pt x="226" y="451"/>
                      </a:lnTo>
                      <a:lnTo>
                        <a:pt x="226" y="560"/>
                      </a:lnTo>
                      <a:lnTo>
                        <a:pt x="191" y="696"/>
                      </a:lnTo>
                      <a:lnTo>
                        <a:pt x="134" y="885"/>
                      </a:lnTo>
                      <a:lnTo>
                        <a:pt x="122" y="937"/>
                      </a:lnTo>
                      <a:lnTo>
                        <a:pt x="139" y="965"/>
                      </a:lnTo>
                      <a:lnTo>
                        <a:pt x="261" y="1006"/>
                      </a:lnTo>
                      <a:lnTo>
                        <a:pt x="383" y="1086"/>
                      </a:lnTo>
                      <a:lnTo>
                        <a:pt x="378" y="1119"/>
                      </a:lnTo>
                      <a:lnTo>
                        <a:pt x="290" y="1160"/>
                      </a:lnTo>
                      <a:lnTo>
                        <a:pt x="256" y="1142"/>
                      </a:lnTo>
                      <a:lnTo>
                        <a:pt x="191" y="1057"/>
                      </a:lnTo>
                      <a:lnTo>
                        <a:pt x="116" y="1016"/>
                      </a:lnTo>
                      <a:lnTo>
                        <a:pt x="34" y="988"/>
                      </a:lnTo>
                      <a:lnTo>
                        <a:pt x="29" y="948"/>
                      </a:lnTo>
                      <a:lnTo>
                        <a:pt x="52" y="868"/>
                      </a:lnTo>
                      <a:lnTo>
                        <a:pt x="116" y="743"/>
                      </a:lnTo>
                      <a:lnTo>
                        <a:pt x="156" y="594"/>
                      </a:lnTo>
                      <a:lnTo>
                        <a:pt x="156" y="423"/>
                      </a:lnTo>
                      <a:lnTo>
                        <a:pt x="122" y="274"/>
                      </a:lnTo>
                      <a:lnTo>
                        <a:pt x="47" y="136"/>
                      </a:lnTo>
                      <a:lnTo>
                        <a:pt x="12" y="6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851" name="Freeform 57"/>
                <p:cNvSpPr>
                  <a:spLocks/>
                </p:cNvSpPr>
                <p:nvPr/>
              </p:nvSpPr>
              <p:spPr bwMode="auto">
                <a:xfrm>
                  <a:off x="2443" y="2919"/>
                  <a:ext cx="461" cy="1027"/>
                </a:xfrm>
                <a:custGeom>
                  <a:avLst/>
                  <a:gdLst>
                    <a:gd name="T0" fmla="*/ 421 w 461"/>
                    <a:gd name="T1" fmla="*/ 0 h 1027"/>
                    <a:gd name="T2" fmla="*/ 449 w 461"/>
                    <a:gd name="T3" fmla="*/ 22 h 1027"/>
                    <a:gd name="T4" fmla="*/ 461 w 461"/>
                    <a:gd name="T5" fmla="*/ 91 h 1027"/>
                    <a:gd name="T6" fmla="*/ 439 w 461"/>
                    <a:gd name="T7" fmla="*/ 159 h 1027"/>
                    <a:gd name="T8" fmla="*/ 380 w 461"/>
                    <a:gd name="T9" fmla="*/ 245 h 1027"/>
                    <a:gd name="T10" fmla="*/ 315 w 461"/>
                    <a:gd name="T11" fmla="*/ 348 h 1027"/>
                    <a:gd name="T12" fmla="*/ 293 w 461"/>
                    <a:gd name="T13" fmla="*/ 462 h 1027"/>
                    <a:gd name="T14" fmla="*/ 310 w 461"/>
                    <a:gd name="T15" fmla="*/ 645 h 1027"/>
                    <a:gd name="T16" fmla="*/ 350 w 461"/>
                    <a:gd name="T17" fmla="*/ 868 h 1027"/>
                    <a:gd name="T18" fmla="*/ 380 w 461"/>
                    <a:gd name="T19" fmla="*/ 959 h 1027"/>
                    <a:gd name="T20" fmla="*/ 368 w 461"/>
                    <a:gd name="T21" fmla="*/ 987 h 1027"/>
                    <a:gd name="T22" fmla="*/ 298 w 461"/>
                    <a:gd name="T23" fmla="*/ 992 h 1027"/>
                    <a:gd name="T24" fmla="*/ 211 w 461"/>
                    <a:gd name="T25" fmla="*/ 969 h 1027"/>
                    <a:gd name="T26" fmla="*/ 134 w 461"/>
                    <a:gd name="T27" fmla="*/ 1004 h 1027"/>
                    <a:gd name="T28" fmla="*/ 87 w 461"/>
                    <a:gd name="T29" fmla="*/ 1027 h 1027"/>
                    <a:gd name="T30" fmla="*/ 53 w 461"/>
                    <a:gd name="T31" fmla="*/ 1022 h 1027"/>
                    <a:gd name="T32" fmla="*/ 0 w 461"/>
                    <a:gd name="T33" fmla="*/ 959 h 1027"/>
                    <a:gd name="T34" fmla="*/ 53 w 461"/>
                    <a:gd name="T35" fmla="*/ 936 h 1027"/>
                    <a:gd name="T36" fmla="*/ 187 w 461"/>
                    <a:gd name="T37" fmla="*/ 908 h 1027"/>
                    <a:gd name="T38" fmla="*/ 263 w 461"/>
                    <a:gd name="T39" fmla="*/ 936 h 1027"/>
                    <a:gd name="T40" fmla="*/ 315 w 461"/>
                    <a:gd name="T41" fmla="*/ 936 h 1027"/>
                    <a:gd name="T42" fmla="*/ 310 w 461"/>
                    <a:gd name="T43" fmla="*/ 890 h 1027"/>
                    <a:gd name="T44" fmla="*/ 258 w 461"/>
                    <a:gd name="T45" fmla="*/ 616 h 1027"/>
                    <a:gd name="T46" fmla="*/ 222 w 461"/>
                    <a:gd name="T47" fmla="*/ 456 h 1027"/>
                    <a:gd name="T48" fmla="*/ 228 w 461"/>
                    <a:gd name="T49" fmla="*/ 376 h 1027"/>
                    <a:gd name="T50" fmla="*/ 280 w 461"/>
                    <a:gd name="T51" fmla="*/ 227 h 1027"/>
                    <a:gd name="T52" fmla="*/ 333 w 461"/>
                    <a:gd name="T53" fmla="*/ 91 h 1027"/>
                    <a:gd name="T54" fmla="*/ 421 w 461"/>
                    <a:gd name="T55" fmla="*/ 0 h 102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61"/>
                    <a:gd name="T85" fmla="*/ 0 h 1027"/>
                    <a:gd name="T86" fmla="*/ 461 w 461"/>
                    <a:gd name="T87" fmla="*/ 1027 h 1027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61" h="1027">
                      <a:moveTo>
                        <a:pt x="421" y="0"/>
                      </a:moveTo>
                      <a:lnTo>
                        <a:pt x="449" y="22"/>
                      </a:lnTo>
                      <a:lnTo>
                        <a:pt x="461" y="91"/>
                      </a:lnTo>
                      <a:lnTo>
                        <a:pt x="439" y="159"/>
                      </a:lnTo>
                      <a:lnTo>
                        <a:pt x="380" y="245"/>
                      </a:lnTo>
                      <a:lnTo>
                        <a:pt x="315" y="348"/>
                      </a:lnTo>
                      <a:lnTo>
                        <a:pt x="293" y="462"/>
                      </a:lnTo>
                      <a:lnTo>
                        <a:pt x="310" y="645"/>
                      </a:lnTo>
                      <a:lnTo>
                        <a:pt x="350" y="868"/>
                      </a:lnTo>
                      <a:lnTo>
                        <a:pt x="380" y="959"/>
                      </a:lnTo>
                      <a:lnTo>
                        <a:pt x="368" y="987"/>
                      </a:lnTo>
                      <a:lnTo>
                        <a:pt x="298" y="992"/>
                      </a:lnTo>
                      <a:lnTo>
                        <a:pt x="211" y="969"/>
                      </a:lnTo>
                      <a:lnTo>
                        <a:pt x="134" y="1004"/>
                      </a:lnTo>
                      <a:lnTo>
                        <a:pt x="87" y="1027"/>
                      </a:lnTo>
                      <a:lnTo>
                        <a:pt x="53" y="1022"/>
                      </a:lnTo>
                      <a:lnTo>
                        <a:pt x="0" y="959"/>
                      </a:lnTo>
                      <a:lnTo>
                        <a:pt x="53" y="936"/>
                      </a:lnTo>
                      <a:lnTo>
                        <a:pt x="187" y="908"/>
                      </a:lnTo>
                      <a:lnTo>
                        <a:pt x="263" y="936"/>
                      </a:lnTo>
                      <a:lnTo>
                        <a:pt x="315" y="936"/>
                      </a:lnTo>
                      <a:lnTo>
                        <a:pt x="310" y="890"/>
                      </a:lnTo>
                      <a:lnTo>
                        <a:pt x="258" y="616"/>
                      </a:lnTo>
                      <a:lnTo>
                        <a:pt x="222" y="456"/>
                      </a:lnTo>
                      <a:lnTo>
                        <a:pt x="228" y="376"/>
                      </a:lnTo>
                      <a:lnTo>
                        <a:pt x="280" y="227"/>
                      </a:lnTo>
                      <a:lnTo>
                        <a:pt x="333" y="91"/>
                      </a:lnTo>
                      <a:lnTo>
                        <a:pt x="42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05839" name="Freeform 58"/>
              <p:cNvSpPr>
                <a:spLocks/>
              </p:cNvSpPr>
              <p:nvPr/>
            </p:nvSpPr>
            <p:spPr bwMode="auto">
              <a:xfrm>
                <a:off x="2626" y="1540"/>
                <a:ext cx="827" cy="563"/>
              </a:xfrm>
              <a:custGeom>
                <a:avLst/>
                <a:gdLst>
                  <a:gd name="T0" fmla="*/ 0 w 827"/>
                  <a:gd name="T1" fmla="*/ 139 h 563"/>
                  <a:gd name="T2" fmla="*/ 108 w 827"/>
                  <a:gd name="T3" fmla="*/ 18 h 563"/>
                  <a:gd name="T4" fmla="*/ 160 w 827"/>
                  <a:gd name="T5" fmla="*/ 75 h 563"/>
                  <a:gd name="T6" fmla="*/ 213 w 827"/>
                  <a:gd name="T7" fmla="*/ 110 h 563"/>
                  <a:gd name="T8" fmla="*/ 269 w 827"/>
                  <a:gd name="T9" fmla="*/ 110 h 563"/>
                  <a:gd name="T10" fmla="*/ 327 w 827"/>
                  <a:gd name="T11" fmla="*/ 52 h 563"/>
                  <a:gd name="T12" fmla="*/ 396 w 827"/>
                  <a:gd name="T13" fmla="*/ 5 h 563"/>
                  <a:gd name="T14" fmla="*/ 477 w 827"/>
                  <a:gd name="T15" fmla="*/ 0 h 563"/>
                  <a:gd name="T16" fmla="*/ 563 w 827"/>
                  <a:gd name="T17" fmla="*/ 35 h 563"/>
                  <a:gd name="T18" fmla="*/ 620 w 827"/>
                  <a:gd name="T19" fmla="*/ 87 h 563"/>
                  <a:gd name="T20" fmla="*/ 648 w 827"/>
                  <a:gd name="T21" fmla="*/ 157 h 563"/>
                  <a:gd name="T22" fmla="*/ 654 w 827"/>
                  <a:gd name="T23" fmla="*/ 249 h 563"/>
                  <a:gd name="T24" fmla="*/ 671 w 827"/>
                  <a:gd name="T25" fmla="*/ 331 h 563"/>
                  <a:gd name="T26" fmla="*/ 718 w 827"/>
                  <a:gd name="T27" fmla="*/ 371 h 563"/>
                  <a:gd name="T28" fmla="*/ 774 w 827"/>
                  <a:gd name="T29" fmla="*/ 389 h 563"/>
                  <a:gd name="T30" fmla="*/ 827 w 827"/>
                  <a:gd name="T31" fmla="*/ 401 h 563"/>
                  <a:gd name="T32" fmla="*/ 786 w 827"/>
                  <a:gd name="T33" fmla="*/ 563 h 563"/>
                  <a:gd name="T34" fmla="*/ 654 w 827"/>
                  <a:gd name="T35" fmla="*/ 540 h 563"/>
                  <a:gd name="T36" fmla="*/ 517 w 827"/>
                  <a:gd name="T37" fmla="*/ 493 h 563"/>
                  <a:gd name="T38" fmla="*/ 407 w 827"/>
                  <a:gd name="T39" fmla="*/ 441 h 563"/>
                  <a:gd name="T40" fmla="*/ 286 w 827"/>
                  <a:gd name="T41" fmla="*/ 389 h 563"/>
                  <a:gd name="T42" fmla="*/ 160 w 827"/>
                  <a:gd name="T43" fmla="*/ 331 h 563"/>
                  <a:gd name="T44" fmla="*/ 57 w 827"/>
                  <a:gd name="T45" fmla="*/ 209 h 563"/>
                  <a:gd name="T46" fmla="*/ 0 w 827"/>
                  <a:gd name="T47" fmla="*/ 139 h 56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827"/>
                  <a:gd name="T73" fmla="*/ 0 h 563"/>
                  <a:gd name="T74" fmla="*/ 827 w 827"/>
                  <a:gd name="T75" fmla="*/ 563 h 56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827" h="563">
                    <a:moveTo>
                      <a:pt x="0" y="139"/>
                    </a:moveTo>
                    <a:lnTo>
                      <a:pt x="108" y="18"/>
                    </a:lnTo>
                    <a:lnTo>
                      <a:pt x="160" y="75"/>
                    </a:lnTo>
                    <a:lnTo>
                      <a:pt x="213" y="110"/>
                    </a:lnTo>
                    <a:lnTo>
                      <a:pt x="269" y="110"/>
                    </a:lnTo>
                    <a:lnTo>
                      <a:pt x="327" y="52"/>
                    </a:lnTo>
                    <a:lnTo>
                      <a:pt x="396" y="5"/>
                    </a:lnTo>
                    <a:lnTo>
                      <a:pt x="477" y="0"/>
                    </a:lnTo>
                    <a:lnTo>
                      <a:pt x="563" y="35"/>
                    </a:lnTo>
                    <a:lnTo>
                      <a:pt x="620" y="87"/>
                    </a:lnTo>
                    <a:lnTo>
                      <a:pt x="648" y="157"/>
                    </a:lnTo>
                    <a:lnTo>
                      <a:pt x="654" y="249"/>
                    </a:lnTo>
                    <a:lnTo>
                      <a:pt x="671" y="331"/>
                    </a:lnTo>
                    <a:lnTo>
                      <a:pt x="718" y="371"/>
                    </a:lnTo>
                    <a:lnTo>
                      <a:pt x="774" y="389"/>
                    </a:lnTo>
                    <a:lnTo>
                      <a:pt x="827" y="401"/>
                    </a:lnTo>
                    <a:lnTo>
                      <a:pt x="786" y="563"/>
                    </a:lnTo>
                    <a:lnTo>
                      <a:pt x="654" y="540"/>
                    </a:lnTo>
                    <a:lnTo>
                      <a:pt x="517" y="493"/>
                    </a:lnTo>
                    <a:lnTo>
                      <a:pt x="407" y="441"/>
                    </a:lnTo>
                    <a:lnTo>
                      <a:pt x="286" y="389"/>
                    </a:lnTo>
                    <a:lnTo>
                      <a:pt x="160" y="331"/>
                    </a:lnTo>
                    <a:lnTo>
                      <a:pt x="57" y="209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063DE8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840" name="Freeform 59"/>
              <p:cNvSpPr>
                <a:spLocks/>
              </p:cNvSpPr>
              <p:nvPr/>
            </p:nvSpPr>
            <p:spPr bwMode="auto">
              <a:xfrm>
                <a:off x="2614" y="1513"/>
                <a:ext cx="856" cy="606"/>
              </a:xfrm>
              <a:custGeom>
                <a:avLst/>
                <a:gdLst>
                  <a:gd name="T0" fmla="*/ 75 w 856"/>
                  <a:gd name="T1" fmla="*/ 266 h 606"/>
                  <a:gd name="T2" fmla="*/ 172 w 856"/>
                  <a:gd name="T3" fmla="*/ 363 h 606"/>
                  <a:gd name="T4" fmla="*/ 304 w 856"/>
                  <a:gd name="T5" fmla="*/ 428 h 606"/>
                  <a:gd name="T6" fmla="*/ 489 w 856"/>
                  <a:gd name="T7" fmla="*/ 513 h 606"/>
                  <a:gd name="T8" fmla="*/ 615 w 856"/>
                  <a:gd name="T9" fmla="*/ 566 h 606"/>
                  <a:gd name="T10" fmla="*/ 816 w 856"/>
                  <a:gd name="T11" fmla="*/ 606 h 606"/>
                  <a:gd name="T12" fmla="*/ 856 w 856"/>
                  <a:gd name="T13" fmla="*/ 393 h 606"/>
                  <a:gd name="T14" fmla="*/ 804 w 856"/>
                  <a:gd name="T15" fmla="*/ 393 h 606"/>
                  <a:gd name="T16" fmla="*/ 753 w 856"/>
                  <a:gd name="T17" fmla="*/ 363 h 606"/>
                  <a:gd name="T18" fmla="*/ 695 w 856"/>
                  <a:gd name="T19" fmla="*/ 323 h 606"/>
                  <a:gd name="T20" fmla="*/ 695 w 856"/>
                  <a:gd name="T21" fmla="*/ 243 h 606"/>
                  <a:gd name="T22" fmla="*/ 660 w 856"/>
                  <a:gd name="T23" fmla="*/ 116 h 606"/>
                  <a:gd name="T24" fmla="*/ 597 w 856"/>
                  <a:gd name="T25" fmla="*/ 46 h 606"/>
                  <a:gd name="T26" fmla="*/ 505 w 856"/>
                  <a:gd name="T27" fmla="*/ 0 h 606"/>
                  <a:gd name="T28" fmla="*/ 391 w 856"/>
                  <a:gd name="T29" fmla="*/ 12 h 606"/>
                  <a:gd name="T30" fmla="*/ 321 w 856"/>
                  <a:gd name="T31" fmla="*/ 53 h 606"/>
                  <a:gd name="T32" fmla="*/ 286 w 856"/>
                  <a:gd name="T33" fmla="*/ 98 h 606"/>
                  <a:gd name="T34" fmla="*/ 253 w 856"/>
                  <a:gd name="T35" fmla="*/ 121 h 606"/>
                  <a:gd name="T36" fmla="*/ 218 w 856"/>
                  <a:gd name="T37" fmla="*/ 116 h 606"/>
                  <a:gd name="T38" fmla="*/ 166 w 856"/>
                  <a:gd name="T39" fmla="*/ 63 h 606"/>
                  <a:gd name="T40" fmla="*/ 132 w 856"/>
                  <a:gd name="T41" fmla="*/ 0 h 606"/>
                  <a:gd name="T42" fmla="*/ 103 w 856"/>
                  <a:gd name="T43" fmla="*/ 30 h 606"/>
                  <a:gd name="T44" fmla="*/ 0 w 856"/>
                  <a:gd name="T45" fmla="*/ 150 h 606"/>
                  <a:gd name="T46" fmla="*/ 5 w 856"/>
                  <a:gd name="T47" fmla="*/ 178 h 606"/>
                  <a:gd name="T48" fmla="*/ 17 w 856"/>
                  <a:gd name="T49" fmla="*/ 191 h 606"/>
                  <a:gd name="T50" fmla="*/ 120 w 856"/>
                  <a:gd name="T51" fmla="*/ 81 h 606"/>
                  <a:gd name="T52" fmla="*/ 172 w 856"/>
                  <a:gd name="T53" fmla="*/ 133 h 606"/>
                  <a:gd name="T54" fmla="*/ 206 w 856"/>
                  <a:gd name="T55" fmla="*/ 168 h 606"/>
                  <a:gd name="T56" fmla="*/ 253 w 856"/>
                  <a:gd name="T57" fmla="*/ 168 h 606"/>
                  <a:gd name="T58" fmla="*/ 286 w 856"/>
                  <a:gd name="T59" fmla="*/ 156 h 606"/>
                  <a:gd name="T60" fmla="*/ 339 w 856"/>
                  <a:gd name="T61" fmla="*/ 116 h 606"/>
                  <a:gd name="T62" fmla="*/ 367 w 856"/>
                  <a:gd name="T63" fmla="*/ 70 h 606"/>
                  <a:gd name="T64" fmla="*/ 442 w 856"/>
                  <a:gd name="T65" fmla="*/ 46 h 606"/>
                  <a:gd name="T66" fmla="*/ 505 w 856"/>
                  <a:gd name="T67" fmla="*/ 53 h 606"/>
                  <a:gd name="T68" fmla="*/ 562 w 856"/>
                  <a:gd name="T69" fmla="*/ 87 h 606"/>
                  <a:gd name="T70" fmla="*/ 615 w 856"/>
                  <a:gd name="T71" fmla="*/ 138 h 606"/>
                  <a:gd name="T72" fmla="*/ 643 w 856"/>
                  <a:gd name="T73" fmla="*/ 203 h 606"/>
                  <a:gd name="T74" fmla="*/ 643 w 856"/>
                  <a:gd name="T75" fmla="*/ 260 h 606"/>
                  <a:gd name="T76" fmla="*/ 643 w 856"/>
                  <a:gd name="T77" fmla="*/ 323 h 606"/>
                  <a:gd name="T78" fmla="*/ 666 w 856"/>
                  <a:gd name="T79" fmla="*/ 375 h 606"/>
                  <a:gd name="T80" fmla="*/ 730 w 856"/>
                  <a:gd name="T81" fmla="*/ 410 h 606"/>
                  <a:gd name="T82" fmla="*/ 804 w 856"/>
                  <a:gd name="T83" fmla="*/ 444 h 606"/>
                  <a:gd name="T84" fmla="*/ 770 w 856"/>
                  <a:gd name="T85" fmla="*/ 554 h 606"/>
                  <a:gd name="T86" fmla="*/ 580 w 856"/>
                  <a:gd name="T87" fmla="*/ 503 h 606"/>
                  <a:gd name="T88" fmla="*/ 454 w 856"/>
                  <a:gd name="T89" fmla="*/ 450 h 606"/>
                  <a:gd name="T90" fmla="*/ 339 w 856"/>
                  <a:gd name="T91" fmla="*/ 416 h 606"/>
                  <a:gd name="T92" fmla="*/ 241 w 856"/>
                  <a:gd name="T93" fmla="*/ 363 h 606"/>
                  <a:gd name="T94" fmla="*/ 120 w 856"/>
                  <a:gd name="T95" fmla="*/ 266 h 606"/>
                  <a:gd name="T96" fmla="*/ 34 w 856"/>
                  <a:gd name="T97" fmla="*/ 173 h 606"/>
                  <a:gd name="T98" fmla="*/ 22 w 856"/>
                  <a:gd name="T99" fmla="*/ 185 h 606"/>
                  <a:gd name="T100" fmla="*/ 75 w 856"/>
                  <a:gd name="T101" fmla="*/ 266 h 60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56"/>
                  <a:gd name="T154" fmla="*/ 0 h 606"/>
                  <a:gd name="T155" fmla="*/ 856 w 856"/>
                  <a:gd name="T156" fmla="*/ 606 h 60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56" h="606">
                    <a:moveTo>
                      <a:pt x="75" y="266"/>
                    </a:moveTo>
                    <a:lnTo>
                      <a:pt x="172" y="363"/>
                    </a:lnTo>
                    <a:lnTo>
                      <a:pt x="304" y="428"/>
                    </a:lnTo>
                    <a:lnTo>
                      <a:pt x="489" y="513"/>
                    </a:lnTo>
                    <a:lnTo>
                      <a:pt x="615" y="566"/>
                    </a:lnTo>
                    <a:lnTo>
                      <a:pt x="816" y="606"/>
                    </a:lnTo>
                    <a:lnTo>
                      <a:pt x="856" y="393"/>
                    </a:lnTo>
                    <a:lnTo>
                      <a:pt x="804" y="393"/>
                    </a:lnTo>
                    <a:lnTo>
                      <a:pt x="753" y="363"/>
                    </a:lnTo>
                    <a:lnTo>
                      <a:pt x="695" y="323"/>
                    </a:lnTo>
                    <a:lnTo>
                      <a:pt x="695" y="243"/>
                    </a:lnTo>
                    <a:lnTo>
                      <a:pt x="660" y="116"/>
                    </a:lnTo>
                    <a:lnTo>
                      <a:pt x="597" y="46"/>
                    </a:lnTo>
                    <a:lnTo>
                      <a:pt x="505" y="0"/>
                    </a:lnTo>
                    <a:lnTo>
                      <a:pt x="391" y="12"/>
                    </a:lnTo>
                    <a:lnTo>
                      <a:pt x="321" y="53"/>
                    </a:lnTo>
                    <a:lnTo>
                      <a:pt x="286" y="98"/>
                    </a:lnTo>
                    <a:lnTo>
                      <a:pt x="253" y="121"/>
                    </a:lnTo>
                    <a:lnTo>
                      <a:pt x="218" y="116"/>
                    </a:lnTo>
                    <a:lnTo>
                      <a:pt x="166" y="63"/>
                    </a:lnTo>
                    <a:lnTo>
                      <a:pt x="132" y="0"/>
                    </a:lnTo>
                    <a:lnTo>
                      <a:pt x="103" y="30"/>
                    </a:lnTo>
                    <a:lnTo>
                      <a:pt x="0" y="150"/>
                    </a:lnTo>
                    <a:lnTo>
                      <a:pt x="5" y="178"/>
                    </a:lnTo>
                    <a:lnTo>
                      <a:pt x="17" y="191"/>
                    </a:lnTo>
                    <a:lnTo>
                      <a:pt x="120" y="81"/>
                    </a:lnTo>
                    <a:lnTo>
                      <a:pt x="172" y="133"/>
                    </a:lnTo>
                    <a:lnTo>
                      <a:pt x="206" y="168"/>
                    </a:lnTo>
                    <a:lnTo>
                      <a:pt x="253" y="168"/>
                    </a:lnTo>
                    <a:lnTo>
                      <a:pt x="286" y="156"/>
                    </a:lnTo>
                    <a:lnTo>
                      <a:pt x="339" y="116"/>
                    </a:lnTo>
                    <a:lnTo>
                      <a:pt x="367" y="70"/>
                    </a:lnTo>
                    <a:lnTo>
                      <a:pt x="442" y="46"/>
                    </a:lnTo>
                    <a:lnTo>
                      <a:pt x="505" y="53"/>
                    </a:lnTo>
                    <a:lnTo>
                      <a:pt x="562" y="87"/>
                    </a:lnTo>
                    <a:lnTo>
                      <a:pt x="615" y="138"/>
                    </a:lnTo>
                    <a:lnTo>
                      <a:pt x="643" y="203"/>
                    </a:lnTo>
                    <a:lnTo>
                      <a:pt x="643" y="260"/>
                    </a:lnTo>
                    <a:lnTo>
                      <a:pt x="643" y="323"/>
                    </a:lnTo>
                    <a:lnTo>
                      <a:pt x="666" y="375"/>
                    </a:lnTo>
                    <a:lnTo>
                      <a:pt x="730" y="410"/>
                    </a:lnTo>
                    <a:lnTo>
                      <a:pt x="804" y="444"/>
                    </a:lnTo>
                    <a:lnTo>
                      <a:pt x="770" y="554"/>
                    </a:lnTo>
                    <a:lnTo>
                      <a:pt x="580" y="503"/>
                    </a:lnTo>
                    <a:lnTo>
                      <a:pt x="454" y="450"/>
                    </a:lnTo>
                    <a:lnTo>
                      <a:pt x="339" y="416"/>
                    </a:lnTo>
                    <a:lnTo>
                      <a:pt x="241" y="363"/>
                    </a:lnTo>
                    <a:lnTo>
                      <a:pt x="120" y="266"/>
                    </a:lnTo>
                    <a:lnTo>
                      <a:pt x="34" y="173"/>
                    </a:lnTo>
                    <a:lnTo>
                      <a:pt x="22" y="185"/>
                    </a:lnTo>
                    <a:lnTo>
                      <a:pt x="75" y="26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841" name="Oval 60"/>
              <p:cNvSpPr>
                <a:spLocks noChangeArrowheads="1"/>
              </p:cNvSpPr>
              <p:nvPr/>
            </p:nvSpPr>
            <p:spPr bwMode="auto">
              <a:xfrm rot="-4286940">
                <a:off x="279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5842" name="Oval 61"/>
              <p:cNvSpPr>
                <a:spLocks noChangeArrowheads="1"/>
              </p:cNvSpPr>
              <p:nvPr/>
            </p:nvSpPr>
            <p:spPr bwMode="auto">
              <a:xfrm rot="-4286940">
                <a:off x="281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 w="12700" cap="sq">
                <a:noFill/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5843" name="Oval 62"/>
              <p:cNvSpPr>
                <a:spLocks noChangeArrowheads="1"/>
              </p:cNvSpPr>
              <p:nvPr/>
            </p:nvSpPr>
            <p:spPr bwMode="auto">
              <a:xfrm rot="-4286940">
                <a:off x="2741" y="1887"/>
                <a:ext cx="141" cy="5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5844" name="Oval 63"/>
              <p:cNvSpPr>
                <a:spLocks noChangeArrowheads="1"/>
              </p:cNvSpPr>
              <p:nvPr/>
            </p:nvSpPr>
            <p:spPr bwMode="auto">
              <a:xfrm rot="-4286940">
                <a:off x="2760" y="1913"/>
                <a:ext cx="81" cy="19"/>
              </a:xfrm>
              <a:prstGeom prst="ellipse">
                <a:avLst/>
              </a:prstGeom>
              <a:solidFill>
                <a:schemeClr val="bg2"/>
              </a:solidFill>
              <a:ln w="12700" cap="sq">
                <a:noFill/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5845" name="Oval 64"/>
              <p:cNvSpPr>
                <a:spLocks noChangeArrowheads="1"/>
              </p:cNvSpPr>
              <p:nvPr/>
            </p:nvSpPr>
            <p:spPr bwMode="auto">
              <a:xfrm>
                <a:off x="2687" y="2089"/>
                <a:ext cx="198" cy="85"/>
              </a:xfrm>
              <a:prstGeom prst="ellipse">
                <a:avLst/>
              </a:prstGeom>
              <a:solidFill>
                <a:schemeClr val="bg1"/>
              </a:solidFill>
              <a:ln w="12700" cap="sq">
                <a:noFill/>
                <a:round/>
                <a:headEnd type="none" w="sm" len="sm"/>
                <a:tailEnd type="none" w="sm" len="sm"/>
              </a:ln>
            </p:spPr>
            <p:txBody>
              <a:bodyPr lIns="274320" rIns="274320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400" b="0">
                  <a:latin typeface="Arial Rounded MT Bold" charset="0"/>
                </a:endParaRPr>
              </a:p>
            </p:txBody>
          </p:sp>
        </p:grpSp>
        <p:sp>
          <p:nvSpPr>
            <p:cNvPr id="205837" name="Text Box 65"/>
            <p:cNvSpPr txBox="1">
              <a:spLocks noChangeArrowheads="1"/>
            </p:cNvSpPr>
            <p:nvPr/>
          </p:nvSpPr>
          <p:spPr bwMode="auto">
            <a:xfrm>
              <a:off x="3625" y="1934"/>
              <a:ext cx="2243" cy="67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 b="0">
                  <a:latin typeface="Times New Roman" charset="0"/>
                </a:rPr>
                <a:t>Get one friend to </a:t>
              </a:r>
              <a:br>
                <a:rPr lang="en-US" sz="3200" b="0">
                  <a:latin typeface="Times New Roman" charset="0"/>
                </a:rPr>
              </a:br>
              <a:r>
                <a:rPr lang="en-US" sz="3200" b="0">
                  <a:latin typeface="Times New Roman" charset="0"/>
                </a:rPr>
                <a:t>sort the second half.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 of Term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Merge Sort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3048000"/>
            <a:ext cx="457200" cy="914400"/>
            <a:chOff x="2432" y="1328"/>
            <a:chExt cx="906" cy="2075"/>
          </a:xfrm>
        </p:grpSpPr>
        <p:sp>
          <p:nvSpPr>
            <p:cNvPr id="206868" name="Freeform 4"/>
            <p:cNvSpPr>
              <a:spLocks/>
            </p:cNvSpPr>
            <p:nvPr/>
          </p:nvSpPr>
          <p:spPr bwMode="auto">
            <a:xfrm>
              <a:off x="2594" y="1328"/>
              <a:ext cx="450" cy="433"/>
            </a:xfrm>
            <a:custGeom>
              <a:avLst/>
              <a:gdLst>
                <a:gd name="T0" fmla="*/ 268 w 410"/>
                <a:gd name="T1" fmla="*/ 117 h 406"/>
                <a:gd name="T2" fmla="*/ 217 w 410"/>
                <a:gd name="T3" fmla="*/ 41 h 406"/>
                <a:gd name="T4" fmla="*/ 166 w 410"/>
                <a:gd name="T5" fmla="*/ 0 h 406"/>
                <a:gd name="T6" fmla="*/ 106 w 410"/>
                <a:gd name="T7" fmla="*/ 0 h 406"/>
                <a:gd name="T8" fmla="*/ 40 w 410"/>
                <a:gd name="T9" fmla="*/ 26 h 406"/>
                <a:gd name="T10" fmla="*/ 10 w 410"/>
                <a:gd name="T11" fmla="*/ 71 h 406"/>
                <a:gd name="T12" fmla="*/ 0 w 410"/>
                <a:gd name="T13" fmla="*/ 132 h 406"/>
                <a:gd name="T14" fmla="*/ 10 w 410"/>
                <a:gd name="T15" fmla="*/ 213 h 406"/>
                <a:gd name="T16" fmla="*/ 50 w 410"/>
                <a:gd name="T17" fmla="*/ 304 h 406"/>
                <a:gd name="T18" fmla="*/ 121 w 410"/>
                <a:gd name="T19" fmla="*/ 365 h 406"/>
                <a:gd name="T20" fmla="*/ 176 w 410"/>
                <a:gd name="T21" fmla="*/ 395 h 406"/>
                <a:gd name="T22" fmla="*/ 232 w 410"/>
                <a:gd name="T23" fmla="*/ 406 h 406"/>
                <a:gd name="T24" fmla="*/ 278 w 410"/>
                <a:gd name="T25" fmla="*/ 390 h 406"/>
                <a:gd name="T26" fmla="*/ 303 w 410"/>
                <a:gd name="T27" fmla="*/ 365 h 406"/>
                <a:gd name="T28" fmla="*/ 319 w 410"/>
                <a:gd name="T29" fmla="*/ 304 h 406"/>
                <a:gd name="T30" fmla="*/ 314 w 410"/>
                <a:gd name="T31" fmla="*/ 233 h 406"/>
                <a:gd name="T32" fmla="*/ 298 w 410"/>
                <a:gd name="T33" fmla="*/ 173 h 406"/>
                <a:gd name="T34" fmla="*/ 399 w 410"/>
                <a:gd name="T35" fmla="*/ 117 h 406"/>
                <a:gd name="T36" fmla="*/ 410 w 410"/>
                <a:gd name="T37" fmla="*/ 92 h 406"/>
                <a:gd name="T38" fmla="*/ 399 w 410"/>
                <a:gd name="T39" fmla="*/ 81 h 406"/>
                <a:gd name="T40" fmla="*/ 288 w 410"/>
                <a:gd name="T41" fmla="*/ 147 h 406"/>
                <a:gd name="T42" fmla="*/ 268 w 410"/>
                <a:gd name="T43" fmla="*/ 117 h 40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10"/>
                <a:gd name="T67" fmla="*/ 0 h 406"/>
                <a:gd name="T68" fmla="*/ 410 w 410"/>
                <a:gd name="T69" fmla="*/ 406 h 40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10" h="406">
                  <a:moveTo>
                    <a:pt x="268" y="117"/>
                  </a:moveTo>
                  <a:lnTo>
                    <a:pt x="217" y="41"/>
                  </a:lnTo>
                  <a:lnTo>
                    <a:pt x="166" y="0"/>
                  </a:lnTo>
                  <a:lnTo>
                    <a:pt x="106" y="0"/>
                  </a:lnTo>
                  <a:lnTo>
                    <a:pt x="40" y="26"/>
                  </a:lnTo>
                  <a:lnTo>
                    <a:pt x="10" y="71"/>
                  </a:lnTo>
                  <a:lnTo>
                    <a:pt x="0" y="132"/>
                  </a:lnTo>
                  <a:lnTo>
                    <a:pt x="10" y="213"/>
                  </a:lnTo>
                  <a:lnTo>
                    <a:pt x="50" y="304"/>
                  </a:lnTo>
                  <a:lnTo>
                    <a:pt x="121" y="365"/>
                  </a:lnTo>
                  <a:lnTo>
                    <a:pt x="176" y="395"/>
                  </a:lnTo>
                  <a:lnTo>
                    <a:pt x="232" y="406"/>
                  </a:lnTo>
                  <a:lnTo>
                    <a:pt x="278" y="390"/>
                  </a:lnTo>
                  <a:lnTo>
                    <a:pt x="303" y="365"/>
                  </a:lnTo>
                  <a:lnTo>
                    <a:pt x="319" y="304"/>
                  </a:lnTo>
                  <a:lnTo>
                    <a:pt x="314" y="233"/>
                  </a:lnTo>
                  <a:lnTo>
                    <a:pt x="298" y="173"/>
                  </a:lnTo>
                  <a:lnTo>
                    <a:pt x="399" y="117"/>
                  </a:lnTo>
                  <a:lnTo>
                    <a:pt x="410" y="92"/>
                  </a:lnTo>
                  <a:lnTo>
                    <a:pt x="399" y="81"/>
                  </a:lnTo>
                  <a:lnTo>
                    <a:pt x="288" y="147"/>
                  </a:lnTo>
                  <a:lnTo>
                    <a:pt x="268" y="117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69" name="Freeform 5"/>
            <p:cNvSpPr>
              <a:spLocks/>
            </p:cNvSpPr>
            <p:nvPr/>
          </p:nvSpPr>
          <p:spPr bwMode="auto">
            <a:xfrm>
              <a:off x="2432" y="1810"/>
              <a:ext cx="362" cy="582"/>
            </a:xfrm>
            <a:custGeom>
              <a:avLst/>
              <a:gdLst>
                <a:gd name="T0" fmla="*/ 329 w 329"/>
                <a:gd name="T1" fmla="*/ 15 h 546"/>
                <a:gd name="T2" fmla="*/ 293 w 329"/>
                <a:gd name="T3" fmla="*/ 0 h 546"/>
                <a:gd name="T4" fmla="*/ 217 w 329"/>
                <a:gd name="T5" fmla="*/ 5 h 546"/>
                <a:gd name="T6" fmla="*/ 151 w 329"/>
                <a:gd name="T7" fmla="*/ 56 h 546"/>
                <a:gd name="T8" fmla="*/ 55 w 329"/>
                <a:gd name="T9" fmla="*/ 162 h 546"/>
                <a:gd name="T10" fmla="*/ 5 w 329"/>
                <a:gd name="T11" fmla="*/ 248 h 546"/>
                <a:gd name="T12" fmla="*/ 0 w 329"/>
                <a:gd name="T13" fmla="*/ 278 h 546"/>
                <a:gd name="T14" fmla="*/ 25 w 329"/>
                <a:gd name="T15" fmla="*/ 334 h 546"/>
                <a:gd name="T16" fmla="*/ 80 w 329"/>
                <a:gd name="T17" fmla="*/ 359 h 546"/>
                <a:gd name="T18" fmla="*/ 151 w 329"/>
                <a:gd name="T19" fmla="*/ 389 h 546"/>
                <a:gd name="T20" fmla="*/ 207 w 329"/>
                <a:gd name="T21" fmla="*/ 404 h 546"/>
                <a:gd name="T22" fmla="*/ 232 w 329"/>
                <a:gd name="T23" fmla="*/ 430 h 546"/>
                <a:gd name="T24" fmla="*/ 217 w 329"/>
                <a:gd name="T25" fmla="*/ 465 h 546"/>
                <a:gd name="T26" fmla="*/ 177 w 329"/>
                <a:gd name="T27" fmla="*/ 506 h 546"/>
                <a:gd name="T28" fmla="*/ 126 w 329"/>
                <a:gd name="T29" fmla="*/ 511 h 546"/>
                <a:gd name="T30" fmla="*/ 91 w 329"/>
                <a:gd name="T31" fmla="*/ 495 h 546"/>
                <a:gd name="T32" fmla="*/ 70 w 329"/>
                <a:gd name="T33" fmla="*/ 511 h 546"/>
                <a:gd name="T34" fmla="*/ 75 w 329"/>
                <a:gd name="T35" fmla="*/ 531 h 546"/>
                <a:gd name="T36" fmla="*/ 116 w 329"/>
                <a:gd name="T37" fmla="*/ 546 h 546"/>
                <a:gd name="T38" fmla="*/ 177 w 329"/>
                <a:gd name="T39" fmla="*/ 546 h 546"/>
                <a:gd name="T40" fmla="*/ 232 w 329"/>
                <a:gd name="T41" fmla="*/ 531 h 546"/>
                <a:gd name="T42" fmla="*/ 263 w 329"/>
                <a:gd name="T43" fmla="*/ 511 h 546"/>
                <a:gd name="T44" fmla="*/ 283 w 329"/>
                <a:gd name="T45" fmla="*/ 475 h 546"/>
                <a:gd name="T46" fmla="*/ 293 w 329"/>
                <a:gd name="T47" fmla="*/ 435 h 546"/>
                <a:gd name="T48" fmla="*/ 268 w 329"/>
                <a:gd name="T49" fmla="*/ 399 h 546"/>
                <a:gd name="T50" fmla="*/ 207 w 329"/>
                <a:gd name="T51" fmla="*/ 374 h 546"/>
                <a:gd name="T52" fmla="*/ 136 w 329"/>
                <a:gd name="T53" fmla="*/ 354 h 546"/>
                <a:gd name="T54" fmla="*/ 75 w 329"/>
                <a:gd name="T55" fmla="*/ 319 h 546"/>
                <a:gd name="T56" fmla="*/ 60 w 329"/>
                <a:gd name="T57" fmla="*/ 288 h 546"/>
                <a:gd name="T58" fmla="*/ 70 w 329"/>
                <a:gd name="T59" fmla="*/ 233 h 546"/>
                <a:gd name="T60" fmla="*/ 116 w 329"/>
                <a:gd name="T61" fmla="*/ 162 h 546"/>
                <a:gd name="T62" fmla="*/ 172 w 329"/>
                <a:gd name="T63" fmla="*/ 121 h 546"/>
                <a:gd name="T64" fmla="*/ 258 w 329"/>
                <a:gd name="T65" fmla="*/ 91 h 546"/>
                <a:gd name="T66" fmla="*/ 329 w 329"/>
                <a:gd name="T67" fmla="*/ 76 h 546"/>
                <a:gd name="T68" fmla="*/ 329 w 329"/>
                <a:gd name="T69" fmla="*/ 35 h 546"/>
                <a:gd name="T70" fmla="*/ 329 w 329"/>
                <a:gd name="T71" fmla="*/ 15 h 5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29"/>
                <a:gd name="T109" fmla="*/ 0 h 546"/>
                <a:gd name="T110" fmla="*/ 329 w 329"/>
                <a:gd name="T111" fmla="*/ 546 h 54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29" h="546">
                  <a:moveTo>
                    <a:pt x="329" y="15"/>
                  </a:moveTo>
                  <a:lnTo>
                    <a:pt x="293" y="0"/>
                  </a:lnTo>
                  <a:lnTo>
                    <a:pt x="217" y="5"/>
                  </a:lnTo>
                  <a:lnTo>
                    <a:pt x="151" y="56"/>
                  </a:lnTo>
                  <a:lnTo>
                    <a:pt x="55" y="162"/>
                  </a:lnTo>
                  <a:lnTo>
                    <a:pt x="5" y="248"/>
                  </a:lnTo>
                  <a:lnTo>
                    <a:pt x="0" y="278"/>
                  </a:lnTo>
                  <a:lnTo>
                    <a:pt x="25" y="334"/>
                  </a:lnTo>
                  <a:lnTo>
                    <a:pt x="80" y="359"/>
                  </a:lnTo>
                  <a:lnTo>
                    <a:pt x="151" y="389"/>
                  </a:lnTo>
                  <a:lnTo>
                    <a:pt x="207" y="404"/>
                  </a:lnTo>
                  <a:lnTo>
                    <a:pt x="232" y="430"/>
                  </a:lnTo>
                  <a:lnTo>
                    <a:pt x="217" y="465"/>
                  </a:lnTo>
                  <a:lnTo>
                    <a:pt x="177" y="506"/>
                  </a:lnTo>
                  <a:lnTo>
                    <a:pt x="126" y="511"/>
                  </a:lnTo>
                  <a:lnTo>
                    <a:pt x="91" y="495"/>
                  </a:lnTo>
                  <a:lnTo>
                    <a:pt x="70" y="511"/>
                  </a:lnTo>
                  <a:lnTo>
                    <a:pt x="75" y="531"/>
                  </a:lnTo>
                  <a:lnTo>
                    <a:pt x="116" y="546"/>
                  </a:lnTo>
                  <a:lnTo>
                    <a:pt x="177" y="546"/>
                  </a:lnTo>
                  <a:lnTo>
                    <a:pt x="232" y="531"/>
                  </a:lnTo>
                  <a:lnTo>
                    <a:pt x="263" y="511"/>
                  </a:lnTo>
                  <a:lnTo>
                    <a:pt x="283" y="475"/>
                  </a:lnTo>
                  <a:lnTo>
                    <a:pt x="293" y="435"/>
                  </a:lnTo>
                  <a:lnTo>
                    <a:pt x="268" y="399"/>
                  </a:lnTo>
                  <a:lnTo>
                    <a:pt x="207" y="374"/>
                  </a:lnTo>
                  <a:lnTo>
                    <a:pt x="136" y="354"/>
                  </a:lnTo>
                  <a:lnTo>
                    <a:pt x="75" y="319"/>
                  </a:lnTo>
                  <a:lnTo>
                    <a:pt x="60" y="288"/>
                  </a:lnTo>
                  <a:lnTo>
                    <a:pt x="70" y="233"/>
                  </a:lnTo>
                  <a:lnTo>
                    <a:pt x="116" y="162"/>
                  </a:lnTo>
                  <a:lnTo>
                    <a:pt x="172" y="121"/>
                  </a:lnTo>
                  <a:lnTo>
                    <a:pt x="258" y="91"/>
                  </a:lnTo>
                  <a:lnTo>
                    <a:pt x="329" y="76"/>
                  </a:lnTo>
                  <a:lnTo>
                    <a:pt x="329" y="35"/>
                  </a:lnTo>
                  <a:lnTo>
                    <a:pt x="329" y="1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70" name="Freeform 6"/>
            <p:cNvSpPr>
              <a:spLocks/>
            </p:cNvSpPr>
            <p:nvPr/>
          </p:nvSpPr>
          <p:spPr bwMode="auto">
            <a:xfrm>
              <a:off x="2737" y="1811"/>
              <a:ext cx="339" cy="717"/>
            </a:xfrm>
            <a:custGeom>
              <a:avLst/>
              <a:gdLst>
                <a:gd name="T0" fmla="*/ 269 w 309"/>
                <a:gd name="T1" fmla="*/ 212 h 673"/>
                <a:gd name="T2" fmla="*/ 238 w 309"/>
                <a:gd name="T3" fmla="*/ 86 h 673"/>
                <a:gd name="T4" fmla="*/ 203 w 309"/>
                <a:gd name="T5" fmla="*/ 25 h 673"/>
                <a:gd name="T6" fmla="*/ 126 w 309"/>
                <a:gd name="T7" fmla="*/ 0 h 673"/>
                <a:gd name="T8" fmla="*/ 50 w 309"/>
                <a:gd name="T9" fmla="*/ 10 h 673"/>
                <a:gd name="T10" fmla="*/ 15 w 309"/>
                <a:gd name="T11" fmla="*/ 76 h 673"/>
                <a:gd name="T12" fmla="*/ 20 w 309"/>
                <a:gd name="T13" fmla="*/ 157 h 673"/>
                <a:gd name="T14" fmla="*/ 40 w 309"/>
                <a:gd name="T15" fmla="*/ 288 h 673"/>
                <a:gd name="T16" fmla="*/ 40 w 309"/>
                <a:gd name="T17" fmla="*/ 404 h 673"/>
                <a:gd name="T18" fmla="*/ 15 w 309"/>
                <a:gd name="T19" fmla="*/ 505 h 673"/>
                <a:gd name="T20" fmla="*/ 0 w 309"/>
                <a:gd name="T21" fmla="*/ 561 h 673"/>
                <a:gd name="T22" fmla="*/ 10 w 309"/>
                <a:gd name="T23" fmla="*/ 612 h 673"/>
                <a:gd name="T24" fmla="*/ 45 w 309"/>
                <a:gd name="T25" fmla="*/ 638 h 673"/>
                <a:gd name="T26" fmla="*/ 91 w 309"/>
                <a:gd name="T27" fmla="*/ 663 h 673"/>
                <a:gd name="T28" fmla="*/ 136 w 309"/>
                <a:gd name="T29" fmla="*/ 673 h 673"/>
                <a:gd name="T30" fmla="*/ 193 w 309"/>
                <a:gd name="T31" fmla="*/ 673 h 673"/>
                <a:gd name="T32" fmla="*/ 259 w 309"/>
                <a:gd name="T33" fmla="*/ 622 h 673"/>
                <a:gd name="T34" fmla="*/ 309 w 309"/>
                <a:gd name="T35" fmla="*/ 515 h 673"/>
                <a:gd name="T36" fmla="*/ 304 w 309"/>
                <a:gd name="T37" fmla="*/ 419 h 673"/>
                <a:gd name="T38" fmla="*/ 274 w 309"/>
                <a:gd name="T39" fmla="*/ 308 h 673"/>
                <a:gd name="T40" fmla="*/ 269 w 309"/>
                <a:gd name="T41" fmla="*/ 212 h 67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09"/>
                <a:gd name="T64" fmla="*/ 0 h 673"/>
                <a:gd name="T65" fmla="*/ 309 w 309"/>
                <a:gd name="T66" fmla="*/ 673 h 67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09" h="673">
                  <a:moveTo>
                    <a:pt x="269" y="212"/>
                  </a:moveTo>
                  <a:lnTo>
                    <a:pt x="238" y="86"/>
                  </a:lnTo>
                  <a:lnTo>
                    <a:pt x="203" y="25"/>
                  </a:lnTo>
                  <a:lnTo>
                    <a:pt x="126" y="0"/>
                  </a:lnTo>
                  <a:lnTo>
                    <a:pt x="50" y="10"/>
                  </a:lnTo>
                  <a:lnTo>
                    <a:pt x="15" y="76"/>
                  </a:lnTo>
                  <a:lnTo>
                    <a:pt x="20" y="157"/>
                  </a:lnTo>
                  <a:lnTo>
                    <a:pt x="40" y="288"/>
                  </a:lnTo>
                  <a:lnTo>
                    <a:pt x="40" y="404"/>
                  </a:lnTo>
                  <a:lnTo>
                    <a:pt x="15" y="505"/>
                  </a:lnTo>
                  <a:lnTo>
                    <a:pt x="0" y="561"/>
                  </a:lnTo>
                  <a:lnTo>
                    <a:pt x="10" y="612"/>
                  </a:lnTo>
                  <a:lnTo>
                    <a:pt x="45" y="638"/>
                  </a:lnTo>
                  <a:lnTo>
                    <a:pt x="91" y="663"/>
                  </a:lnTo>
                  <a:lnTo>
                    <a:pt x="136" y="673"/>
                  </a:lnTo>
                  <a:lnTo>
                    <a:pt x="193" y="673"/>
                  </a:lnTo>
                  <a:lnTo>
                    <a:pt x="259" y="622"/>
                  </a:lnTo>
                  <a:lnTo>
                    <a:pt x="309" y="515"/>
                  </a:lnTo>
                  <a:lnTo>
                    <a:pt x="304" y="419"/>
                  </a:lnTo>
                  <a:lnTo>
                    <a:pt x="274" y="308"/>
                  </a:lnTo>
                  <a:lnTo>
                    <a:pt x="269" y="21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71" name="Freeform 7"/>
            <p:cNvSpPr>
              <a:spLocks/>
            </p:cNvSpPr>
            <p:nvPr/>
          </p:nvSpPr>
          <p:spPr bwMode="auto">
            <a:xfrm>
              <a:off x="2625" y="2365"/>
              <a:ext cx="259" cy="1038"/>
            </a:xfrm>
            <a:custGeom>
              <a:avLst/>
              <a:gdLst>
                <a:gd name="T0" fmla="*/ 223 w 235"/>
                <a:gd name="T1" fmla="*/ 15 h 973"/>
                <a:gd name="T2" fmla="*/ 163 w 235"/>
                <a:gd name="T3" fmla="*/ 0 h 973"/>
                <a:gd name="T4" fmla="*/ 127 w 235"/>
                <a:gd name="T5" fmla="*/ 15 h 973"/>
                <a:gd name="T6" fmla="*/ 112 w 235"/>
                <a:gd name="T7" fmla="*/ 66 h 973"/>
                <a:gd name="T8" fmla="*/ 127 w 235"/>
                <a:gd name="T9" fmla="*/ 344 h 973"/>
                <a:gd name="T10" fmla="*/ 127 w 235"/>
                <a:gd name="T11" fmla="*/ 410 h 973"/>
                <a:gd name="T12" fmla="*/ 107 w 235"/>
                <a:gd name="T13" fmla="*/ 532 h 973"/>
                <a:gd name="T14" fmla="*/ 102 w 235"/>
                <a:gd name="T15" fmla="*/ 674 h 973"/>
                <a:gd name="T16" fmla="*/ 112 w 235"/>
                <a:gd name="T17" fmla="*/ 745 h 973"/>
                <a:gd name="T18" fmla="*/ 102 w 235"/>
                <a:gd name="T19" fmla="*/ 785 h 973"/>
                <a:gd name="T20" fmla="*/ 31 w 235"/>
                <a:gd name="T21" fmla="*/ 846 h 973"/>
                <a:gd name="T22" fmla="*/ 0 w 235"/>
                <a:gd name="T23" fmla="*/ 922 h 973"/>
                <a:gd name="T24" fmla="*/ 6 w 235"/>
                <a:gd name="T25" fmla="*/ 947 h 973"/>
                <a:gd name="T26" fmla="*/ 61 w 235"/>
                <a:gd name="T27" fmla="*/ 973 h 973"/>
                <a:gd name="T28" fmla="*/ 76 w 235"/>
                <a:gd name="T29" fmla="*/ 962 h 973"/>
                <a:gd name="T30" fmla="*/ 82 w 235"/>
                <a:gd name="T31" fmla="*/ 917 h 973"/>
                <a:gd name="T32" fmla="*/ 97 w 235"/>
                <a:gd name="T33" fmla="*/ 851 h 973"/>
                <a:gd name="T34" fmla="*/ 122 w 235"/>
                <a:gd name="T35" fmla="*/ 821 h 973"/>
                <a:gd name="T36" fmla="*/ 152 w 235"/>
                <a:gd name="T37" fmla="*/ 801 h 973"/>
                <a:gd name="T38" fmla="*/ 178 w 235"/>
                <a:gd name="T39" fmla="*/ 775 h 973"/>
                <a:gd name="T40" fmla="*/ 183 w 235"/>
                <a:gd name="T41" fmla="*/ 755 h 973"/>
                <a:gd name="T42" fmla="*/ 168 w 235"/>
                <a:gd name="T43" fmla="*/ 730 h 973"/>
                <a:gd name="T44" fmla="*/ 152 w 235"/>
                <a:gd name="T45" fmla="*/ 715 h 973"/>
                <a:gd name="T46" fmla="*/ 142 w 235"/>
                <a:gd name="T47" fmla="*/ 653 h 973"/>
                <a:gd name="T48" fmla="*/ 152 w 235"/>
                <a:gd name="T49" fmla="*/ 526 h 973"/>
                <a:gd name="T50" fmla="*/ 188 w 235"/>
                <a:gd name="T51" fmla="*/ 380 h 973"/>
                <a:gd name="T52" fmla="*/ 223 w 235"/>
                <a:gd name="T53" fmla="*/ 263 h 973"/>
                <a:gd name="T54" fmla="*/ 235 w 235"/>
                <a:gd name="T55" fmla="*/ 122 h 973"/>
                <a:gd name="T56" fmla="*/ 223 w 235"/>
                <a:gd name="T57" fmla="*/ 15 h 97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35"/>
                <a:gd name="T88" fmla="*/ 0 h 973"/>
                <a:gd name="T89" fmla="*/ 235 w 235"/>
                <a:gd name="T90" fmla="*/ 973 h 97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35" h="973">
                  <a:moveTo>
                    <a:pt x="223" y="15"/>
                  </a:moveTo>
                  <a:lnTo>
                    <a:pt x="163" y="0"/>
                  </a:lnTo>
                  <a:lnTo>
                    <a:pt x="127" y="15"/>
                  </a:lnTo>
                  <a:lnTo>
                    <a:pt x="112" y="66"/>
                  </a:lnTo>
                  <a:lnTo>
                    <a:pt x="127" y="344"/>
                  </a:lnTo>
                  <a:lnTo>
                    <a:pt x="127" y="410"/>
                  </a:lnTo>
                  <a:lnTo>
                    <a:pt x="107" y="532"/>
                  </a:lnTo>
                  <a:lnTo>
                    <a:pt x="102" y="674"/>
                  </a:lnTo>
                  <a:lnTo>
                    <a:pt x="112" y="745"/>
                  </a:lnTo>
                  <a:lnTo>
                    <a:pt x="102" y="785"/>
                  </a:lnTo>
                  <a:lnTo>
                    <a:pt x="31" y="846"/>
                  </a:lnTo>
                  <a:lnTo>
                    <a:pt x="0" y="922"/>
                  </a:lnTo>
                  <a:lnTo>
                    <a:pt x="6" y="947"/>
                  </a:lnTo>
                  <a:lnTo>
                    <a:pt x="61" y="973"/>
                  </a:lnTo>
                  <a:lnTo>
                    <a:pt x="76" y="962"/>
                  </a:lnTo>
                  <a:lnTo>
                    <a:pt x="82" y="917"/>
                  </a:lnTo>
                  <a:lnTo>
                    <a:pt x="97" y="851"/>
                  </a:lnTo>
                  <a:lnTo>
                    <a:pt x="122" y="821"/>
                  </a:lnTo>
                  <a:lnTo>
                    <a:pt x="152" y="801"/>
                  </a:lnTo>
                  <a:lnTo>
                    <a:pt x="178" y="775"/>
                  </a:lnTo>
                  <a:lnTo>
                    <a:pt x="183" y="755"/>
                  </a:lnTo>
                  <a:lnTo>
                    <a:pt x="168" y="730"/>
                  </a:lnTo>
                  <a:lnTo>
                    <a:pt x="152" y="715"/>
                  </a:lnTo>
                  <a:lnTo>
                    <a:pt x="142" y="653"/>
                  </a:lnTo>
                  <a:lnTo>
                    <a:pt x="152" y="526"/>
                  </a:lnTo>
                  <a:lnTo>
                    <a:pt x="188" y="380"/>
                  </a:lnTo>
                  <a:lnTo>
                    <a:pt x="223" y="263"/>
                  </a:lnTo>
                  <a:lnTo>
                    <a:pt x="235" y="122"/>
                  </a:lnTo>
                  <a:lnTo>
                    <a:pt x="223" y="1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72" name="Freeform 8"/>
            <p:cNvSpPr>
              <a:spLocks/>
            </p:cNvSpPr>
            <p:nvPr/>
          </p:nvSpPr>
          <p:spPr bwMode="auto">
            <a:xfrm>
              <a:off x="2906" y="2365"/>
              <a:ext cx="422" cy="876"/>
            </a:xfrm>
            <a:custGeom>
              <a:avLst/>
              <a:gdLst>
                <a:gd name="T0" fmla="*/ 126 w 384"/>
                <a:gd name="T1" fmla="*/ 122 h 821"/>
                <a:gd name="T2" fmla="*/ 116 w 384"/>
                <a:gd name="T3" fmla="*/ 40 h 821"/>
                <a:gd name="T4" fmla="*/ 71 w 384"/>
                <a:gd name="T5" fmla="*/ 0 h 821"/>
                <a:gd name="T6" fmla="*/ 5 w 384"/>
                <a:gd name="T7" fmla="*/ 5 h 821"/>
                <a:gd name="T8" fmla="*/ 0 w 384"/>
                <a:gd name="T9" fmla="*/ 40 h 821"/>
                <a:gd name="T10" fmla="*/ 5 w 384"/>
                <a:gd name="T11" fmla="*/ 117 h 821"/>
                <a:gd name="T12" fmla="*/ 40 w 384"/>
                <a:gd name="T13" fmla="*/ 233 h 821"/>
                <a:gd name="T14" fmla="*/ 66 w 384"/>
                <a:gd name="T15" fmla="*/ 319 h 821"/>
                <a:gd name="T16" fmla="*/ 96 w 384"/>
                <a:gd name="T17" fmla="*/ 435 h 821"/>
                <a:gd name="T18" fmla="*/ 106 w 384"/>
                <a:gd name="T19" fmla="*/ 536 h 821"/>
                <a:gd name="T20" fmla="*/ 106 w 384"/>
                <a:gd name="T21" fmla="*/ 617 h 821"/>
                <a:gd name="T22" fmla="*/ 91 w 384"/>
                <a:gd name="T23" fmla="*/ 679 h 821"/>
                <a:gd name="T24" fmla="*/ 76 w 384"/>
                <a:gd name="T25" fmla="*/ 699 h 821"/>
                <a:gd name="T26" fmla="*/ 76 w 384"/>
                <a:gd name="T27" fmla="*/ 719 h 821"/>
                <a:gd name="T28" fmla="*/ 96 w 384"/>
                <a:gd name="T29" fmla="*/ 750 h 821"/>
                <a:gd name="T30" fmla="*/ 131 w 384"/>
                <a:gd name="T31" fmla="*/ 760 h 821"/>
                <a:gd name="T32" fmla="*/ 187 w 384"/>
                <a:gd name="T33" fmla="*/ 760 h 821"/>
                <a:gd name="T34" fmla="*/ 288 w 384"/>
                <a:gd name="T35" fmla="*/ 785 h 821"/>
                <a:gd name="T36" fmla="*/ 318 w 384"/>
                <a:gd name="T37" fmla="*/ 821 h 821"/>
                <a:gd name="T38" fmla="*/ 364 w 384"/>
                <a:gd name="T39" fmla="*/ 800 h 821"/>
                <a:gd name="T40" fmla="*/ 384 w 384"/>
                <a:gd name="T41" fmla="*/ 750 h 821"/>
                <a:gd name="T42" fmla="*/ 364 w 384"/>
                <a:gd name="T43" fmla="*/ 730 h 821"/>
                <a:gd name="T44" fmla="*/ 278 w 384"/>
                <a:gd name="T45" fmla="*/ 719 h 821"/>
                <a:gd name="T46" fmla="*/ 182 w 384"/>
                <a:gd name="T47" fmla="*/ 719 h 821"/>
                <a:gd name="T48" fmla="*/ 141 w 384"/>
                <a:gd name="T49" fmla="*/ 714 h 821"/>
                <a:gd name="T50" fmla="*/ 131 w 384"/>
                <a:gd name="T51" fmla="*/ 684 h 821"/>
                <a:gd name="T52" fmla="*/ 141 w 384"/>
                <a:gd name="T53" fmla="*/ 627 h 821"/>
                <a:gd name="T54" fmla="*/ 147 w 384"/>
                <a:gd name="T55" fmla="*/ 531 h 821"/>
                <a:gd name="T56" fmla="*/ 136 w 384"/>
                <a:gd name="T57" fmla="*/ 425 h 821"/>
                <a:gd name="T58" fmla="*/ 121 w 384"/>
                <a:gd name="T59" fmla="*/ 284 h 821"/>
                <a:gd name="T60" fmla="*/ 126 w 384"/>
                <a:gd name="T61" fmla="*/ 162 h 821"/>
                <a:gd name="T62" fmla="*/ 126 w 384"/>
                <a:gd name="T63" fmla="*/ 122 h 82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84"/>
                <a:gd name="T97" fmla="*/ 0 h 821"/>
                <a:gd name="T98" fmla="*/ 384 w 384"/>
                <a:gd name="T99" fmla="*/ 821 h 82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84" h="821">
                  <a:moveTo>
                    <a:pt x="126" y="122"/>
                  </a:moveTo>
                  <a:lnTo>
                    <a:pt x="116" y="40"/>
                  </a:lnTo>
                  <a:lnTo>
                    <a:pt x="71" y="0"/>
                  </a:lnTo>
                  <a:lnTo>
                    <a:pt x="5" y="5"/>
                  </a:lnTo>
                  <a:lnTo>
                    <a:pt x="0" y="40"/>
                  </a:lnTo>
                  <a:lnTo>
                    <a:pt x="5" y="117"/>
                  </a:lnTo>
                  <a:lnTo>
                    <a:pt x="40" y="233"/>
                  </a:lnTo>
                  <a:lnTo>
                    <a:pt x="66" y="319"/>
                  </a:lnTo>
                  <a:lnTo>
                    <a:pt x="96" y="435"/>
                  </a:lnTo>
                  <a:lnTo>
                    <a:pt x="106" y="536"/>
                  </a:lnTo>
                  <a:lnTo>
                    <a:pt x="106" y="617"/>
                  </a:lnTo>
                  <a:lnTo>
                    <a:pt x="91" y="679"/>
                  </a:lnTo>
                  <a:lnTo>
                    <a:pt x="76" y="699"/>
                  </a:lnTo>
                  <a:lnTo>
                    <a:pt x="76" y="719"/>
                  </a:lnTo>
                  <a:lnTo>
                    <a:pt x="96" y="750"/>
                  </a:lnTo>
                  <a:lnTo>
                    <a:pt x="131" y="760"/>
                  </a:lnTo>
                  <a:lnTo>
                    <a:pt x="187" y="760"/>
                  </a:lnTo>
                  <a:lnTo>
                    <a:pt x="288" y="785"/>
                  </a:lnTo>
                  <a:lnTo>
                    <a:pt x="318" y="821"/>
                  </a:lnTo>
                  <a:lnTo>
                    <a:pt x="364" y="800"/>
                  </a:lnTo>
                  <a:lnTo>
                    <a:pt x="384" y="750"/>
                  </a:lnTo>
                  <a:lnTo>
                    <a:pt x="364" y="730"/>
                  </a:lnTo>
                  <a:lnTo>
                    <a:pt x="278" y="719"/>
                  </a:lnTo>
                  <a:lnTo>
                    <a:pt x="182" y="719"/>
                  </a:lnTo>
                  <a:lnTo>
                    <a:pt x="141" y="714"/>
                  </a:lnTo>
                  <a:lnTo>
                    <a:pt x="131" y="684"/>
                  </a:lnTo>
                  <a:lnTo>
                    <a:pt x="141" y="627"/>
                  </a:lnTo>
                  <a:lnTo>
                    <a:pt x="147" y="531"/>
                  </a:lnTo>
                  <a:lnTo>
                    <a:pt x="136" y="425"/>
                  </a:lnTo>
                  <a:lnTo>
                    <a:pt x="121" y="284"/>
                  </a:lnTo>
                  <a:lnTo>
                    <a:pt x="126" y="162"/>
                  </a:lnTo>
                  <a:lnTo>
                    <a:pt x="126" y="12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73" name="Freeform 9"/>
            <p:cNvSpPr>
              <a:spLocks/>
            </p:cNvSpPr>
            <p:nvPr/>
          </p:nvSpPr>
          <p:spPr bwMode="auto">
            <a:xfrm rot="10800000" flipV="1">
              <a:off x="2976" y="1824"/>
              <a:ext cx="362" cy="582"/>
            </a:xfrm>
            <a:custGeom>
              <a:avLst/>
              <a:gdLst>
                <a:gd name="T0" fmla="*/ 329 w 329"/>
                <a:gd name="T1" fmla="*/ 15 h 546"/>
                <a:gd name="T2" fmla="*/ 293 w 329"/>
                <a:gd name="T3" fmla="*/ 0 h 546"/>
                <a:gd name="T4" fmla="*/ 217 w 329"/>
                <a:gd name="T5" fmla="*/ 5 h 546"/>
                <a:gd name="T6" fmla="*/ 151 w 329"/>
                <a:gd name="T7" fmla="*/ 56 h 546"/>
                <a:gd name="T8" fmla="*/ 55 w 329"/>
                <a:gd name="T9" fmla="*/ 162 h 546"/>
                <a:gd name="T10" fmla="*/ 5 w 329"/>
                <a:gd name="T11" fmla="*/ 248 h 546"/>
                <a:gd name="T12" fmla="*/ 0 w 329"/>
                <a:gd name="T13" fmla="*/ 278 h 546"/>
                <a:gd name="T14" fmla="*/ 25 w 329"/>
                <a:gd name="T15" fmla="*/ 334 h 546"/>
                <a:gd name="T16" fmla="*/ 80 w 329"/>
                <a:gd name="T17" fmla="*/ 359 h 546"/>
                <a:gd name="T18" fmla="*/ 151 w 329"/>
                <a:gd name="T19" fmla="*/ 389 h 546"/>
                <a:gd name="T20" fmla="*/ 207 w 329"/>
                <a:gd name="T21" fmla="*/ 404 h 546"/>
                <a:gd name="T22" fmla="*/ 232 w 329"/>
                <a:gd name="T23" fmla="*/ 430 h 546"/>
                <a:gd name="T24" fmla="*/ 217 w 329"/>
                <a:gd name="T25" fmla="*/ 465 h 546"/>
                <a:gd name="T26" fmla="*/ 177 w 329"/>
                <a:gd name="T27" fmla="*/ 506 h 546"/>
                <a:gd name="T28" fmla="*/ 126 w 329"/>
                <a:gd name="T29" fmla="*/ 511 h 546"/>
                <a:gd name="T30" fmla="*/ 91 w 329"/>
                <a:gd name="T31" fmla="*/ 495 h 546"/>
                <a:gd name="T32" fmla="*/ 70 w 329"/>
                <a:gd name="T33" fmla="*/ 511 h 546"/>
                <a:gd name="T34" fmla="*/ 75 w 329"/>
                <a:gd name="T35" fmla="*/ 531 h 546"/>
                <a:gd name="T36" fmla="*/ 116 w 329"/>
                <a:gd name="T37" fmla="*/ 546 h 546"/>
                <a:gd name="T38" fmla="*/ 177 w 329"/>
                <a:gd name="T39" fmla="*/ 546 h 546"/>
                <a:gd name="T40" fmla="*/ 232 w 329"/>
                <a:gd name="T41" fmla="*/ 531 h 546"/>
                <a:gd name="T42" fmla="*/ 263 w 329"/>
                <a:gd name="T43" fmla="*/ 511 h 546"/>
                <a:gd name="T44" fmla="*/ 283 w 329"/>
                <a:gd name="T45" fmla="*/ 475 h 546"/>
                <a:gd name="T46" fmla="*/ 293 w 329"/>
                <a:gd name="T47" fmla="*/ 435 h 546"/>
                <a:gd name="T48" fmla="*/ 268 w 329"/>
                <a:gd name="T49" fmla="*/ 399 h 546"/>
                <a:gd name="T50" fmla="*/ 207 w 329"/>
                <a:gd name="T51" fmla="*/ 374 h 546"/>
                <a:gd name="T52" fmla="*/ 136 w 329"/>
                <a:gd name="T53" fmla="*/ 354 h 546"/>
                <a:gd name="T54" fmla="*/ 75 w 329"/>
                <a:gd name="T55" fmla="*/ 319 h 546"/>
                <a:gd name="T56" fmla="*/ 60 w 329"/>
                <a:gd name="T57" fmla="*/ 288 h 546"/>
                <a:gd name="T58" fmla="*/ 70 w 329"/>
                <a:gd name="T59" fmla="*/ 233 h 546"/>
                <a:gd name="T60" fmla="*/ 116 w 329"/>
                <a:gd name="T61" fmla="*/ 162 h 546"/>
                <a:gd name="T62" fmla="*/ 172 w 329"/>
                <a:gd name="T63" fmla="*/ 121 h 546"/>
                <a:gd name="T64" fmla="*/ 258 w 329"/>
                <a:gd name="T65" fmla="*/ 91 h 546"/>
                <a:gd name="T66" fmla="*/ 329 w 329"/>
                <a:gd name="T67" fmla="*/ 76 h 546"/>
                <a:gd name="T68" fmla="*/ 329 w 329"/>
                <a:gd name="T69" fmla="*/ 35 h 546"/>
                <a:gd name="T70" fmla="*/ 329 w 329"/>
                <a:gd name="T71" fmla="*/ 15 h 5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29"/>
                <a:gd name="T109" fmla="*/ 0 h 546"/>
                <a:gd name="T110" fmla="*/ 329 w 329"/>
                <a:gd name="T111" fmla="*/ 546 h 54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29" h="546">
                  <a:moveTo>
                    <a:pt x="329" y="15"/>
                  </a:moveTo>
                  <a:lnTo>
                    <a:pt x="293" y="0"/>
                  </a:lnTo>
                  <a:lnTo>
                    <a:pt x="217" y="5"/>
                  </a:lnTo>
                  <a:lnTo>
                    <a:pt x="151" y="56"/>
                  </a:lnTo>
                  <a:lnTo>
                    <a:pt x="55" y="162"/>
                  </a:lnTo>
                  <a:lnTo>
                    <a:pt x="5" y="248"/>
                  </a:lnTo>
                  <a:lnTo>
                    <a:pt x="0" y="278"/>
                  </a:lnTo>
                  <a:lnTo>
                    <a:pt x="25" y="334"/>
                  </a:lnTo>
                  <a:lnTo>
                    <a:pt x="80" y="359"/>
                  </a:lnTo>
                  <a:lnTo>
                    <a:pt x="151" y="389"/>
                  </a:lnTo>
                  <a:lnTo>
                    <a:pt x="207" y="404"/>
                  </a:lnTo>
                  <a:lnTo>
                    <a:pt x="232" y="430"/>
                  </a:lnTo>
                  <a:lnTo>
                    <a:pt x="217" y="465"/>
                  </a:lnTo>
                  <a:lnTo>
                    <a:pt x="177" y="506"/>
                  </a:lnTo>
                  <a:lnTo>
                    <a:pt x="126" y="511"/>
                  </a:lnTo>
                  <a:lnTo>
                    <a:pt x="91" y="495"/>
                  </a:lnTo>
                  <a:lnTo>
                    <a:pt x="70" y="511"/>
                  </a:lnTo>
                  <a:lnTo>
                    <a:pt x="75" y="531"/>
                  </a:lnTo>
                  <a:lnTo>
                    <a:pt x="116" y="546"/>
                  </a:lnTo>
                  <a:lnTo>
                    <a:pt x="177" y="546"/>
                  </a:lnTo>
                  <a:lnTo>
                    <a:pt x="232" y="531"/>
                  </a:lnTo>
                  <a:lnTo>
                    <a:pt x="263" y="511"/>
                  </a:lnTo>
                  <a:lnTo>
                    <a:pt x="283" y="475"/>
                  </a:lnTo>
                  <a:lnTo>
                    <a:pt x="293" y="435"/>
                  </a:lnTo>
                  <a:lnTo>
                    <a:pt x="268" y="399"/>
                  </a:lnTo>
                  <a:lnTo>
                    <a:pt x="207" y="374"/>
                  </a:lnTo>
                  <a:lnTo>
                    <a:pt x="136" y="354"/>
                  </a:lnTo>
                  <a:lnTo>
                    <a:pt x="75" y="319"/>
                  </a:lnTo>
                  <a:lnTo>
                    <a:pt x="60" y="288"/>
                  </a:lnTo>
                  <a:lnTo>
                    <a:pt x="70" y="233"/>
                  </a:lnTo>
                  <a:lnTo>
                    <a:pt x="116" y="162"/>
                  </a:lnTo>
                  <a:lnTo>
                    <a:pt x="172" y="121"/>
                  </a:lnTo>
                  <a:lnTo>
                    <a:pt x="258" y="91"/>
                  </a:lnTo>
                  <a:lnTo>
                    <a:pt x="329" y="76"/>
                  </a:lnTo>
                  <a:lnTo>
                    <a:pt x="329" y="35"/>
                  </a:lnTo>
                  <a:lnTo>
                    <a:pt x="329" y="1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6854" name="Text Box 10"/>
          <p:cNvSpPr txBox="1">
            <a:spLocks noChangeArrowheads="1"/>
          </p:cNvSpPr>
          <p:nvPr/>
        </p:nvSpPr>
        <p:spPr bwMode="auto">
          <a:xfrm>
            <a:off x="1981200" y="1524000"/>
            <a:ext cx="5334000" cy="5794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0">
                <a:latin typeface="Times New Roman" charset="0"/>
              </a:rPr>
              <a:t>Merge two sorted lists into one 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268413" y="2689225"/>
            <a:ext cx="1905000" cy="533400"/>
            <a:chOff x="3072" y="3360"/>
            <a:chExt cx="2352" cy="336"/>
          </a:xfrm>
        </p:grpSpPr>
        <p:sp>
          <p:nvSpPr>
            <p:cNvPr id="206866" name="Text Box 12"/>
            <p:cNvSpPr txBox="1">
              <a:spLocks noChangeArrowheads="1"/>
            </p:cNvSpPr>
            <p:nvPr/>
          </p:nvSpPr>
          <p:spPr bwMode="auto">
            <a:xfrm>
              <a:off x="3105" y="3408"/>
              <a:ext cx="23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25,31,52,88,98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  <p:sp>
          <p:nvSpPr>
            <p:cNvPr id="206867" name="Rectangle 13"/>
            <p:cNvSpPr>
              <a:spLocks noChangeArrowheads="1"/>
            </p:cNvSpPr>
            <p:nvPr/>
          </p:nvSpPr>
          <p:spPr bwMode="auto">
            <a:xfrm>
              <a:off x="3072" y="3360"/>
              <a:ext cx="2352" cy="336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268413" y="3657600"/>
            <a:ext cx="1905000" cy="533400"/>
            <a:chOff x="3072" y="3360"/>
            <a:chExt cx="2352" cy="336"/>
          </a:xfrm>
        </p:grpSpPr>
        <p:sp>
          <p:nvSpPr>
            <p:cNvPr id="206864" name="Text Box 15"/>
            <p:cNvSpPr txBox="1">
              <a:spLocks noChangeArrowheads="1"/>
            </p:cNvSpPr>
            <p:nvPr/>
          </p:nvSpPr>
          <p:spPr bwMode="auto">
            <a:xfrm>
              <a:off x="3105" y="3408"/>
              <a:ext cx="23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14,23,30,62,79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  <p:sp>
          <p:nvSpPr>
            <p:cNvPr id="206865" name="Rectangle 16"/>
            <p:cNvSpPr>
              <a:spLocks noChangeArrowheads="1"/>
            </p:cNvSpPr>
            <p:nvPr/>
          </p:nvSpPr>
          <p:spPr bwMode="auto">
            <a:xfrm>
              <a:off x="3072" y="3360"/>
              <a:ext cx="2352" cy="336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5105400" y="3200400"/>
            <a:ext cx="3733800" cy="533400"/>
            <a:chOff x="3072" y="3360"/>
            <a:chExt cx="2352" cy="336"/>
          </a:xfrm>
        </p:grpSpPr>
        <p:sp>
          <p:nvSpPr>
            <p:cNvPr id="206862" name="Text Box 18"/>
            <p:cNvSpPr txBox="1">
              <a:spLocks noChangeArrowheads="1"/>
            </p:cNvSpPr>
            <p:nvPr/>
          </p:nvSpPr>
          <p:spPr bwMode="auto">
            <a:xfrm>
              <a:off x="3106" y="3408"/>
              <a:ext cx="2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14,23,25,30,31,52,62,79,88,98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  <p:sp>
          <p:nvSpPr>
            <p:cNvPr id="206863" name="Rectangle 19"/>
            <p:cNvSpPr>
              <a:spLocks noChangeArrowheads="1"/>
            </p:cNvSpPr>
            <p:nvPr/>
          </p:nvSpPr>
          <p:spPr bwMode="auto">
            <a:xfrm>
              <a:off x="3072" y="3360"/>
              <a:ext cx="2352" cy="336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990600" y="2514600"/>
            <a:ext cx="8001000" cy="1906588"/>
            <a:chOff x="672" y="2016"/>
            <a:chExt cx="5040" cy="1201"/>
          </a:xfrm>
        </p:grpSpPr>
        <p:sp>
          <p:nvSpPr>
            <p:cNvPr id="206859" name="Freeform 21"/>
            <p:cNvSpPr>
              <a:spLocks/>
            </p:cNvSpPr>
            <p:nvPr/>
          </p:nvSpPr>
          <p:spPr bwMode="auto">
            <a:xfrm>
              <a:off x="720" y="2832"/>
              <a:ext cx="4992" cy="385"/>
            </a:xfrm>
            <a:custGeom>
              <a:avLst/>
              <a:gdLst>
                <a:gd name="T0" fmla="*/ 0 w 4992"/>
                <a:gd name="T1" fmla="*/ 384 h 385"/>
                <a:gd name="T2" fmla="*/ 1517 w 4992"/>
                <a:gd name="T3" fmla="*/ 385 h 385"/>
                <a:gd name="T4" fmla="*/ 2016 w 4992"/>
                <a:gd name="T5" fmla="*/ 144 h 385"/>
                <a:gd name="T6" fmla="*/ 2544 w 4992"/>
                <a:gd name="T7" fmla="*/ 48 h 385"/>
                <a:gd name="T8" fmla="*/ 4992 w 4992"/>
                <a:gd name="T9" fmla="*/ 0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92"/>
                <a:gd name="T16" fmla="*/ 0 h 385"/>
                <a:gd name="T17" fmla="*/ 4992 w 4992"/>
                <a:gd name="T18" fmla="*/ 385 h 3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92" h="385">
                  <a:moveTo>
                    <a:pt x="0" y="384"/>
                  </a:moveTo>
                  <a:cubicBezTo>
                    <a:pt x="253" y="384"/>
                    <a:pt x="1179" y="384"/>
                    <a:pt x="1517" y="385"/>
                  </a:cubicBezTo>
                  <a:cubicBezTo>
                    <a:pt x="1852" y="378"/>
                    <a:pt x="1845" y="200"/>
                    <a:pt x="2016" y="144"/>
                  </a:cubicBezTo>
                  <a:cubicBezTo>
                    <a:pt x="2187" y="88"/>
                    <a:pt x="2048" y="72"/>
                    <a:pt x="2544" y="48"/>
                  </a:cubicBezTo>
                  <a:cubicBezTo>
                    <a:pt x="3040" y="24"/>
                    <a:pt x="4016" y="12"/>
                    <a:pt x="4992" y="0"/>
                  </a:cubicBezTo>
                </a:path>
              </a:pathLst>
            </a:cu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60" name="Freeform 22"/>
            <p:cNvSpPr>
              <a:spLocks/>
            </p:cNvSpPr>
            <p:nvPr/>
          </p:nvSpPr>
          <p:spPr bwMode="auto">
            <a:xfrm flipV="1">
              <a:off x="672" y="2016"/>
              <a:ext cx="4992" cy="385"/>
            </a:xfrm>
            <a:custGeom>
              <a:avLst/>
              <a:gdLst>
                <a:gd name="T0" fmla="*/ 0 w 4992"/>
                <a:gd name="T1" fmla="*/ 384 h 385"/>
                <a:gd name="T2" fmla="*/ 1517 w 4992"/>
                <a:gd name="T3" fmla="*/ 385 h 385"/>
                <a:gd name="T4" fmla="*/ 2016 w 4992"/>
                <a:gd name="T5" fmla="*/ 144 h 385"/>
                <a:gd name="T6" fmla="*/ 2544 w 4992"/>
                <a:gd name="T7" fmla="*/ 48 h 385"/>
                <a:gd name="T8" fmla="*/ 4992 w 4992"/>
                <a:gd name="T9" fmla="*/ 0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92"/>
                <a:gd name="T16" fmla="*/ 0 h 385"/>
                <a:gd name="T17" fmla="*/ 4992 w 4992"/>
                <a:gd name="T18" fmla="*/ 385 h 3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92" h="385">
                  <a:moveTo>
                    <a:pt x="0" y="384"/>
                  </a:moveTo>
                  <a:cubicBezTo>
                    <a:pt x="253" y="384"/>
                    <a:pt x="1179" y="384"/>
                    <a:pt x="1517" y="385"/>
                  </a:cubicBezTo>
                  <a:cubicBezTo>
                    <a:pt x="1852" y="378"/>
                    <a:pt x="1845" y="200"/>
                    <a:pt x="2016" y="144"/>
                  </a:cubicBezTo>
                  <a:cubicBezTo>
                    <a:pt x="2187" y="88"/>
                    <a:pt x="2048" y="72"/>
                    <a:pt x="2544" y="48"/>
                  </a:cubicBezTo>
                  <a:cubicBezTo>
                    <a:pt x="3040" y="24"/>
                    <a:pt x="4016" y="12"/>
                    <a:pt x="4992" y="0"/>
                  </a:cubicBezTo>
                </a:path>
              </a:pathLst>
            </a:cu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61" name="Freeform 23"/>
            <p:cNvSpPr>
              <a:spLocks/>
            </p:cNvSpPr>
            <p:nvPr/>
          </p:nvSpPr>
          <p:spPr bwMode="auto">
            <a:xfrm>
              <a:off x="672" y="2535"/>
              <a:ext cx="2120" cy="112"/>
            </a:xfrm>
            <a:custGeom>
              <a:avLst/>
              <a:gdLst>
                <a:gd name="T0" fmla="*/ 0 w 2120"/>
                <a:gd name="T1" fmla="*/ 9 h 112"/>
                <a:gd name="T2" fmla="*/ 1776 w 2120"/>
                <a:gd name="T3" fmla="*/ 9 h 112"/>
                <a:gd name="T4" fmla="*/ 2066 w 2120"/>
                <a:gd name="T5" fmla="*/ 61 h 112"/>
                <a:gd name="T6" fmla="*/ 1776 w 2120"/>
                <a:gd name="T7" fmla="*/ 105 h 112"/>
                <a:gd name="T8" fmla="*/ 0 w 2120"/>
                <a:gd name="T9" fmla="*/ 105 h 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20"/>
                <a:gd name="T16" fmla="*/ 0 h 112"/>
                <a:gd name="T17" fmla="*/ 2120 w 2120"/>
                <a:gd name="T18" fmla="*/ 112 h 1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20" h="112">
                  <a:moveTo>
                    <a:pt x="0" y="9"/>
                  </a:moveTo>
                  <a:cubicBezTo>
                    <a:pt x="296" y="9"/>
                    <a:pt x="1432" y="0"/>
                    <a:pt x="1776" y="9"/>
                  </a:cubicBezTo>
                  <a:cubicBezTo>
                    <a:pt x="2120" y="18"/>
                    <a:pt x="2066" y="45"/>
                    <a:pt x="2066" y="61"/>
                  </a:cubicBezTo>
                  <a:cubicBezTo>
                    <a:pt x="2066" y="77"/>
                    <a:pt x="2120" y="98"/>
                    <a:pt x="1776" y="105"/>
                  </a:cubicBezTo>
                  <a:cubicBezTo>
                    <a:pt x="1432" y="112"/>
                    <a:pt x="712" y="109"/>
                    <a:pt x="0" y="105"/>
                  </a:cubicBezTo>
                </a:path>
              </a:pathLst>
            </a:cu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Merge-Sort</a:t>
            </a:r>
          </a:p>
        </p:txBody>
      </p:sp>
      <p:sp>
        <p:nvSpPr>
          <p:cNvPr id="161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026583"/>
            <a:ext cx="7924800" cy="2209800"/>
          </a:xfrm>
        </p:spPr>
        <p:txBody>
          <a:bodyPr/>
          <a:lstStyle/>
          <a:p>
            <a:r>
              <a:rPr lang="en-US" sz="2000" dirty="0"/>
              <a:t>The height </a:t>
            </a:r>
            <a:r>
              <a:rPr lang="en-US" sz="2000" b="1" i="1" dirty="0" err="1">
                <a:latin typeface="Times New Roman" charset="0"/>
              </a:rPr>
              <a:t>h</a:t>
            </a:r>
            <a:r>
              <a:rPr lang="en-US" sz="2000" dirty="0"/>
              <a:t> of the merge-sort tree is </a:t>
            </a:r>
            <a:r>
              <a:rPr lang="en-US" sz="2000" b="1" i="1" dirty="0" err="1">
                <a:latin typeface="Times New Roman" charset="0"/>
              </a:rPr>
              <a:t>O</a:t>
            </a:r>
            <a:r>
              <a:rPr lang="en-US" sz="2000" dirty="0" err="1">
                <a:latin typeface="Times New Roman" charset="0"/>
              </a:rPr>
              <a:t>(log</a:t>
            </a:r>
            <a:r>
              <a:rPr lang="en-US" sz="2000" dirty="0">
                <a:latin typeface="Times New Roman" charset="0"/>
              </a:rPr>
              <a:t> </a:t>
            </a:r>
            <a:r>
              <a:rPr lang="en-US" sz="2000" b="1" i="1" dirty="0" err="1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)</a:t>
            </a:r>
            <a:r>
              <a:rPr lang="en-US" sz="2000" dirty="0"/>
              <a:t> </a:t>
            </a:r>
          </a:p>
          <a:p>
            <a:pPr lvl="1"/>
            <a:r>
              <a:rPr lang="en-US" sz="1800" dirty="0"/>
              <a:t>at each recursive call we divide in half the sequence, </a:t>
            </a:r>
            <a:endParaRPr lang="en-US" sz="1800" dirty="0">
              <a:latin typeface="Times New Roman" charset="0"/>
            </a:endParaRPr>
          </a:p>
          <a:p>
            <a:r>
              <a:rPr lang="en-US" sz="2000" dirty="0"/>
              <a:t>The overall amount or work done at the nodes of depth </a:t>
            </a:r>
            <a:r>
              <a:rPr lang="en-US" sz="2000" b="1" i="1" dirty="0" err="1">
                <a:latin typeface="Times New Roman" charset="0"/>
              </a:rPr>
              <a:t>i</a:t>
            </a:r>
            <a:r>
              <a:rPr lang="en-US" sz="2000" b="1" i="1" dirty="0">
                <a:latin typeface="Times New Roman" charset="0"/>
              </a:rPr>
              <a:t> </a:t>
            </a:r>
            <a:r>
              <a:rPr lang="en-US" sz="2000" dirty="0"/>
              <a:t>is </a:t>
            </a:r>
            <a:r>
              <a:rPr lang="en-US" sz="2000" b="1" i="1" dirty="0" err="1">
                <a:latin typeface="Times New Roman" charset="0"/>
              </a:rPr>
              <a:t>O</a:t>
            </a:r>
            <a:r>
              <a:rPr lang="en-US" sz="2000" dirty="0" err="1">
                <a:latin typeface="Times New Roman" charset="0"/>
              </a:rPr>
              <a:t>(</a:t>
            </a:r>
            <a:r>
              <a:rPr lang="en-US" sz="2000" b="1" i="1" dirty="0" err="1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)</a:t>
            </a:r>
            <a:r>
              <a:rPr lang="en-US" sz="2000" dirty="0"/>
              <a:t> </a:t>
            </a:r>
          </a:p>
          <a:p>
            <a:pPr lvl="1"/>
            <a:r>
              <a:rPr lang="en-US" sz="1800" dirty="0"/>
              <a:t>we partition and merge </a:t>
            </a:r>
            <a:r>
              <a:rPr lang="en-US" sz="1800" dirty="0">
                <a:latin typeface="Times New Roman" charset="0"/>
              </a:rPr>
              <a:t>2</a:t>
            </a:r>
            <a:r>
              <a:rPr lang="en-US" sz="1800" b="1" i="1" baseline="30000" dirty="0">
                <a:latin typeface="Times New Roman" charset="0"/>
              </a:rPr>
              <a:t>i</a:t>
            </a:r>
            <a:r>
              <a:rPr lang="en-US" sz="1800" dirty="0"/>
              <a:t> sequences of size </a:t>
            </a:r>
            <a:r>
              <a:rPr lang="en-US" sz="1800" b="1" i="1" dirty="0">
                <a:latin typeface="Times New Roman" charset="0"/>
              </a:rPr>
              <a:t>n</a:t>
            </a:r>
            <a:r>
              <a:rPr lang="en-US" sz="1800" b="1" dirty="0">
                <a:latin typeface="Symbol" charset="2"/>
              </a:rPr>
              <a:t>/</a:t>
            </a:r>
            <a:r>
              <a:rPr lang="en-US" sz="1800" dirty="0">
                <a:latin typeface="Times New Roman" charset="0"/>
              </a:rPr>
              <a:t>2</a:t>
            </a:r>
            <a:r>
              <a:rPr lang="en-US" sz="1800" b="1" i="1" baseline="30000" dirty="0">
                <a:latin typeface="Times New Roman" charset="0"/>
              </a:rPr>
              <a:t>i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we make </a:t>
            </a:r>
            <a:r>
              <a:rPr lang="en-US" sz="1800" dirty="0">
                <a:latin typeface="Times New Roman" charset="0"/>
              </a:rPr>
              <a:t>2</a:t>
            </a:r>
            <a:r>
              <a:rPr lang="en-US" sz="1800" b="1" i="1" baseline="30000" dirty="0">
                <a:latin typeface="Times New Roman" charset="0"/>
              </a:rPr>
              <a:t>i</a:t>
            </a:r>
            <a:r>
              <a:rPr lang="en-US" sz="1800" baseline="30000" dirty="0">
                <a:latin typeface="Symbol" charset="2"/>
              </a:rPr>
              <a:t>+</a:t>
            </a:r>
            <a:r>
              <a:rPr lang="en-US" sz="1800" baseline="30000" dirty="0">
                <a:latin typeface="Times New Roman" charset="0"/>
              </a:rPr>
              <a:t>1</a:t>
            </a:r>
            <a:r>
              <a:rPr lang="en-US" sz="1800" dirty="0"/>
              <a:t> recursive calls</a:t>
            </a:r>
          </a:p>
          <a:p>
            <a:r>
              <a:rPr lang="en-US" sz="2000" dirty="0"/>
              <a:t>Thus, the total running time of merge-sort is </a:t>
            </a:r>
            <a:r>
              <a:rPr lang="en-US" sz="2000" b="1" i="1" dirty="0" err="1">
                <a:latin typeface="Times New Roman" charset="0"/>
              </a:rPr>
              <a:t>O</a:t>
            </a:r>
            <a:r>
              <a:rPr lang="en-US" sz="2000" dirty="0" err="1">
                <a:latin typeface="Times New Roman" charset="0"/>
              </a:rPr>
              <a:t>(</a:t>
            </a:r>
            <a:r>
              <a:rPr lang="en-US" sz="2000" b="1" i="1" dirty="0" err="1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 log </a:t>
            </a:r>
            <a:r>
              <a:rPr lang="en-US" sz="2000" b="1" i="1" dirty="0" err="1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)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3429000" y="4391025"/>
            <a:ext cx="4191000" cy="1785938"/>
            <a:chOff x="384" y="1632"/>
            <a:chExt cx="5184" cy="2208"/>
          </a:xfrm>
        </p:grpSpPr>
        <p:cxnSp>
          <p:nvCxnSpPr>
            <p:cNvPr id="161796" name="AutoShape 4"/>
            <p:cNvCxnSpPr>
              <a:cxnSpLocks noChangeShapeType="1"/>
              <a:stCxn id="161805" idx="0"/>
              <a:endCxn id="161802" idx="2"/>
            </p:cNvCxnSpPr>
            <p:nvPr/>
          </p:nvCxnSpPr>
          <p:spPr bwMode="auto">
            <a:xfrm flipV="1">
              <a:off x="905" y="2548"/>
              <a:ext cx="673" cy="37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1797" name="AutoShape 5"/>
            <p:cNvCxnSpPr>
              <a:cxnSpLocks noChangeShapeType="1"/>
              <a:stCxn id="161806" idx="0"/>
              <a:endCxn id="161802" idx="2"/>
            </p:cNvCxnSpPr>
            <p:nvPr/>
          </p:nvCxnSpPr>
          <p:spPr bwMode="auto">
            <a:xfrm flipH="1" flipV="1">
              <a:off x="1578" y="2548"/>
              <a:ext cx="672" cy="37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1798" name="AutoShape 6"/>
            <p:cNvCxnSpPr>
              <a:cxnSpLocks noChangeShapeType="1"/>
              <a:stCxn id="161810" idx="0"/>
              <a:endCxn id="161805" idx="2"/>
            </p:cNvCxnSpPr>
            <p:nvPr/>
          </p:nvCxnSpPr>
          <p:spPr bwMode="auto">
            <a:xfrm flipV="1">
              <a:off x="611" y="3194"/>
              <a:ext cx="294" cy="37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1799" name="AutoShape 7"/>
            <p:cNvCxnSpPr>
              <a:cxnSpLocks noChangeShapeType="1"/>
              <a:stCxn id="161812" idx="0"/>
              <a:endCxn id="161806" idx="2"/>
            </p:cNvCxnSpPr>
            <p:nvPr/>
          </p:nvCxnSpPr>
          <p:spPr bwMode="auto">
            <a:xfrm flipV="1">
              <a:off x="1948" y="3194"/>
              <a:ext cx="302" cy="37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1800" name="AutoShape 8"/>
            <p:cNvCxnSpPr>
              <a:cxnSpLocks noChangeShapeType="1"/>
              <a:stCxn id="161805" idx="2"/>
              <a:endCxn id="161811" idx="0"/>
            </p:cNvCxnSpPr>
            <p:nvPr/>
          </p:nvCxnSpPr>
          <p:spPr bwMode="auto">
            <a:xfrm>
              <a:off x="905" y="3194"/>
              <a:ext cx="320" cy="37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1801" name="AutoShape 9"/>
            <p:cNvCxnSpPr>
              <a:cxnSpLocks noChangeShapeType="1"/>
              <a:stCxn id="161806" idx="2"/>
              <a:endCxn id="161813" idx="0"/>
            </p:cNvCxnSpPr>
            <p:nvPr/>
          </p:nvCxnSpPr>
          <p:spPr bwMode="auto">
            <a:xfrm>
              <a:off x="2250" y="3194"/>
              <a:ext cx="318" cy="37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61802" name="AutoShape 10"/>
            <p:cNvSpPr>
              <a:spLocks noChangeArrowheads="1"/>
            </p:cNvSpPr>
            <p:nvPr/>
          </p:nvSpPr>
          <p:spPr bwMode="auto">
            <a:xfrm>
              <a:off x="771" y="2279"/>
              <a:ext cx="1614" cy="26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rgbClr val="FBEFD2"/>
                </a:solidFill>
              </a:endParaRPr>
            </a:p>
          </p:txBody>
        </p:sp>
        <p:sp>
          <p:nvSpPr>
            <p:cNvPr id="161803" name="AutoShape 11"/>
            <p:cNvSpPr>
              <a:spLocks noChangeArrowheads="1"/>
            </p:cNvSpPr>
            <p:nvPr/>
          </p:nvSpPr>
          <p:spPr bwMode="auto">
            <a:xfrm>
              <a:off x="3555" y="2279"/>
              <a:ext cx="1614" cy="26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rgbClr val="FBEFD2"/>
                </a:solidFill>
              </a:endParaRP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468" y="2925"/>
              <a:ext cx="5037" cy="269"/>
              <a:chOff x="468" y="3168"/>
              <a:chExt cx="5037" cy="269"/>
            </a:xfrm>
          </p:grpSpPr>
          <p:sp>
            <p:nvSpPr>
              <p:cNvPr id="161805" name="AutoShape 13"/>
              <p:cNvSpPr>
                <a:spLocks noChangeArrowheads="1"/>
              </p:cNvSpPr>
              <p:nvPr/>
            </p:nvSpPr>
            <p:spPr bwMode="auto">
              <a:xfrm>
                <a:off x="468" y="3168"/>
                <a:ext cx="874" cy="269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>
                  <a:solidFill>
                    <a:srgbClr val="FBEFD2"/>
                  </a:solidFill>
                </a:endParaRPr>
              </a:p>
            </p:txBody>
          </p:sp>
          <p:sp>
            <p:nvSpPr>
              <p:cNvPr id="161806" name="AutoShape 14"/>
              <p:cNvSpPr>
                <a:spLocks noChangeArrowheads="1"/>
              </p:cNvSpPr>
              <p:nvPr/>
            </p:nvSpPr>
            <p:spPr bwMode="auto">
              <a:xfrm>
                <a:off x="1779" y="3168"/>
                <a:ext cx="942" cy="269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>
                  <a:solidFill>
                    <a:srgbClr val="FBEFD2"/>
                  </a:solidFill>
                </a:endParaRPr>
              </a:p>
            </p:txBody>
          </p:sp>
          <p:sp>
            <p:nvSpPr>
              <p:cNvPr id="161807" name="AutoShape 15"/>
              <p:cNvSpPr>
                <a:spLocks noChangeArrowheads="1"/>
              </p:cNvSpPr>
              <p:nvPr/>
            </p:nvSpPr>
            <p:spPr bwMode="auto">
              <a:xfrm>
                <a:off x="3252" y="3168"/>
                <a:ext cx="874" cy="269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>
                  <a:solidFill>
                    <a:srgbClr val="FBEFD2"/>
                  </a:solidFill>
                </a:endParaRPr>
              </a:p>
            </p:txBody>
          </p:sp>
          <p:sp>
            <p:nvSpPr>
              <p:cNvPr id="161808" name="AutoShape 16"/>
              <p:cNvSpPr>
                <a:spLocks noChangeArrowheads="1"/>
              </p:cNvSpPr>
              <p:nvPr/>
            </p:nvSpPr>
            <p:spPr bwMode="auto">
              <a:xfrm>
                <a:off x="4563" y="3168"/>
                <a:ext cx="942" cy="269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>
                  <a:solidFill>
                    <a:srgbClr val="FBEFD2"/>
                  </a:solidFill>
                </a:endParaRPr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384" y="3571"/>
              <a:ext cx="5184" cy="269"/>
              <a:chOff x="384" y="3571"/>
              <a:chExt cx="5184" cy="269"/>
            </a:xfrm>
          </p:grpSpPr>
          <p:sp>
            <p:nvSpPr>
              <p:cNvPr id="161810" name="AutoShape 18"/>
              <p:cNvSpPr>
                <a:spLocks noChangeArrowheads="1"/>
              </p:cNvSpPr>
              <p:nvPr/>
            </p:nvSpPr>
            <p:spPr bwMode="auto">
              <a:xfrm>
                <a:off x="384" y="3571"/>
                <a:ext cx="454" cy="269"/>
              </a:xfrm>
              <a:prstGeom prst="roundRect">
                <a:avLst>
                  <a:gd name="adj" fmla="val 16667"/>
                </a:avLst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>
                  <a:solidFill>
                    <a:srgbClr val="FBEFD2"/>
                  </a:solidFill>
                </a:endParaRPr>
              </a:p>
            </p:txBody>
          </p:sp>
          <p:sp>
            <p:nvSpPr>
              <p:cNvPr id="161811" name="AutoShape 19"/>
              <p:cNvSpPr>
                <a:spLocks noChangeArrowheads="1"/>
              </p:cNvSpPr>
              <p:nvPr/>
            </p:nvSpPr>
            <p:spPr bwMode="auto">
              <a:xfrm>
                <a:off x="1006" y="3571"/>
                <a:ext cx="437" cy="269"/>
              </a:xfrm>
              <a:prstGeom prst="roundRect">
                <a:avLst>
                  <a:gd name="adj" fmla="val 16667"/>
                </a:avLst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>
                  <a:solidFill>
                    <a:srgbClr val="FBEFD2"/>
                  </a:solidFill>
                </a:endParaRPr>
              </a:p>
            </p:txBody>
          </p:sp>
          <p:sp>
            <p:nvSpPr>
              <p:cNvPr id="161812" name="AutoShape 20"/>
              <p:cNvSpPr>
                <a:spLocks noChangeArrowheads="1"/>
              </p:cNvSpPr>
              <p:nvPr/>
            </p:nvSpPr>
            <p:spPr bwMode="auto">
              <a:xfrm>
                <a:off x="1725" y="3571"/>
                <a:ext cx="445" cy="269"/>
              </a:xfrm>
              <a:prstGeom prst="roundRect">
                <a:avLst>
                  <a:gd name="adj" fmla="val 16667"/>
                </a:avLst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>
                  <a:solidFill>
                    <a:srgbClr val="FBEFD2"/>
                  </a:solidFill>
                </a:endParaRPr>
              </a:p>
            </p:txBody>
          </p:sp>
          <p:sp>
            <p:nvSpPr>
              <p:cNvPr id="161813" name="AutoShape 21"/>
              <p:cNvSpPr>
                <a:spLocks noChangeArrowheads="1"/>
              </p:cNvSpPr>
              <p:nvPr/>
            </p:nvSpPr>
            <p:spPr bwMode="auto">
              <a:xfrm>
                <a:off x="2351" y="3571"/>
                <a:ext cx="433" cy="269"/>
              </a:xfrm>
              <a:prstGeom prst="roundRect">
                <a:avLst>
                  <a:gd name="adj" fmla="val 16667"/>
                </a:avLst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>
                  <a:solidFill>
                    <a:srgbClr val="FBEFD2"/>
                  </a:solidFill>
                </a:endParaRPr>
              </a:p>
            </p:txBody>
          </p:sp>
          <p:sp>
            <p:nvSpPr>
              <p:cNvPr id="161814" name="AutoShape 22"/>
              <p:cNvSpPr>
                <a:spLocks noChangeArrowheads="1"/>
              </p:cNvSpPr>
              <p:nvPr/>
            </p:nvSpPr>
            <p:spPr bwMode="auto">
              <a:xfrm>
                <a:off x="3168" y="3571"/>
                <a:ext cx="454" cy="269"/>
              </a:xfrm>
              <a:prstGeom prst="roundRect">
                <a:avLst>
                  <a:gd name="adj" fmla="val 16667"/>
                </a:avLst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>
                  <a:solidFill>
                    <a:srgbClr val="FBEFD2"/>
                  </a:solidFill>
                </a:endParaRPr>
              </a:p>
            </p:txBody>
          </p:sp>
          <p:sp>
            <p:nvSpPr>
              <p:cNvPr id="161815" name="AutoShape 23"/>
              <p:cNvSpPr>
                <a:spLocks noChangeArrowheads="1"/>
              </p:cNvSpPr>
              <p:nvPr/>
            </p:nvSpPr>
            <p:spPr bwMode="auto">
              <a:xfrm>
                <a:off x="3790" y="3571"/>
                <a:ext cx="437" cy="269"/>
              </a:xfrm>
              <a:prstGeom prst="roundRect">
                <a:avLst>
                  <a:gd name="adj" fmla="val 16667"/>
                </a:avLst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>
                  <a:solidFill>
                    <a:srgbClr val="FBEFD2"/>
                  </a:solidFill>
                </a:endParaRPr>
              </a:p>
            </p:txBody>
          </p:sp>
          <p:sp>
            <p:nvSpPr>
              <p:cNvPr id="161816" name="AutoShape 24"/>
              <p:cNvSpPr>
                <a:spLocks noChangeArrowheads="1"/>
              </p:cNvSpPr>
              <p:nvPr/>
            </p:nvSpPr>
            <p:spPr bwMode="auto">
              <a:xfrm>
                <a:off x="4509" y="3571"/>
                <a:ext cx="445" cy="269"/>
              </a:xfrm>
              <a:prstGeom prst="roundRect">
                <a:avLst>
                  <a:gd name="adj" fmla="val 16667"/>
                </a:avLst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>
                  <a:solidFill>
                    <a:srgbClr val="FBEFD2"/>
                  </a:solidFill>
                </a:endParaRPr>
              </a:p>
            </p:txBody>
          </p:sp>
          <p:sp>
            <p:nvSpPr>
              <p:cNvPr id="161817" name="AutoShape 25"/>
              <p:cNvSpPr>
                <a:spLocks noChangeArrowheads="1"/>
              </p:cNvSpPr>
              <p:nvPr/>
            </p:nvSpPr>
            <p:spPr bwMode="auto">
              <a:xfrm>
                <a:off x="5135" y="3571"/>
                <a:ext cx="433" cy="269"/>
              </a:xfrm>
              <a:prstGeom prst="roundRect">
                <a:avLst>
                  <a:gd name="adj" fmla="val 16667"/>
                </a:avLst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800">
                  <a:solidFill>
                    <a:srgbClr val="FBEFD2"/>
                  </a:solidFill>
                </a:endParaRPr>
              </a:p>
            </p:txBody>
          </p:sp>
        </p:grpSp>
        <p:cxnSp>
          <p:nvCxnSpPr>
            <p:cNvPr id="161818" name="AutoShape 26"/>
            <p:cNvCxnSpPr>
              <a:cxnSpLocks noChangeShapeType="1"/>
              <a:stCxn id="161807" idx="0"/>
              <a:endCxn id="161803" idx="2"/>
            </p:cNvCxnSpPr>
            <p:nvPr/>
          </p:nvCxnSpPr>
          <p:spPr bwMode="auto">
            <a:xfrm flipV="1">
              <a:off x="3689" y="2548"/>
              <a:ext cx="673" cy="37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1819" name="AutoShape 27"/>
            <p:cNvCxnSpPr>
              <a:cxnSpLocks noChangeShapeType="1"/>
              <a:stCxn id="161808" idx="0"/>
              <a:endCxn id="161803" idx="2"/>
            </p:cNvCxnSpPr>
            <p:nvPr/>
          </p:nvCxnSpPr>
          <p:spPr bwMode="auto">
            <a:xfrm flipH="1" flipV="1">
              <a:off x="4362" y="2548"/>
              <a:ext cx="672" cy="37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1820" name="AutoShape 28"/>
            <p:cNvCxnSpPr>
              <a:cxnSpLocks noChangeShapeType="1"/>
              <a:stCxn id="161814" idx="0"/>
              <a:endCxn id="161807" idx="2"/>
            </p:cNvCxnSpPr>
            <p:nvPr/>
          </p:nvCxnSpPr>
          <p:spPr bwMode="auto">
            <a:xfrm flipV="1">
              <a:off x="3395" y="3194"/>
              <a:ext cx="294" cy="37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1821" name="AutoShape 29"/>
            <p:cNvCxnSpPr>
              <a:cxnSpLocks noChangeShapeType="1"/>
              <a:stCxn id="161816" idx="0"/>
              <a:endCxn id="161808" idx="2"/>
            </p:cNvCxnSpPr>
            <p:nvPr/>
          </p:nvCxnSpPr>
          <p:spPr bwMode="auto">
            <a:xfrm flipV="1">
              <a:off x="4732" y="3194"/>
              <a:ext cx="302" cy="37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1822" name="AutoShape 30"/>
            <p:cNvCxnSpPr>
              <a:cxnSpLocks noChangeShapeType="1"/>
              <a:stCxn id="161807" idx="2"/>
              <a:endCxn id="161815" idx="0"/>
            </p:cNvCxnSpPr>
            <p:nvPr/>
          </p:nvCxnSpPr>
          <p:spPr bwMode="auto">
            <a:xfrm>
              <a:off x="3689" y="3194"/>
              <a:ext cx="320" cy="37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1823" name="AutoShape 31"/>
            <p:cNvCxnSpPr>
              <a:cxnSpLocks noChangeShapeType="1"/>
              <a:stCxn id="161808" idx="2"/>
              <a:endCxn id="161817" idx="0"/>
            </p:cNvCxnSpPr>
            <p:nvPr/>
          </p:nvCxnSpPr>
          <p:spPr bwMode="auto">
            <a:xfrm>
              <a:off x="5034" y="3194"/>
              <a:ext cx="318" cy="37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61824" name="AutoShape 32"/>
            <p:cNvSpPr>
              <a:spLocks noChangeArrowheads="1"/>
            </p:cNvSpPr>
            <p:nvPr/>
          </p:nvSpPr>
          <p:spPr bwMode="auto">
            <a:xfrm>
              <a:off x="1440" y="1632"/>
              <a:ext cx="3072" cy="27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rgbClr val="FBEFD2"/>
                </a:solidFill>
              </a:endParaRPr>
            </a:p>
          </p:txBody>
        </p:sp>
        <p:cxnSp>
          <p:nvCxnSpPr>
            <p:cNvPr id="161825" name="AutoShape 33"/>
            <p:cNvCxnSpPr>
              <a:cxnSpLocks noChangeShapeType="1"/>
              <a:stCxn id="161802" idx="0"/>
              <a:endCxn id="161824" idx="2"/>
            </p:cNvCxnSpPr>
            <p:nvPr/>
          </p:nvCxnSpPr>
          <p:spPr bwMode="auto">
            <a:xfrm flipV="1">
              <a:off x="1578" y="1903"/>
              <a:ext cx="1398" cy="37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1826" name="AutoShape 34"/>
            <p:cNvCxnSpPr>
              <a:cxnSpLocks noChangeShapeType="1"/>
              <a:stCxn id="161803" idx="0"/>
              <a:endCxn id="161824" idx="2"/>
            </p:cNvCxnSpPr>
            <p:nvPr/>
          </p:nvCxnSpPr>
          <p:spPr bwMode="auto">
            <a:xfrm flipH="1" flipV="1">
              <a:off x="2976" y="1903"/>
              <a:ext cx="1386" cy="37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aphicFrame>
        <p:nvGraphicFramePr>
          <p:cNvPr id="161957" name="Group 165"/>
          <p:cNvGraphicFramePr>
            <a:graphicFrameLocks noGrp="1"/>
          </p:cNvGraphicFramePr>
          <p:nvPr/>
        </p:nvGraphicFramePr>
        <p:xfrm>
          <a:off x="1219200" y="3943350"/>
          <a:ext cx="2057400" cy="2381251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  <a:gridCol w="685800"/>
              </a:tblGrid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depth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#seqs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size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charset="2"/>
                        </a:rPr>
                        <a:t>/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  <a:endParaRPr kumimoji="0" lang="en-US" sz="1800" b="1" i="1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  <a:r>
                        <a:rPr kumimoji="0" lang="en-US" sz="1800" b="1" i="1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</a:t>
                      </a:r>
                      <a:endParaRPr kumimoji="0" lang="en-US" sz="18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charset="2"/>
                        </a:rPr>
                        <a:t>/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  <a:r>
                        <a:rPr kumimoji="0" lang="en-US" sz="1800" b="1" i="1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4309804" y="3740150"/>
          <a:ext cx="2739835" cy="377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60" name="Equation" r:id="rId3" imgW="1473200" imgH="203200" progId="Equation.DSMT4">
                  <p:embed/>
                </p:oleObj>
              </mc:Choice>
              <mc:Fallback>
                <p:oleObj name="Equation" r:id="rId3" imgW="1473200" imgH="203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9804" y="3740150"/>
                        <a:ext cx="2739835" cy="3779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Heap-Sort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an array-based (max) heap</a:t>
            </a:r>
          </a:p>
          <a:p>
            <a:r>
              <a:rPr lang="en-US" dirty="0" smtClean="0"/>
              <a:t>Iteratively call </a:t>
            </a:r>
            <a:r>
              <a:rPr lang="en-US" dirty="0" err="1" smtClean="0"/>
              <a:t>removeMax</a:t>
            </a:r>
            <a:r>
              <a:rPr lang="en-US" dirty="0" smtClean="0"/>
              <a:t>() to extract the keys in descending order</a:t>
            </a:r>
          </a:p>
          <a:p>
            <a:r>
              <a:rPr lang="en-US" dirty="0" smtClean="0"/>
              <a:t>Store the keys as they are extracted in the unused tail portion of the array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Heap-Sort Running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875"/>
            <a:ext cx="8229600" cy="2045304"/>
          </a:xfrm>
        </p:spPr>
        <p:txBody>
          <a:bodyPr/>
          <a:lstStyle/>
          <a:p>
            <a:r>
              <a:rPr lang="en-US" dirty="0" smtClean="0"/>
              <a:t>The heap can be built bottom-up in </a:t>
            </a:r>
            <a:r>
              <a:rPr lang="en-US" dirty="0" err="1" smtClean="0"/>
              <a:t>O(n</a:t>
            </a:r>
            <a:r>
              <a:rPr lang="en-US" dirty="0" smtClean="0"/>
              <a:t>) time</a:t>
            </a:r>
          </a:p>
          <a:p>
            <a:r>
              <a:rPr lang="en-US" dirty="0" smtClean="0"/>
              <a:t>Extraction of the </a:t>
            </a:r>
            <a:r>
              <a:rPr lang="en-US" dirty="0" err="1" smtClean="0"/>
              <a:t>ith</a:t>
            </a:r>
            <a:r>
              <a:rPr lang="en-US" dirty="0" smtClean="0"/>
              <a:t> element takes </a:t>
            </a:r>
            <a:r>
              <a:rPr lang="en-US" dirty="0" err="1" smtClean="0"/>
              <a:t>O(log(n</a:t>
            </a:r>
            <a:r>
              <a:rPr lang="en-US" dirty="0" smtClean="0"/>
              <a:t> - i+1)) time (for </a:t>
            </a:r>
            <a:r>
              <a:rPr lang="en-US" dirty="0" err="1" smtClean="0"/>
              <a:t>downheaping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Thus total run time is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77988" y="3205163"/>
          <a:ext cx="3313112" cy="283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08" name="Equation" r:id="rId3" imgW="1854200" imgH="1587500" progId="Equation.DSMT4">
                  <p:embed/>
                </p:oleObj>
              </mc:Choice>
              <mc:Fallback>
                <p:oleObj name="Equation" r:id="rId3" imgW="1854200" imgH="15875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7988" y="3205163"/>
                        <a:ext cx="3313112" cy="2833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58" name="Rectangle 50"/>
          <p:cNvSpPr>
            <a:spLocks noChangeArrowheads="1"/>
          </p:cNvSpPr>
          <p:nvPr/>
        </p:nvSpPr>
        <p:spPr bwMode="auto">
          <a:xfrm>
            <a:off x="5816600" y="5332671"/>
            <a:ext cx="228600" cy="3429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Quick-Sort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54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52796"/>
            <a:ext cx="4114800" cy="4572000"/>
          </a:xfrm>
        </p:spPr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Quick-sort</a:t>
            </a:r>
            <a:r>
              <a:rPr lang="en-US" sz="2400" dirty="0"/>
              <a:t> is a</a:t>
            </a:r>
            <a:r>
              <a:rPr lang="en-US" sz="2400" dirty="0" smtClean="0"/>
              <a:t> divide</a:t>
            </a:r>
            <a:r>
              <a:rPr lang="en-US" sz="2400" dirty="0"/>
              <a:t>-and-conquer</a:t>
            </a:r>
            <a:r>
              <a:rPr lang="en-US" sz="2400" dirty="0" smtClean="0"/>
              <a:t> algorithm:</a:t>
            </a:r>
            <a:endParaRPr lang="en-US" sz="2400" dirty="0"/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Divide</a:t>
            </a:r>
            <a:r>
              <a:rPr lang="en-US" sz="2000" dirty="0"/>
              <a:t>: pick a random element </a:t>
            </a:r>
            <a:r>
              <a:rPr lang="en-US" sz="2000" b="1" i="1" dirty="0" err="1">
                <a:latin typeface="Times New Roman" pitchFamily="35" charset="0"/>
              </a:rPr>
              <a:t>x</a:t>
            </a:r>
            <a:r>
              <a:rPr lang="en-US" sz="2000" dirty="0"/>
              <a:t> (called</a:t>
            </a:r>
            <a:r>
              <a:rPr lang="en-US" sz="2000" dirty="0" smtClean="0"/>
              <a:t> a </a:t>
            </a:r>
            <a:r>
              <a:rPr lang="en-US" sz="2000" dirty="0" smtClean="0">
                <a:solidFill>
                  <a:schemeClr val="tx2"/>
                </a:solidFill>
              </a:rPr>
              <a:t>pivot</a:t>
            </a:r>
            <a:r>
              <a:rPr lang="en-US" sz="2000" dirty="0"/>
              <a:t>) and partition </a:t>
            </a:r>
            <a:r>
              <a:rPr lang="en-US" sz="2000" b="1" i="1" dirty="0">
                <a:latin typeface="Times New Roman" pitchFamily="35" charset="0"/>
              </a:rPr>
              <a:t>S</a:t>
            </a:r>
            <a:r>
              <a:rPr lang="en-US" sz="2000" dirty="0"/>
              <a:t> into </a:t>
            </a:r>
          </a:p>
          <a:p>
            <a:pPr lvl="2"/>
            <a:r>
              <a:rPr lang="en-US" sz="1800" b="1" i="1" dirty="0">
                <a:latin typeface="Times New Roman" pitchFamily="35" charset="0"/>
              </a:rPr>
              <a:t>L </a:t>
            </a:r>
            <a:r>
              <a:rPr lang="en-US" sz="1800" dirty="0"/>
              <a:t>elements less than </a:t>
            </a:r>
            <a:r>
              <a:rPr lang="en-US" sz="1800" b="1" i="1" dirty="0" err="1">
                <a:latin typeface="Times New Roman" pitchFamily="35" charset="0"/>
              </a:rPr>
              <a:t>x</a:t>
            </a:r>
            <a:endParaRPr lang="en-US" sz="1800" b="1" i="1" dirty="0">
              <a:latin typeface="Times New Roman" pitchFamily="35" charset="0"/>
            </a:endParaRPr>
          </a:p>
          <a:p>
            <a:pPr lvl="2"/>
            <a:r>
              <a:rPr lang="en-US" sz="1800" b="1" i="1" dirty="0">
                <a:latin typeface="Times New Roman" pitchFamily="35" charset="0"/>
              </a:rPr>
              <a:t>E </a:t>
            </a:r>
            <a:r>
              <a:rPr lang="en-US" sz="1800" dirty="0"/>
              <a:t>elements equal</a:t>
            </a:r>
            <a:r>
              <a:rPr lang="en-US" sz="1800" dirty="0" smtClean="0"/>
              <a:t> to </a:t>
            </a:r>
            <a:r>
              <a:rPr lang="en-US" sz="1800" b="1" i="1" dirty="0" err="1" smtClean="0">
                <a:latin typeface="Times New Roman" pitchFamily="35" charset="0"/>
              </a:rPr>
              <a:t>x</a:t>
            </a:r>
            <a:endParaRPr lang="en-US" sz="1800" dirty="0"/>
          </a:p>
          <a:p>
            <a:pPr lvl="2"/>
            <a:r>
              <a:rPr lang="en-US" sz="1800" b="1" i="1" dirty="0">
                <a:latin typeface="Times New Roman" pitchFamily="35" charset="0"/>
              </a:rPr>
              <a:t>G </a:t>
            </a:r>
            <a:r>
              <a:rPr lang="en-US" sz="1800" dirty="0"/>
              <a:t>elements greater than </a:t>
            </a:r>
            <a:r>
              <a:rPr lang="en-US" sz="1800" b="1" i="1" dirty="0" err="1">
                <a:latin typeface="Times New Roman" pitchFamily="35" charset="0"/>
              </a:rPr>
              <a:t>x</a:t>
            </a:r>
            <a:endParaRPr lang="en-US" sz="1800" dirty="0"/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Recur</a:t>
            </a:r>
            <a:r>
              <a:rPr lang="en-US" sz="2000" dirty="0"/>
              <a:t>:</a:t>
            </a:r>
            <a:r>
              <a:rPr lang="en-US" sz="2000" dirty="0" smtClean="0"/>
              <a:t> Quick-sort </a:t>
            </a:r>
            <a:r>
              <a:rPr lang="en-US" sz="2000" b="1" i="1" dirty="0">
                <a:latin typeface="Times New Roman" pitchFamily="35" charset="0"/>
              </a:rPr>
              <a:t>L </a:t>
            </a:r>
            <a:r>
              <a:rPr lang="en-US" sz="2000" dirty="0"/>
              <a:t>and </a:t>
            </a:r>
            <a:r>
              <a:rPr lang="en-US" sz="2000" b="1" i="1" dirty="0">
                <a:latin typeface="Times New Roman" pitchFamily="35" charset="0"/>
              </a:rPr>
              <a:t>G</a:t>
            </a:r>
            <a:endParaRPr lang="en-US" sz="2000" dirty="0"/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Conquer</a:t>
            </a:r>
            <a:r>
              <a:rPr lang="en-US" sz="2000" dirty="0"/>
              <a:t>: join </a:t>
            </a:r>
            <a:r>
              <a:rPr lang="en-US" sz="2000" b="1" i="1" dirty="0">
                <a:latin typeface="Times New Roman" pitchFamily="35" charset="0"/>
              </a:rPr>
              <a:t>L</a:t>
            </a:r>
            <a:r>
              <a:rPr lang="en-US" sz="2000" dirty="0"/>
              <a:t>, </a:t>
            </a:r>
            <a:r>
              <a:rPr lang="en-US" sz="2000" b="1" i="1" dirty="0">
                <a:latin typeface="Times New Roman" pitchFamily="35" charset="0"/>
              </a:rPr>
              <a:t>E</a:t>
            </a:r>
            <a:r>
              <a:rPr lang="en-US" sz="2000" b="1" i="1" dirty="0"/>
              <a:t> </a:t>
            </a:r>
            <a:r>
              <a:rPr lang="en-US" sz="2000" dirty="0"/>
              <a:t>and </a:t>
            </a:r>
            <a:r>
              <a:rPr lang="en-US" sz="2000" b="1" i="1" dirty="0">
                <a:latin typeface="Times New Roman" pitchFamily="35" charset="0"/>
              </a:rPr>
              <a:t>G</a:t>
            </a:r>
          </a:p>
        </p:txBody>
      </p:sp>
      <p:sp>
        <p:nvSpPr>
          <p:cNvPr id="145414" name="Rectangle 6"/>
          <p:cNvSpPr>
            <a:spLocks noChangeArrowheads="1"/>
          </p:cNvSpPr>
          <p:nvPr/>
        </p:nvSpPr>
        <p:spPr bwMode="auto">
          <a:xfrm>
            <a:off x="5410200" y="1297246"/>
            <a:ext cx="228600" cy="106045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5" name="Rectangle 7"/>
          <p:cNvSpPr>
            <a:spLocks noChangeArrowheads="1"/>
          </p:cNvSpPr>
          <p:nvPr/>
        </p:nvSpPr>
        <p:spPr bwMode="auto">
          <a:xfrm>
            <a:off x="5816600" y="1900496"/>
            <a:ext cx="228600" cy="4572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7" name="Rectangle 9"/>
          <p:cNvSpPr>
            <a:spLocks noChangeArrowheads="1"/>
          </p:cNvSpPr>
          <p:nvPr/>
        </p:nvSpPr>
        <p:spPr bwMode="auto">
          <a:xfrm>
            <a:off x="6629400" y="2071946"/>
            <a:ext cx="228600" cy="28575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8" name="Rectangle 10"/>
          <p:cNvSpPr>
            <a:spLocks noChangeArrowheads="1"/>
          </p:cNvSpPr>
          <p:nvPr/>
        </p:nvSpPr>
        <p:spPr bwMode="auto">
          <a:xfrm>
            <a:off x="7035800" y="1729046"/>
            <a:ext cx="228600" cy="62865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b="1" i="1" dirty="0" smtClean="0">
                <a:latin typeface="Times New Roman" pitchFamily="35" charset="0"/>
              </a:rPr>
              <a:t> </a:t>
            </a:r>
            <a:r>
              <a:rPr lang="en-US" sz="2000" b="1" i="1" dirty="0" err="1" smtClean="0">
                <a:latin typeface="Times New Roman" pitchFamily="35" charset="0"/>
              </a:rPr>
              <a:t>x</a:t>
            </a:r>
            <a:endParaRPr lang="en-US" sz="2000" b="1" i="1" dirty="0">
              <a:latin typeface="Times New Roman" pitchFamily="35" charset="0"/>
            </a:endParaRPr>
          </a:p>
        </p:txBody>
      </p:sp>
      <p:sp>
        <p:nvSpPr>
          <p:cNvPr id="145419" name="Rectangle 11"/>
          <p:cNvSpPr>
            <a:spLocks noChangeArrowheads="1"/>
          </p:cNvSpPr>
          <p:nvPr/>
        </p:nvSpPr>
        <p:spPr bwMode="auto">
          <a:xfrm>
            <a:off x="7442200" y="1386146"/>
            <a:ext cx="228600" cy="97155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0" name="Rectangle 12"/>
          <p:cNvSpPr>
            <a:spLocks noChangeArrowheads="1"/>
          </p:cNvSpPr>
          <p:nvPr/>
        </p:nvSpPr>
        <p:spPr bwMode="auto">
          <a:xfrm>
            <a:off x="7848600" y="2014796"/>
            <a:ext cx="228600" cy="3429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1" name="Rectangle 23"/>
          <p:cNvSpPr>
            <a:spLocks noChangeArrowheads="1"/>
          </p:cNvSpPr>
          <p:nvPr/>
        </p:nvSpPr>
        <p:spPr bwMode="auto">
          <a:xfrm>
            <a:off x="6223000" y="1557596"/>
            <a:ext cx="228600" cy="8001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2" name="Rectangle 24"/>
          <p:cNvSpPr>
            <a:spLocks noChangeArrowheads="1"/>
          </p:cNvSpPr>
          <p:nvPr/>
        </p:nvSpPr>
        <p:spPr bwMode="auto">
          <a:xfrm>
            <a:off x="7543800" y="2757746"/>
            <a:ext cx="228600" cy="106045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145433" name="Rectangle 25"/>
          <p:cNvSpPr>
            <a:spLocks noChangeArrowheads="1"/>
          </p:cNvSpPr>
          <p:nvPr/>
        </p:nvSpPr>
        <p:spPr bwMode="auto">
          <a:xfrm>
            <a:off x="8382000" y="2846646"/>
            <a:ext cx="228600" cy="97155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145434" name="Rectangle 26"/>
          <p:cNvSpPr>
            <a:spLocks noChangeArrowheads="1"/>
          </p:cNvSpPr>
          <p:nvPr/>
        </p:nvSpPr>
        <p:spPr bwMode="auto">
          <a:xfrm>
            <a:off x="7962900" y="3018096"/>
            <a:ext cx="228600" cy="8001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accent2"/>
              </a:solidFill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5111750" y="3367346"/>
            <a:ext cx="1054100" cy="457200"/>
            <a:chOff x="3320" y="2304"/>
            <a:chExt cx="664" cy="384"/>
          </a:xfrm>
        </p:grpSpPr>
        <p:sp>
          <p:nvSpPr>
            <p:cNvPr id="145435" name="Rectangle 27"/>
            <p:cNvSpPr>
              <a:spLocks noChangeArrowheads="1"/>
            </p:cNvSpPr>
            <p:nvPr/>
          </p:nvSpPr>
          <p:spPr bwMode="auto">
            <a:xfrm>
              <a:off x="3320" y="2304"/>
              <a:ext cx="144" cy="384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36" name="Rectangle 28"/>
            <p:cNvSpPr>
              <a:spLocks noChangeArrowheads="1"/>
            </p:cNvSpPr>
            <p:nvPr/>
          </p:nvSpPr>
          <p:spPr bwMode="auto">
            <a:xfrm>
              <a:off x="3580" y="2448"/>
              <a:ext cx="144" cy="24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37" name="Rectangle 29"/>
            <p:cNvSpPr>
              <a:spLocks noChangeArrowheads="1"/>
            </p:cNvSpPr>
            <p:nvPr/>
          </p:nvSpPr>
          <p:spPr bwMode="auto">
            <a:xfrm>
              <a:off x="3840" y="2400"/>
              <a:ext cx="144" cy="288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5438" name="Rectangle 30"/>
          <p:cNvSpPr>
            <a:spLocks noChangeArrowheads="1"/>
          </p:cNvSpPr>
          <p:nvPr/>
        </p:nvSpPr>
        <p:spPr bwMode="auto">
          <a:xfrm>
            <a:off x="6743700" y="3195896"/>
            <a:ext cx="228600" cy="62865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b="1" i="1" dirty="0" smtClean="0">
                <a:latin typeface="Times New Roman" pitchFamily="35" charset="0"/>
              </a:rPr>
              <a:t> </a:t>
            </a:r>
            <a:r>
              <a:rPr lang="en-US" sz="2000" b="1" i="1" dirty="0" err="1" smtClean="0">
                <a:latin typeface="Times New Roman" pitchFamily="35" charset="0"/>
              </a:rPr>
              <a:t>x</a:t>
            </a:r>
            <a:endParaRPr lang="en-US" sz="2000" b="1" i="1" dirty="0">
              <a:latin typeface="Times New Roman" pitchFamily="35" charset="0"/>
            </a:endParaRPr>
          </a:p>
        </p:txBody>
      </p:sp>
      <p:sp>
        <p:nvSpPr>
          <p:cNvPr id="145441" name="AutoShape 33"/>
          <p:cNvSpPr>
            <a:spLocks/>
          </p:cNvSpPr>
          <p:nvPr/>
        </p:nvSpPr>
        <p:spPr bwMode="auto">
          <a:xfrm rot="-5400000">
            <a:off x="5486400" y="3348296"/>
            <a:ext cx="304800" cy="1219200"/>
          </a:xfrm>
          <a:prstGeom prst="leftBrace">
            <a:avLst>
              <a:gd name="adj1" fmla="val 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tIns="0" rIns="548640" bIns="0">
            <a:prstTxWarp prst="textNoShape">
              <a:avLst/>
            </a:prstTxWarp>
          </a:bodyPr>
          <a:lstStyle/>
          <a:p>
            <a:r>
              <a:rPr lang="en-US" sz="2000" b="1" i="1" dirty="0" smtClean="0">
                <a:latin typeface="Times New Roman" pitchFamily="35" charset="0"/>
              </a:rPr>
              <a:t>        L</a:t>
            </a:r>
            <a:endParaRPr lang="en-US" sz="2000" b="1" i="1" dirty="0">
              <a:latin typeface="Times New Roman" pitchFamily="35" charset="0"/>
            </a:endParaRPr>
          </a:p>
        </p:txBody>
      </p:sp>
      <p:sp>
        <p:nvSpPr>
          <p:cNvPr id="145443" name="AutoShape 35"/>
          <p:cNvSpPr>
            <a:spLocks/>
          </p:cNvSpPr>
          <p:nvPr/>
        </p:nvSpPr>
        <p:spPr bwMode="auto">
          <a:xfrm rot="-5400000">
            <a:off x="7924800" y="3348296"/>
            <a:ext cx="304800" cy="1219200"/>
          </a:xfrm>
          <a:prstGeom prst="leftBrace">
            <a:avLst>
              <a:gd name="adj1" fmla="val 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tIns="0" rIns="548640" bIns="0">
            <a:prstTxWarp prst="textNoShape">
              <a:avLst/>
            </a:prstTxWarp>
          </a:bodyPr>
          <a:lstStyle/>
          <a:p>
            <a:r>
              <a:rPr lang="en-US" sz="2000" b="1" i="1" dirty="0" smtClean="0">
                <a:latin typeface="Times New Roman" pitchFamily="35" charset="0"/>
              </a:rPr>
              <a:t>       G</a:t>
            </a:r>
            <a:endParaRPr lang="en-US" sz="2000" b="1" i="1" dirty="0">
              <a:latin typeface="Times New Roman" pitchFamily="35" charset="0"/>
            </a:endParaRPr>
          </a:p>
        </p:txBody>
      </p:sp>
      <p:sp>
        <p:nvSpPr>
          <p:cNvPr id="145444" name="AutoShape 36"/>
          <p:cNvSpPr>
            <a:spLocks/>
          </p:cNvSpPr>
          <p:nvPr/>
        </p:nvSpPr>
        <p:spPr bwMode="auto">
          <a:xfrm rot="-5400000">
            <a:off x="6705600" y="3653096"/>
            <a:ext cx="304800" cy="609600"/>
          </a:xfrm>
          <a:prstGeom prst="leftBrace">
            <a:avLst>
              <a:gd name="adj1" fmla="val 1666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tIns="0" rIns="548640" bIns="0">
            <a:prstTxWarp prst="textNoShape">
              <a:avLst/>
            </a:prstTxWarp>
          </a:bodyPr>
          <a:lstStyle/>
          <a:p>
            <a:r>
              <a:rPr lang="en-US" sz="2000" b="1" i="1" dirty="0" smtClean="0">
                <a:latin typeface="Times New Roman" pitchFamily="35" charset="0"/>
              </a:rPr>
              <a:t>   E</a:t>
            </a:r>
            <a:endParaRPr lang="en-US" sz="2000" b="1" i="1" dirty="0">
              <a:latin typeface="Times New Roman" pitchFamily="35" charset="0"/>
            </a:endParaRPr>
          </a:p>
        </p:txBody>
      </p:sp>
      <p:sp>
        <p:nvSpPr>
          <p:cNvPr id="145446" name="Rectangle 38"/>
          <p:cNvSpPr>
            <a:spLocks noChangeArrowheads="1"/>
          </p:cNvSpPr>
          <p:nvPr/>
        </p:nvSpPr>
        <p:spPr bwMode="auto">
          <a:xfrm>
            <a:off x="7442200" y="4704021"/>
            <a:ext cx="228600" cy="97155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7" name="Rectangle 39"/>
          <p:cNvSpPr>
            <a:spLocks noChangeArrowheads="1"/>
          </p:cNvSpPr>
          <p:nvPr/>
        </p:nvSpPr>
        <p:spPr bwMode="auto">
          <a:xfrm>
            <a:off x="7848600" y="4615121"/>
            <a:ext cx="228600" cy="106045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50" name="Rectangle 42"/>
          <p:cNvSpPr>
            <a:spLocks noChangeArrowheads="1"/>
          </p:cNvSpPr>
          <p:nvPr/>
        </p:nvSpPr>
        <p:spPr bwMode="auto">
          <a:xfrm>
            <a:off x="6223000" y="5218371"/>
            <a:ext cx="228600" cy="4572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53" name="Rectangle 45"/>
          <p:cNvSpPr>
            <a:spLocks noChangeArrowheads="1"/>
          </p:cNvSpPr>
          <p:nvPr/>
        </p:nvSpPr>
        <p:spPr bwMode="auto">
          <a:xfrm>
            <a:off x="6629400" y="5046921"/>
            <a:ext cx="228600" cy="62865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b="1" i="1" dirty="0" smtClean="0">
                <a:latin typeface="Times New Roman" pitchFamily="35" charset="0"/>
              </a:rPr>
              <a:t> </a:t>
            </a:r>
            <a:r>
              <a:rPr lang="en-US" sz="2000" b="1" i="1" dirty="0" err="1" smtClean="0">
                <a:latin typeface="Times New Roman" pitchFamily="35" charset="0"/>
              </a:rPr>
              <a:t>x</a:t>
            </a:r>
            <a:endParaRPr lang="en-US" sz="2000" b="1" i="1" dirty="0">
              <a:latin typeface="Times New Roman" pitchFamily="35" charset="0"/>
            </a:endParaRPr>
          </a:p>
        </p:txBody>
      </p:sp>
      <p:sp>
        <p:nvSpPr>
          <p:cNvPr id="145457" name="Rectangle 49"/>
          <p:cNvSpPr>
            <a:spLocks noChangeArrowheads="1"/>
          </p:cNvSpPr>
          <p:nvPr/>
        </p:nvSpPr>
        <p:spPr bwMode="auto">
          <a:xfrm>
            <a:off x="5410200" y="5389821"/>
            <a:ext cx="228600" cy="28575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59" name="Rectangle 51"/>
          <p:cNvSpPr>
            <a:spLocks noChangeArrowheads="1"/>
          </p:cNvSpPr>
          <p:nvPr/>
        </p:nvSpPr>
        <p:spPr bwMode="auto">
          <a:xfrm>
            <a:off x="7035800" y="4875471"/>
            <a:ext cx="228600" cy="8001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Quick-Sort Algorithm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Algorithm </a:t>
            </a:r>
            <a:r>
              <a:rPr lang="en-US" b="1" dirty="0" err="1" smtClean="0">
                <a:solidFill>
                  <a:schemeClr val="tx2"/>
                </a:solidFill>
              </a:rPr>
              <a:t>QuickSort</a:t>
            </a:r>
            <a:r>
              <a:rPr lang="en-US" dirty="0" err="1" smtClean="0"/>
              <a:t>(S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if </a:t>
            </a:r>
            <a:r>
              <a:rPr lang="en-US" dirty="0" err="1" smtClean="0"/>
              <a:t>S.size</a:t>
            </a:r>
            <a:r>
              <a:rPr lang="en-US" dirty="0" smtClean="0"/>
              <a:t>() &gt; 1</a:t>
            </a:r>
          </a:p>
          <a:p>
            <a:pPr>
              <a:buNone/>
            </a:pPr>
            <a:r>
              <a:rPr lang="en-US" dirty="0" smtClean="0"/>
              <a:t>		(L, E, G) = </a:t>
            </a:r>
            <a:r>
              <a:rPr lang="en-US" dirty="0" err="1" smtClean="0"/>
              <a:t>Partition(S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QuickSort(L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QuickSort(G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	S = (L, E, G)</a:t>
            </a:r>
          </a:p>
          <a:p>
            <a:pPr>
              <a:buNone/>
            </a:pPr>
            <a:r>
              <a:rPr lang="en-US" dirty="0" smtClean="0"/>
              <a:t>		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In-Place Quick-Sort</a:t>
            </a:r>
            <a:endParaRPr lang="en-US" dirty="0"/>
          </a:p>
        </p:txBody>
      </p:sp>
      <p:sp>
        <p:nvSpPr>
          <p:cNvPr id="39" name="Content Placeholder 38"/>
          <p:cNvSpPr>
            <a:spLocks noGrp="1"/>
          </p:cNvSpPr>
          <p:nvPr>
            <p:ph idx="1"/>
          </p:nvPr>
        </p:nvSpPr>
        <p:spPr>
          <a:xfrm>
            <a:off x="457200" y="994484"/>
            <a:ext cx="8229600" cy="4957054"/>
          </a:xfrm>
        </p:spPr>
        <p:txBody>
          <a:bodyPr/>
          <a:lstStyle/>
          <a:p>
            <a:r>
              <a:rPr lang="en-US" b="1" dirty="0" smtClean="0">
                <a:solidFill>
                  <a:srgbClr val="800000"/>
                </a:solidFill>
              </a:rPr>
              <a:t>Note</a:t>
            </a:r>
            <a:r>
              <a:rPr lang="en-US" dirty="0" smtClean="0"/>
              <a:t>:  Use the lecture slides here instead of the textbook implementation (Section 11.2.2)</a:t>
            </a:r>
            <a:endParaRPr lang="en-US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616200" y="2954338"/>
            <a:ext cx="2946400" cy="2151062"/>
            <a:chOff x="118" y="2928"/>
            <a:chExt cx="1856" cy="1355"/>
          </a:xfrm>
        </p:grpSpPr>
        <p:sp>
          <p:nvSpPr>
            <p:cNvPr id="210974" name="Freeform 4"/>
            <p:cNvSpPr>
              <a:spLocks/>
            </p:cNvSpPr>
            <p:nvPr/>
          </p:nvSpPr>
          <p:spPr bwMode="auto">
            <a:xfrm>
              <a:off x="118" y="2928"/>
              <a:ext cx="1856" cy="1355"/>
            </a:xfrm>
            <a:custGeom>
              <a:avLst/>
              <a:gdLst>
                <a:gd name="T0" fmla="*/ 364 w 1856"/>
                <a:gd name="T1" fmla="*/ 288 h 1355"/>
                <a:gd name="T2" fmla="*/ 28 w 1856"/>
                <a:gd name="T3" fmla="*/ 768 h 1355"/>
                <a:gd name="T4" fmla="*/ 535 w 1856"/>
                <a:gd name="T5" fmla="*/ 923 h 1355"/>
                <a:gd name="T6" fmla="*/ 888 w 1856"/>
                <a:gd name="T7" fmla="*/ 1233 h 1355"/>
                <a:gd name="T8" fmla="*/ 1301 w 1856"/>
                <a:gd name="T9" fmla="*/ 1293 h 1355"/>
                <a:gd name="T10" fmla="*/ 1804 w 1856"/>
                <a:gd name="T11" fmla="*/ 864 h 1355"/>
                <a:gd name="T12" fmla="*/ 988 w 1856"/>
                <a:gd name="T13" fmla="*/ 96 h 1355"/>
                <a:gd name="T14" fmla="*/ 364 w 1856"/>
                <a:gd name="T15" fmla="*/ 288 h 135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56"/>
                <a:gd name="T25" fmla="*/ 0 h 1355"/>
                <a:gd name="T26" fmla="*/ 1856 w 1856"/>
                <a:gd name="T27" fmla="*/ 1355 h 135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56" h="1355">
                  <a:moveTo>
                    <a:pt x="364" y="288"/>
                  </a:moveTo>
                  <a:cubicBezTo>
                    <a:pt x="204" y="400"/>
                    <a:pt x="0" y="662"/>
                    <a:pt x="28" y="768"/>
                  </a:cubicBezTo>
                  <a:cubicBezTo>
                    <a:pt x="56" y="874"/>
                    <a:pt x="392" y="846"/>
                    <a:pt x="535" y="923"/>
                  </a:cubicBezTo>
                  <a:cubicBezTo>
                    <a:pt x="678" y="1000"/>
                    <a:pt x="760" y="1171"/>
                    <a:pt x="888" y="1233"/>
                  </a:cubicBezTo>
                  <a:cubicBezTo>
                    <a:pt x="1016" y="1295"/>
                    <a:pt x="1148" y="1355"/>
                    <a:pt x="1301" y="1293"/>
                  </a:cubicBezTo>
                  <a:cubicBezTo>
                    <a:pt x="1454" y="1231"/>
                    <a:pt x="1856" y="1063"/>
                    <a:pt x="1804" y="864"/>
                  </a:cubicBezTo>
                  <a:cubicBezTo>
                    <a:pt x="1752" y="665"/>
                    <a:pt x="1228" y="192"/>
                    <a:pt x="988" y="96"/>
                  </a:cubicBezTo>
                  <a:cubicBezTo>
                    <a:pt x="748" y="0"/>
                    <a:pt x="524" y="176"/>
                    <a:pt x="364" y="288"/>
                  </a:cubicBezTo>
                  <a:close/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975" name="Text Box 5"/>
            <p:cNvSpPr txBox="1">
              <a:spLocks noChangeArrowheads="1"/>
            </p:cNvSpPr>
            <p:nvPr/>
          </p:nvSpPr>
          <p:spPr bwMode="auto">
            <a:xfrm>
              <a:off x="518" y="3220"/>
              <a:ext cx="2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88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  <p:sp>
          <p:nvSpPr>
            <p:cNvPr id="210976" name="Text Box 6"/>
            <p:cNvSpPr txBox="1">
              <a:spLocks noChangeArrowheads="1"/>
            </p:cNvSpPr>
            <p:nvPr/>
          </p:nvSpPr>
          <p:spPr bwMode="auto">
            <a:xfrm>
              <a:off x="1248" y="3312"/>
              <a:ext cx="2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14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  <p:sp>
          <p:nvSpPr>
            <p:cNvPr id="210977" name="Text Box 7"/>
            <p:cNvSpPr txBox="1">
              <a:spLocks noChangeArrowheads="1"/>
            </p:cNvSpPr>
            <p:nvPr/>
          </p:nvSpPr>
          <p:spPr bwMode="auto">
            <a:xfrm>
              <a:off x="864" y="3504"/>
              <a:ext cx="3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98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  <p:sp>
          <p:nvSpPr>
            <p:cNvPr id="210978" name="Text Box 8"/>
            <p:cNvSpPr txBox="1">
              <a:spLocks noChangeArrowheads="1"/>
            </p:cNvSpPr>
            <p:nvPr/>
          </p:nvSpPr>
          <p:spPr bwMode="auto">
            <a:xfrm>
              <a:off x="576" y="3552"/>
              <a:ext cx="2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25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  <p:sp>
          <p:nvSpPr>
            <p:cNvPr id="210979" name="Text Box 9"/>
            <p:cNvSpPr txBox="1">
              <a:spLocks noChangeArrowheads="1"/>
            </p:cNvSpPr>
            <p:nvPr/>
          </p:nvSpPr>
          <p:spPr bwMode="auto">
            <a:xfrm>
              <a:off x="998" y="3700"/>
              <a:ext cx="34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62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  <p:sp>
          <p:nvSpPr>
            <p:cNvPr id="210980" name="Text Box 10"/>
            <p:cNvSpPr txBox="1">
              <a:spLocks noChangeArrowheads="1"/>
            </p:cNvSpPr>
            <p:nvPr/>
          </p:nvSpPr>
          <p:spPr bwMode="auto">
            <a:xfrm>
              <a:off x="864" y="3216"/>
              <a:ext cx="2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52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  <p:sp>
          <p:nvSpPr>
            <p:cNvPr id="210981" name="Text Box 11"/>
            <p:cNvSpPr txBox="1">
              <a:spLocks noChangeArrowheads="1"/>
            </p:cNvSpPr>
            <p:nvPr/>
          </p:nvSpPr>
          <p:spPr bwMode="auto">
            <a:xfrm>
              <a:off x="1190" y="3892"/>
              <a:ext cx="2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79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  <p:sp>
          <p:nvSpPr>
            <p:cNvPr id="210982" name="Text Box 12"/>
            <p:cNvSpPr txBox="1">
              <a:spLocks noChangeArrowheads="1"/>
            </p:cNvSpPr>
            <p:nvPr/>
          </p:nvSpPr>
          <p:spPr bwMode="auto">
            <a:xfrm>
              <a:off x="1296" y="3552"/>
              <a:ext cx="2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30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  <p:sp>
          <p:nvSpPr>
            <p:cNvPr id="210983" name="Text Box 13"/>
            <p:cNvSpPr txBox="1">
              <a:spLocks noChangeArrowheads="1"/>
            </p:cNvSpPr>
            <p:nvPr/>
          </p:nvSpPr>
          <p:spPr bwMode="auto">
            <a:xfrm>
              <a:off x="1526" y="3696"/>
              <a:ext cx="29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23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  <p:sp>
          <p:nvSpPr>
            <p:cNvPr id="210984" name="Rectangle 14"/>
            <p:cNvSpPr>
              <a:spLocks noChangeArrowheads="1"/>
            </p:cNvSpPr>
            <p:nvPr/>
          </p:nvSpPr>
          <p:spPr bwMode="auto">
            <a:xfrm>
              <a:off x="370" y="3447"/>
              <a:ext cx="2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31</a:t>
              </a:r>
              <a:endParaRPr lang="en-CA" sz="2000" b="0">
                <a:solidFill>
                  <a:srgbClr val="33CC33"/>
                </a:solidFill>
                <a:latin typeface="Tahoma" charset="0"/>
              </a:endParaRP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9800" y="3429000"/>
            <a:ext cx="457200" cy="914400"/>
            <a:chOff x="2432" y="1328"/>
            <a:chExt cx="906" cy="2075"/>
          </a:xfrm>
        </p:grpSpPr>
        <p:sp>
          <p:nvSpPr>
            <p:cNvPr id="210968" name="Freeform 16"/>
            <p:cNvSpPr>
              <a:spLocks/>
            </p:cNvSpPr>
            <p:nvPr/>
          </p:nvSpPr>
          <p:spPr bwMode="auto">
            <a:xfrm>
              <a:off x="2594" y="1328"/>
              <a:ext cx="450" cy="433"/>
            </a:xfrm>
            <a:custGeom>
              <a:avLst/>
              <a:gdLst>
                <a:gd name="T0" fmla="*/ 268 w 410"/>
                <a:gd name="T1" fmla="*/ 117 h 406"/>
                <a:gd name="T2" fmla="*/ 217 w 410"/>
                <a:gd name="T3" fmla="*/ 41 h 406"/>
                <a:gd name="T4" fmla="*/ 166 w 410"/>
                <a:gd name="T5" fmla="*/ 0 h 406"/>
                <a:gd name="T6" fmla="*/ 106 w 410"/>
                <a:gd name="T7" fmla="*/ 0 h 406"/>
                <a:gd name="T8" fmla="*/ 40 w 410"/>
                <a:gd name="T9" fmla="*/ 26 h 406"/>
                <a:gd name="T10" fmla="*/ 10 w 410"/>
                <a:gd name="T11" fmla="*/ 71 h 406"/>
                <a:gd name="T12" fmla="*/ 0 w 410"/>
                <a:gd name="T13" fmla="*/ 132 h 406"/>
                <a:gd name="T14" fmla="*/ 10 w 410"/>
                <a:gd name="T15" fmla="*/ 213 h 406"/>
                <a:gd name="T16" fmla="*/ 50 w 410"/>
                <a:gd name="T17" fmla="*/ 304 h 406"/>
                <a:gd name="T18" fmla="*/ 121 w 410"/>
                <a:gd name="T19" fmla="*/ 365 h 406"/>
                <a:gd name="T20" fmla="*/ 176 w 410"/>
                <a:gd name="T21" fmla="*/ 395 h 406"/>
                <a:gd name="T22" fmla="*/ 232 w 410"/>
                <a:gd name="T23" fmla="*/ 406 h 406"/>
                <a:gd name="T24" fmla="*/ 278 w 410"/>
                <a:gd name="T25" fmla="*/ 390 h 406"/>
                <a:gd name="T26" fmla="*/ 303 w 410"/>
                <a:gd name="T27" fmla="*/ 365 h 406"/>
                <a:gd name="T28" fmla="*/ 319 w 410"/>
                <a:gd name="T29" fmla="*/ 304 h 406"/>
                <a:gd name="T30" fmla="*/ 314 w 410"/>
                <a:gd name="T31" fmla="*/ 233 h 406"/>
                <a:gd name="T32" fmla="*/ 298 w 410"/>
                <a:gd name="T33" fmla="*/ 173 h 406"/>
                <a:gd name="T34" fmla="*/ 399 w 410"/>
                <a:gd name="T35" fmla="*/ 117 h 406"/>
                <a:gd name="T36" fmla="*/ 410 w 410"/>
                <a:gd name="T37" fmla="*/ 92 h 406"/>
                <a:gd name="T38" fmla="*/ 399 w 410"/>
                <a:gd name="T39" fmla="*/ 81 h 406"/>
                <a:gd name="T40" fmla="*/ 288 w 410"/>
                <a:gd name="T41" fmla="*/ 147 h 406"/>
                <a:gd name="T42" fmla="*/ 268 w 410"/>
                <a:gd name="T43" fmla="*/ 117 h 40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10"/>
                <a:gd name="T67" fmla="*/ 0 h 406"/>
                <a:gd name="T68" fmla="*/ 410 w 410"/>
                <a:gd name="T69" fmla="*/ 406 h 40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10" h="406">
                  <a:moveTo>
                    <a:pt x="268" y="117"/>
                  </a:moveTo>
                  <a:lnTo>
                    <a:pt x="217" y="41"/>
                  </a:lnTo>
                  <a:lnTo>
                    <a:pt x="166" y="0"/>
                  </a:lnTo>
                  <a:lnTo>
                    <a:pt x="106" y="0"/>
                  </a:lnTo>
                  <a:lnTo>
                    <a:pt x="40" y="26"/>
                  </a:lnTo>
                  <a:lnTo>
                    <a:pt x="10" y="71"/>
                  </a:lnTo>
                  <a:lnTo>
                    <a:pt x="0" y="132"/>
                  </a:lnTo>
                  <a:lnTo>
                    <a:pt x="10" y="213"/>
                  </a:lnTo>
                  <a:lnTo>
                    <a:pt x="50" y="304"/>
                  </a:lnTo>
                  <a:lnTo>
                    <a:pt x="121" y="365"/>
                  </a:lnTo>
                  <a:lnTo>
                    <a:pt x="176" y="395"/>
                  </a:lnTo>
                  <a:lnTo>
                    <a:pt x="232" y="406"/>
                  </a:lnTo>
                  <a:lnTo>
                    <a:pt x="278" y="390"/>
                  </a:lnTo>
                  <a:lnTo>
                    <a:pt x="303" y="365"/>
                  </a:lnTo>
                  <a:lnTo>
                    <a:pt x="319" y="304"/>
                  </a:lnTo>
                  <a:lnTo>
                    <a:pt x="314" y="233"/>
                  </a:lnTo>
                  <a:lnTo>
                    <a:pt x="298" y="173"/>
                  </a:lnTo>
                  <a:lnTo>
                    <a:pt x="399" y="117"/>
                  </a:lnTo>
                  <a:lnTo>
                    <a:pt x="410" y="92"/>
                  </a:lnTo>
                  <a:lnTo>
                    <a:pt x="399" y="81"/>
                  </a:lnTo>
                  <a:lnTo>
                    <a:pt x="288" y="147"/>
                  </a:lnTo>
                  <a:lnTo>
                    <a:pt x="268" y="117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969" name="Freeform 17"/>
            <p:cNvSpPr>
              <a:spLocks/>
            </p:cNvSpPr>
            <p:nvPr/>
          </p:nvSpPr>
          <p:spPr bwMode="auto">
            <a:xfrm>
              <a:off x="2432" y="1810"/>
              <a:ext cx="362" cy="582"/>
            </a:xfrm>
            <a:custGeom>
              <a:avLst/>
              <a:gdLst>
                <a:gd name="T0" fmla="*/ 329 w 329"/>
                <a:gd name="T1" fmla="*/ 15 h 546"/>
                <a:gd name="T2" fmla="*/ 293 w 329"/>
                <a:gd name="T3" fmla="*/ 0 h 546"/>
                <a:gd name="T4" fmla="*/ 217 w 329"/>
                <a:gd name="T5" fmla="*/ 5 h 546"/>
                <a:gd name="T6" fmla="*/ 151 w 329"/>
                <a:gd name="T7" fmla="*/ 56 h 546"/>
                <a:gd name="T8" fmla="*/ 55 w 329"/>
                <a:gd name="T9" fmla="*/ 162 h 546"/>
                <a:gd name="T10" fmla="*/ 5 w 329"/>
                <a:gd name="T11" fmla="*/ 248 h 546"/>
                <a:gd name="T12" fmla="*/ 0 w 329"/>
                <a:gd name="T13" fmla="*/ 278 h 546"/>
                <a:gd name="T14" fmla="*/ 25 w 329"/>
                <a:gd name="T15" fmla="*/ 334 h 546"/>
                <a:gd name="T16" fmla="*/ 80 w 329"/>
                <a:gd name="T17" fmla="*/ 359 h 546"/>
                <a:gd name="T18" fmla="*/ 151 w 329"/>
                <a:gd name="T19" fmla="*/ 389 h 546"/>
                <a:gd name="T20" fmla="*/ 207 w 329"/>
                <a:gd name="T21" fmla="*/ 404 h 546"/>
                <a:gd name="T22" fmla="*/ 232 w 329"/>
                <a:gd name="T23" fmla="*/ 430 h 546"/>
                <a:gd name="T24" fmla="*/ 217 w 329"/>
                <a:gd name="T25" fmla="*/ 465 h 546"/>
                <a:gd name="T26" fmla="*/ 177 w 329"/>
                <a:gd name="T27" fmla="*/ 506 h 546"/>
                <a:gd name="T28" fmla="*/ 126 w 329"/>
                <a:gd name="T29" fmla="*/ 511 h 546"/>
                <a:gd name="T30" fmla="*/ 91 w 329"/>
                <a:gd name="T31" fmla="*/ 495 h 546"/>
                <a:gd name="T32" fmla="*/ 70 w 329"/>
                <a:gd name="T33" fmla="*/ 511 h 546"/>
                <a:gd name="T34" fmla="*/ 75 w 329"/>
                <a:gd name="T35" fmla="*/ 531 h 546"/>
                <a:gd name="T36" fmla="*/ 116 w 329"/>
                <a:gd name="T37" fmla="*/ 546 h 546"/>
                <a:gd name="T38" fmla="*/ 177 w 329"/>
                <a:gd name="T39" fmla="*/ 546 h 546"/>
                <a:gd name="T40" fmla="*/ 232 w 329"/>
                <a:gd name="T41" fmla="*/ 531 h 546"/>
                <a:gd name="T42" fmla="*/ 263 w 329"/>
                <a:gd name="T43" fmla="*/ 511 h 546"/>
                <a:gd name="T44" fmla="*/ 283 w 329"/>
                <a:gd name="T45" fmla="*/ 475 h 546"/>
                <a:gd name="T46" fmla="*/ 293 w 329"/>
                <a:gd name="T47" fmla="*/ 435 h 546"/>
                <a:gd name="T48" fmla="*/ 268 w 329"/>
                <a:gd name="T49" fmla="*/ 399 h 546"/>
                <a:gd name="T50" fmla="*/ 207 w 329"/>
                <a:gd name="T51" fmla="*/ 374 h 546"/>
                <a:gd name="T52" fmla="*/ 136 w 329"/>
                <a:gd name="T53" fmla="*/ 354 h 546"/>
                <a:gd name="T54" fmla="*/ 75 w 329"/>
                <a:gd name="T55" fmla="*/ 319 h 546"/>
                <a:gd name="T56" fmla="*/ 60 w 329"/>
                <a:gd name="T57" fmla="*/ 288 h 546"/>
                <a:gd name="T58" fmla="*/ 70 w 329"/>
                <a:gd name="T59" fmla="*/ 233 h 546"/>
                <a:gd name="T60" fmla="*/ 116 w 329"/>
                <a:gd name="T61" fmla="*/ 162 h 546"/>
                <a:gd name="T62" fmla="*/ 172 w 329"/>
                <a:gd name="T63" fmla="*/ 121 h 546"/>
                <a:gd name="T64" fmla="*/ 258 w 329"/>
                <a:gd name="T65" fmla="*/ 91 h 546"/>
                <a:gd name="T66" fmla="*/ 329 w 329"/>
                <a:gd name="T67" fmla="*/ 76 h 546"/>
                <a:gd name="T68" fmla="*/ 329 w 329"/>
                <a:gd name="T69" fmla="*/ 35 h 546"/>
                <a:gd name="T70" fmla="*/ 329 w 329"/>
                <a:gd name="T71" fmla="*/ 15 h 5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29"/>
                <a:gd name="T109" fmla="*/ 0 h 546"/>
                <a:gd name="T110" fmla="*/ 329 w 329"/>
                <a:gd name="T111" fmla="*/ 546 h 54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29" h="546">
                  <a:moveTo>
                    <a:pt x="329" y="15"/>
                  </a:moveTo>
                  <a:lnTo>
                    <a:pt x="293" y="0"/>
                  </a:lnTo>
                  <a:lnTo>
                    <a:pt x="217" y="5"/>
                  </a:lnTo>
                  <a:lnTo>
                    <a:pt x="151" y="56"/>
                  </a:lnTo>
                  <a:lnTo>
                    <a:pt x="55" y="162"/>
                  </a:lnTo>
                  <a:lnTo>
                    <a:pt x="5" y="248"/>
                  </a:lnTo>
                  <a:lnTo>
                    <a:pt x="0" y="278"/>
                  </a:lnTo>
                  <a:lnTo>
                    <a:pt x="25" y="334"/>
                  </a:lnTo>
                  <a:lnTo>
                    <a:pt x="80" y="359"/>
                  </a:lnTo>
                  <a:lnTo>
                    <a:pt x="151" y="389"/>
                  </a:lnTo>
                  <a:lnTo>
                    <a:pt x="207" y="404"/>
                  </a:lnTo>
                  <a:lnTo>
                    <a:pt x="232" y="430"/>
                  </a:lnTo>
                  <a:lnTo>
                    <a:pt x="217" y="465"/>
                  </a:lnTo>
                  <a:lnTo>
                    <a:pt x="177" y="506"/>
                  </a:lnTo>
                  <a:lnTo>
                    <a:pt x="126" y="511"/>
                  </a:lnTo>
                  <a:lnTo>
                    <a:pt x="91" y="495"/>
                  </a:lnTo>
                  <a:lnTo>
                    <a:pt x="70" y="511"/>
                  </a:lnTo>
                  <a:lnTo>
                    <a:pt x="75" y="531"/>
                  </a:lnTo>
                  <a:lnTo>
                    <a:pt x="116" y="546"/>
                  </a:lnTo>
                  <a:lnTo>
                    <a:pt x="177" y="546"/>
                  </a:lnTo>
                  <a:lnTo>
                    <a:pt x="232" y="531"/>
                  </a:lnTo>
                  <a:lnTo>
                    <a:pt x="263" y="511"/>
                  </a:lnTo>
                  <a:lnTo>
                    <a:pt x="283" y="475"/>
                  </a:lnTo>
                  <a:lnTo>
                    <a:pt x="293" y="435"/>
                  </a:lnTo>
                  <a:lnTo>
                    <a:pt x="268" y="399"/>
                  </a:lnTo>
                  <a:lnTo>
                    <a:pt x="207" y="374"/>
                  </a:lnTo>
                  <a:lnTo>
                    <a:pt x="136" y="354"/>
                  </a:lnTo>
                  <a:lnTo>
                    <a:pt x="75" y="319"/>
                  </a:lnTo>
                  <a:lnTo>
                    <a:pt x="60" y="288"/>
                  </a:lnTo>
                  <a:lnTo>
                    <a:pt x="70" y="233"/>
                  </a:lnTo>
                  <a:lnTo>
                    <a:pt x="116" y="162"/>
                  </a:lnTo>
                  <a:lnTo>
                    <a:pt x="172" y="121"/>
                  </a:lnTo>
                  <a:lnTo>
                    <a:pt x="258" y="91"/>
                  </a:lnTo>
                  <a:lnTo>
                    <a:pt x="329" y="76"/>
                  </a:lnTo>
                  <a:lnTo>
                    <a:pt x="329" y="35"/>
                  </a:lnTo>
                  <a:lnTo>
                    <a:pt x="329" y="1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970" name="Freeform 18"/>
            <p:cNvSpPr>
              <a:spLocks/>
            </p:cNvSpPr>
            <p:nvPr/>
          </p:nvSpPr>
          <p:spPr bwMode="auto">
            <a:xfrm>
              <a:off x="2737" y="1811"/>
              <a:ext cx="339" cy="717"/>
            </a:xfrm>
            <a:custGeom>
              <a:avLst/>
              <a:gdLst>
                <a:gd name="T0" fmla="*/ 269 w 309"/>
                <a:gd name="T1" fmla="*/ 212 h 673"/>
                <a:gd name="T2" fmla="*/ 238 w 309"/>
                <a:gd name="T3" fmla="*/ 86 h 673"/>
                <a:gd name="T4" fmla="*/ 203 w 309"/>
                <a:gd name="T5" fmla="*/ 25 h 673"/>
                <a:gd name="T6" fmla="*/ 126 w 309"/>
                <a:gd name="T7" fmla="*/ 0 h 673"/>
                <a:gd name="T8" fmla="*/ 50 w 309"/>
                <a:gd name="T9" fmla="*/ 10 h 673"/>
                <a:gd name="T10" fmla="*/ 15 w 309"/>
                <a:gd name="T11" fmla="*/ 76 h 673"/>
                <a:gd name="T12" fmla="*/ 20 w 309"/>
                <a:gd name="T13" fmla="*/ 157 h 673"/>
                <a:gd name="T14" fmla="*/ 40 w 309"/>
                <a:gd name="T15" fmla="*/ 288 h 673"/>
                <a:gd name="T16" fmla="*/ 40 w 309"/>
                <a:gd name="T17" fmla="*/ 404 h 673"/>
                <a:gd name="T18" fmla="*/ 15 w 309"/>
                <a:gd name="T19" fmla="*/ 505 h 673"/>
                <a:gd name="T20" fmla="*/ 0 w 309"/>
                <a:gd name="T21" fmla="*/ 561 h 673"/>
                <a:gd name="T22" fmla="*/ 10 w 309"/>
                <a:gd name="T23" fmla="*/ 612 h 673"/>
                <a:gd name="T24" fmla="*/ 45 w 309"/>
                <a:gd name="T25" fmla="*/ 638 h 673"/>
                <a:gd name="T26" fmla="*/ 91 w 309"/>
                <a:gd name="T27" fmla="*/ 663 h 673"/>
                <a:gd name="T28" fmla="*/ 136 w 309"/>
                <a:gd name="T29" fmla="*/ 673 h 673"/>
                <a:gd name="T30" fmla="*/ 193 w 309"/>
                <a:gd name="T31" fmla="*/ 673 h 673"/>
                <a:gd name="T32" fmla="*/ 259 w 309"/>
                <a:gd name="T33" fmla="*/ 622 h 673"/>
                <a:gd name="T34" fmla="*/ 309 w 309"/>
                <a:gd name="T35" fmla="*/ 515 h 673"/>
                <a:gd name="T36" fmla="*/ 304 w 309"/>
                <a:gd name="T37" fmla="*/ 419 h 673"/>
                <a:gd name="T38" fmla="*/ 274 w 309"/>
                <a:gd name="T39" fmla="*/ 308 h 673"/>
                <a:gd name="T40" fmla="*/ 269 w 309"/>
                <a:gd name="T41" fmla="*/ 212 h 67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09"/>
                <a:gd name="T64" fmla="*/ 0 h 673"/>
                <a:gd name="T65" fmla="*/ 309 w 309"/>
                <a:gd name="T66" fmla="*/ 673 h 67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09" h="673">
                  <a:moveTo>
                    <a:pt x="269" y="212"/>
                  </a:moveTo>
                  <a:lnTo>
                    <a:pt x="238" y="86"/>
                  </a:lnTo>
                  <a:lnTo>
                    <a:pt x="203" y="25"/>
                  </a:lnTo>
                  <a:lnTo>
                    <a:pt x="126" y="0"/>
                  </a:lnTo>
                  <a:lnTo>
                    <a:pt x="50" y="10"/>
                  </a:lnTo>
                  <a:lnTo>
                    <a:pt x="15" y="76"/>
                  </a:lnTo>
                  <a:lnTo>
                    <a:pt x="20" y="157"/>
                  </a:lnTo>
                  <a:lnTo>
                    <a:pt x="40" y="288"/>
                  </a:lnTo>
                  <a:lnTo>
                    <a:pt x="40" y="404"/>
                  </a:lnTo>
                  <a:lnTo>
                    <a:pt x="15" y="505"/>
                  </a:lnTo>
                  <a:lnTo>
                    <a:pt x="0" y="561"/>
                  </a:lnTo>
                  <a:lnTo>
                    <a:pt x="10" y="612"/>
                  </a:lnTo>
                  <a:lnTo>
                    <a:pt x="45" y="638"/>
                  </a:lnTo>
                  <a:lnTo>
                    <a:pt x="91" y="663"/>
                  </a:lnTo>
                  <a:lnTo>
                    <a:pt x="136" y="673"/>
                  </a:lnTo>
                  <a:lnTo>
                    <a:pt x="193" y="673"/>
                  </a:lnTo>
                  <a:lnTo>
                    <a:pt x="259" y="622"/>
                  </a:lnTo>
                  <a:lnTo>
                    <a:pt x="309" y="515"/>
                  </a:lnTo>
                  <a:lnTo>
                    <a:pt x="304" y="419"/>
                  </a:lnTo>
                  <a:lnTo>
                    <a:pt x="274" y="308"/>
                  </a:lnTo>
                  <a:lnTo>
                    <a:pt x="269" y="21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971" name="Freeform 19"/>
            <p:cNvSpPr>
              <a:spLocks/>
            </p:cNvSpPr>
            <p:nvPr/>
          </p:nvSpPr>
          <p:spPr bwMode="auto">
            <a:xfrm>
              <a:off x="2625" y="2365"/>
              <a:ext cx="259" cy="1038"/>
            </a:xfrm>
            <a:custGeom>
              <a:avLst/>
              <a:gdLst>
                <a:gd name="T0" fmla="*/ 223 w 235"/>
                <a:gd name="T1" fmla="*/ 15 h 973"/>
                <a:gd name="T2" fmla="*/ 163 w 235"/>
                <a:gd name="T3" fmla="*/ 0 h 973"/>
                <a:gd name="T4" fmla="*/ 127 w 235"/>
                <a:gd name="T5" fmla="*/ 15 h 973"/>
                <a:gd name="T6" fmla="*/ 112 w 235"/>
                <a:gd name="T7" fmla="*/ 66 h 973"/>
                <a:gd name="T8" fmla="*/ 127 w 235"/>
                <a:gd name="T9" fmla="*/ 344 h 973"/>
                <a:gd name="T10" fmla="*/ 127 w 235"/>
                <a:gd name="T11" fmla="*/ 410 h 973"/>
                <a:gd name="T12" fmla="*/ 107 w 235"/>
                <a:gd name="T13" fmla="*/ 532 h 973"/>
                <a:gd name="T14" fmla="*/ 102 w 235"/>
                <a:gd name="T15" fmla="*/ 674 h 973"/>
                <a:gd name="T16" fmla="*/ 112 w 235"/>
                <a:gd name="T17" fmla="*/ 745 h 973"/>
                <a:gd name="T18" fmla="*/ 102 w 235"/>
                <a:gd name="T19" fmla="*/ 785 h 973"/>
                <a:gd name="T20" fmla="*/ 31 w 235"/>
                <a:gd name="T21" fmla="*/ 846 h 973"/>
                <a:gd name="T22" fmla="*/ 0 w 235"/>
                <a:gd name="T23" fmla="*/ 922 h 973"/>
                <a:gd name="T24" fmla="*/ 6 w 235"/>
                <a:gd name="T25" fmla="*/ 947 h 973"/>
                <a:gd name="T26" fmla="*/ 61 w 235"/>
                <a:gd name="T27" fmla="*/ 973 h 973"/>
                <a:gd name="T28" fmla="*/ 76 w 235"/>
                <a:gd name="T29" fmla="*/ 962 h 973"/>
                <a:gd name="T30" fmla="*/ 82 w 235"/>
                <a:gd name="T31" fmla="*/ 917 h 973"/>
                <a:gd name="T32" fmla="*/ 97 w 235"/>
                <a:gd name="T33" fmla="*/ 851 h 973"/>
                <a:gd name="T34" fmla="*/ 122 w 235"/>
                <a:gd name="T35" fmla="*/ 821 h 973"/>
                <a:gd name="T36" fmla="*/ 152 w 235"/>
                <a:gd name="T37" fmla="*/ 801 h 973"/>
                <a:gd name="T38" fmla="*/ 178 w 235"/>
                <a:gd name="T39" fmla="*/ 775 h 973"/>
                <a:gd name="T40" fmla="*/ 183 w 235"/>
                <a:gd name="T41" fmla="*/ 755 h 973"/>
                <a:gd name="T42" fmla="*/ 168 w 235"/>
                <a:gd name="T43" fmla="*/ 730 h 973"/>
                <a:gd name="T44" fmla="*/ 152 w 235"/>
                <a:gd name="T45" fmla="*/ 715 h 973"/>
                <a:gd name="T46" fmla="*/ 142 w 235"/>
                <a:gd name="T47" fmla="*/ 653 h 973"/>
                <a:gd name="T48" fmla="*/ 152 w 235"/>
                <a:gd name="T49" fmla="*/ 526 h 973"/>
                <a:gd name="T50" fmla="*/ 188 w 235"/>
                <a:gd name="T51" fmla="*/ 380 h 973"/>
                <a:gd name="T52" fmla="*/ 223 w 235"/>
                <a:gd name="T53" fmla="*/ 263 h 973"/>
                <a:gd name="T54" fmla="*/ 235 w 235"/>
                <a:gd name="T55" fmla="*/ 122 h 973"/>
                <a:gd name="T56" fmla="*/ 223 w 235"/>
                <a:gd name="T57" fmla="*/ 15 h 97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35"/>
                <a:gd name="T88" fmla="*/ 0 h 973"/>
                <a:gd name="T89" fmla="*/ 235 w 235"/>
                <a:gd name="T90" fmla="*/ 973 h 97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35" h="973">
                  <a:moveTo>
                    <a:pt x="223" y="15"/>
                  </a:moveTo>
                  <a:lnTo>
                    <a:pt x="163" y="0"/>
                  </a:lnTo>
                  <a:lnTo>
                    <a:pt x="127" y="15"/>
                  </a:lnTo>
                  <a:lnTo>
                    <a:pt x="112" y="66"/>
                  </a:lnTo>
                  <a:lnTo>
                    <a:pt x="127" y="344"/>
                  </a:lnTo>
                  <a:lnTo>
                    <a:pt x="127" y="410"/>
                  </a:lnTo>
                  <a:lnTo>
                    <a:pt x="107" y="532"/>
                  </a:lnTo>
                  <a:lnTo>
                    <a:pt x="102" y="674"/>
                  </a:lnTo>
                  <a:lnTo>
                    <a:pt x="112" y="745"/>
                  </a:lnTo>
                  <a:lnTo>
                    <a:pt x="102" y="785"/>
                  </a:lnTo>
                  <a:lnTo>
                    <a:pt x="31" y="846"/>
                  </a:lnTo>
                  <a:lnTo>
                    <a:pt x="0" y="922"/>
                  </a:lnTo>
                  <a:lnTo>
                    <a:pt x="6" y="947"/>
                  </a:lnTo>
                  <a:lnTo>
                    <a:pt x="61" y="973"/>
                  </a:lnTo>
                  <a:lnTo>
                    <a:pt x="76" y="962"/>
                  </a:lnTo>
                  <a:lnTo>
                    <a:pt x="82" y="917"/>
                  </a:lnTo>
                  <a:lnTo>
                    <a:pt x="97" y="851"/>
                  </a:lnTo>
                  <a:lnTo>
                    <a:pt x="122" y="821"/>
                  </a:lnTo>
                  <a:lnTo>
                    <a:pt x="152" y="801"/>
                  </a:lnTo>
                  <a:lnTo>
                    <a:pt x="178" y="775"/>
                  </a:lnTo>
                  <a:lnTo>
                    <a:pt x="183" y="755"/>
                  </a:lnTo>
                  <a:lnTo>
                    <a:pt x="168" y="730"/>
                  </a:lnTo>
                  <a:lnTo>
                    <a:pt x="152" y="715"/>
                  </a:lnTo>
                  <a:lnTo>
                    <a:pt x="142" y="653"/>
                  </a:lnTo>
                  <a:lnTo>
                    <a:pt x="152" y="526"/>
                  </a:lnTo>
                  <a:lnTo>
                    <a:pt x="188" y="380"/>
                  </a:lnTo>
                  <a:lnTo>
                    <a:pt x="223" y="263"/>
                  </a:lnTo>
                  <a:lnTo>
                    <a:pt x="235" y="122"/>
                  </a:lnTo>
                  <a:lnTo>
                    <a:pt x="223" y="1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972" name="Freeform 20"/>
            <p:cNvSpPr>
              <a:spLocks/>
            </p:cNvSpPr>
            <p:nvPr/>
          </p:nvSpPr>
          <p:spPr bwMode="auto">
            <a:xfrm>
              <a:off x="2906" y="2365"/>
              <a:ext cx="422" cy="876"/>
            </a:xfrm>
            <a:custGeom>
              <a:avLst/>
              <a:gdLst>
                <a:gd name="T0" fmla="*/ 126 w 384"/>
                <a:gd name="T1" fmla="*/ 122 h 821"/>
                <a:gd name="T2" fmla="*/ 116 w 384"/>
                <a:gd name="T3" fmla="*/ 40 h 821"/>
                <a:gd name="T4" fmla="*/ 71 w 384"/>
                <a:gd name="T5" fmla="*/ 0 h 821"/>
                <a:gd name="T6" fmla="*/ 5 w 384"/>
                <a:gd name="T7" fmla="*/ 5 h 821"/>
                <a:gd name="T8" fmla="*/ 0 w 384"/>
                <a:gd name="T9" fmla="*/ 40 h 821"/>
                <a:gd name="T10" fmla="*/ 5 w 384"/>
                <a:gd name="T11" fmla="*/ 117 h 821"/>
                <a:gd name="T12" fmla="*/ 40 w 384"/>
                <a:gd name="T13" fmla="*/ 233 h 821"/>
                <a:gd name="T14" fmla="*/ 66 w 384"/>
                <a:gd name="T15" fmla="*/ 319 h 821"/>
                <a:gd name="T16" fmla="*/ 96 w 384"/>
                <a:gd name="T17" fmla="*/ 435 h 821"/>
                <a:gd name="T18" fmla="*/ 106 w 384"/>
                <a:gd name="T19" fmla="*/ 536 h 821"/>
                <a:gd name="T20" fmla="*/ 106 w 384"/>
                <a:gd name="T21" fmla="*/ 617 h 821"/>
                <a:gd name="T22" fmla="*/ 91 w 384"/>
                <a:gd name="T23" fmla="*/ 679 h 821"/>
                <a:gd name="T24" fmla="*/ 76 w 384"/>
                <a:gd name="T25" fmla="*/ 699 h 821"/>
                <a:gd name="T26" fmla="*/ 76 w 384"/>
                <a:gd name="T27" fmla="*/ 719 h 821"/>
                <a:gd name="T28" fmla="*/ 96 w 384"/>
                <a:gd name="T29" fmla="*/ 750 h 821"/>
                <a:gd name="T30" fmla="*/ 131 w 384"/>
                <a:gd name="T31" fmla="*/ 760 h 821"/>
                <a:gd name="T32" fmla="*/ 187 w 384"/>
                <a:gd name="T33" fmla="*/ 760 h 821"/>
                <a:gd name="T34" fmla="*/ 288 w 384"/>
                <a:gd name="T35" fmla="*/ 785 h 821"/>
                <a:gd name="T36" fmla="*/ 318 w 384"/>
                <a:gd name="T37" fmla="*/ 821 h 821"/>
                <a:gd name="T38" fmla="*/ 364 w 384"/>
                <a:gd name="T39" fmla="*/ 800 h 821"/>
                <a:gd name="T40" fmla="*/ 384 w 384"/>
                <a:gd name="T41" fmla="*/ 750 h 821"/>
                <a:gd name="T42" fmla="*/ 364 w 384"/>
                <a:gd name="T43" fmla="*/ 730 h 821"/>
                <a:gd name="T44" fmla="*/ 278 w 384"/>
                <a:gd name="T45" fmla="*/ 719 h 821"/>
                <a:gd name="T46" fmla="*/ 182 w 384"/>
                <a:gd name="T47" fmla="*/ 719 h 821"/>
                <a:gd name="T48" fmla="*/ 141 w 384"/>
                <a:gd name="T49" fmla="*/ 714 h 821"/>
                <a:gd name="T50" fmla="*/ 131 w 384"/>
                <a:gd name="T51" fmla="*/ 684 h 821"/>
                <a:gd name="T52" fmla="*/ 141 w 384"/>
                <a:gd name="T53" fmla="*/ 627 h 821"/>
                <a:gd name="T54" fmla="*/ 147 w 384"/>
                <a:gd name="T55" fmla="*/ 531 h 821"/>
                <a:gd name="T56" fmla="*/ 136 w 384"/>
                <a:gd name="T57" fmla="*/ 425 h 821"/>
                <a:gd name="T58" fmla="*/ 121 w 384"/>
                <a:gd name="T59" fmla="*/ 284 h 821"/>
                <a:gd name="T60" fmla="*/ 126 w 384"/>
                <a:gd name="T61" fmla="*/ 162 h 821"/>
                <a:gd name="T62" fmla="*/ 126 w 384"/>
                <a:gd name="T63" fmla="*/ 122 h 82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84"/>
                <a:gd name="T97" fmla="*/ 0 h 821"/>
                <a:gd name="T98" fmla="*/ 384 w 384"/>
                <a:gd name="T99" fmla="*/ 821 h 82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84" h="821">
                  <a:moveTo>
                    <a:pt x="126" y="122"/>
                  </a:moveTo>
                  <a:lnTo>
                    <a:pt x="116" y="40"/>
                  </a:lnTo>
                  <a:lnTo>
                    <a:pt x="71" y="0"/>
                  </a:lnTo>
                  <a:lnTo>
                    <a:pt x="5" y="5"/>
                  </a:lnTo>
                  <a:lnTo>
                    <a:pt x="0" y="40"/>
                  </a:lnTo>
                  <a:lnTo>
                    <a:pt x="5" y="117"/>
                  </a:lnTo>
                  <a:lnTo>
                    <a:pt x="40" y="233"/>
                  </a:lnTo>
                  <a:lnTo>
                    <a:pt x="66" y="319"/>
                  </a:lnTo>
                  <a:lnTo>
                    <a:pt x="96" y="435"/>
                  </a:lnTo>
                  <a:lnTo>
                    <a:pt x="106" y="536"/>
                  </a:lnTo>
                  <a:lnTo>
                    <a:pt x="106" y="617"/>
                  </a:lnTo>
                  <a:lnTo>
                    <a:pt x="91" y="679"/>
                  </a:lnTo>
                  <a:lnTo>
                    <a:pt x="76" y="699"/>
                  </a:lnTo>
                  <a:lnTo>
                    <a:pt x="76" y="719"/>
                  </a:lnTo>
                  <a:lnTo>
                    <a:pt x="96" y="750"/>
                  </a:lnTo>
                  <a:lnTo>
                    <a:pt x="131" y="760"/>
                  </a:lnTo>
                  <a:lnTo>
                    <a:pt x="187" y="760"/>
                  </a:lnTo>
                  <a:lnTo>
                    <a:pt x="288" y="785"/>
                  </a:lnTo>
                  <a:lnTo>
                    <a:pt x="318" y="821"/>
                  </a:lnTo>
                  <a:lnTo>
                    <a:pt x="364" y="800"/>
                  </a:lnTo>
                  <a:lnTo>
                    <a:pt x="384" y="750"/>
                  </a:lnTo>
                  <a:lnTo>
                    <a:pt x="364" y="730"/>
                  </a:lnTo>
                  <a:lnTo>
                    <a:pt x="278" y="719"/>
                  </a:lnTo>
                  <a:lnTo>
                    <a:pt x="182" y="719"/>
                  </a:lnTo>
                  <a:lnTo>
                    <a:pt x="141" y="714"/>
                  </a:lnTo>
                  <a:lnTo>
                    <a:pt x="131" y="684"/>
                  </a:lnTo>
                  <a:lnTo>
                    <a:pt x="141" y="627"/>
                  </a:lnTo>
                  <a:lnTo>
                    <a:pt x="147" y="531"/>
                  </a:lnTo>
                  <a:lnTo>
                    <a:pt x="136" y="425"/>
                  </a:lnTo>
                  <a:lnTo>
                    <a:pt x="121" y="284"/>
                  </a:lnTo>
                  <a:lnTo>
                    <a:pt x="126" y="162"/>
                  </a:lnTo>
                  <a:lnTo>
                    <a:pt x="126" y="12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973" name="Freeform 21"/>
            <p:cNvSpPr>
              <a:spLocks/>
            </p:cNvSpPr>
            <p:nvPr/>
          </p:nvSpPr>
          <p:spPr bwMode="auto">
            <a:xfrm rot="10800000" flipV="1">
              <a:off x="2976" y="1824"/>
              <a:ext cx="362" cy="582"/>
            </a:xfrm>
            <a:custGeom>
              <a:avLst/>
              <a:gdLst>
                <a:gd name="T0" fmla="*/ 329 w 329"/>
                <a:gd name="T1" fmla="*/ 15 h 546"/>
                <a:gd name="T2" fmla="*/ 293 w 329"/>
                <a:gd name="T3" fmla="*/ 0 h 546"/>
                <a:gd name="T4" fmla="*/ 217 w 329"/>
                <a:gd name="T5" fmla="*/ 5 h 546"/>
                <a:gd name="T6" fmla="*/ 151 w 329"/>
                <a:gd name="T7" fmla="*/ 56 h 546"/>
                <a:gd name="T8" fmla="*/ 55 w 329"/>
                <a:gd name="T9" fmla="*/ 162 h 546"/>
                <a:gd name="T10" fmla="*/ 5 w 329"/>
                <a:gd name="T11" fmla="*/ 248 h 546"/>
                <a:gd name="T12" fmla="*/ 0 w 329"/>
                <a:gd name="T13" fmla="*/ 278 h 546"/>
                <a:gd name="T14" fmla="*/ 25 w 329"/>
                <a:gd name="T15" fmla="*/ 334 h 546"/>
                <a:gd name="T16" fmla="*/ 80 w 329"/>
                <a:gd name="T17" fmla="*/ 359 h 546"/>
                <a:gd name="T18" fmla="*/ 151 w 329"/>
                <a:gd name="T19" fmla="*/ 389 h 546"/>
                <a:gd name="T20" fmla="*/ 207 w 329"/>
                <a:gd name="T21" fmla="*/ 404 h 546"/>
                <a:gd name="T22" fmla="*/ 232 w 329"/>
                <a:gd name="T23" fmla="*/ 430 h 546"/>
                <a:gd name="T24" fmla="*/ 217 w 329"/>
                <a:gd name="T25" fmla="*/ 465 h 546"/>
                <a:gd name="T26" fmla="*/ 177 w 329"/>
                <a:gd name="T27" fmla="*/ 506 h 546"/>
                <a:gd name="T28" fmla="*/ 126 w 329"/>
                <a:gd name="T29" fmla="*/ 511 h 546"/>
                <a:gd name="T30" fmla="*/ 91 w 329"/>
                <a:gd name="T31" fmla="*/ 495 h 546"/>
                <a:gd name="T32" fmla="*/ 70 w 329"/>
                <a:gd name="T33" fmla="*/ 511 h 546"/>
                <a:gd name="T34" fmla="*/ 75 w 329"/>
                <a:gd name="T35" fmla="*/ 531 h 546"/>
                <a:gd name="T36" fmla="*/ 116 w 329"/>
                <a:gd name="T37" fmla="*/ 546 h 546"/>
                <a:gd name="T38" fmla="*/ 177 w 329"/>
                <a:gd name="T39" fmla="*/ 546 h 546"/>
                <a:gd name="T40" fmla="*/ 232 w 329"/>
                <a:gd name="T41" fmla="*/ 531 h 546"/>
                <a:gd name="T42" fmla="*/ 263 w 329"/>
                <a:gd name="T43" fmla="*/ 511 h 546"/>
                <a:gd name="T44" fmla="*/ 283 w 329"/>
                <a:gd name="T45" fmla="*/ 475 h 546"/>
                <a:gd name="T46" fmla="*/ 293 w 329"/>
                <a:gd name="T47" fmla="*/ 435 h 546"/>
                <a:gd name="T48" fmla="*/ 268 w 329"/>
                <a:gd name="T49" fmla="*/ 399 h 546"/>
                <a:gd name="T50" fmla="*/ 207 w 329"/>
                <a:gd name="T51" fmla="*/ 374 h 546"/>
                <a:gd name="T52" fmla="*/ 136 w 329"/>
                <a:gd name="T53" fmla="*/ 354 h 546"/>
                <a:gd name="T54" fmla="*/ 75 w 329"/>
                <a:gd name="T55" fmla="*/ 319 h 546"/>
                <a:gd name="T56" fmla="*/ 60 w 329"/>
                <a:gd name="T57" fmla="*/ 288 h 546"/>
                <a:gd name="T58" fmla="*/ 70 w 329"/>
                <a:gd name="T59" fmla="*/ 233 h 546"/>
                <a:gd name="T60" fmla="*/ 116 w 329"/>
                <a:gd name="T61" fmla="*/ 162 h 546"/>
                <a:gd name="T62" fmla="*/ 172 w 329"/>
                <a:gd name="T63" fmla="*/ 121 h 546"/>
                <a:gd name="T64" fmla="*/ 258 w 329"/>
                <a:gd name="T65" fmla="*/ 91 h 546"/>
                <a:gd name="T66" fmla="*/ 329 w 329"/>
                <a:gd name="T67" fmla="*/ 76 h 546"/>
                <a:gd name="T68" fmla="*/ 329 w 329"/>
                <a:gd name="T69" fmla="*/ 35 h 546"/>
                <a:gd name="T70" fmla="*/ 329 w 329"/>
                <a:gd name="T71" fmla="*/ 15 h 5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29"/>
                <a:gd name="T109" fmla="*/ 0 h 546"/>
                <a:gd name="T110" fmla="*/ 329 w 329"/>
                <a:gd name="T111" fmla="*/ 546 h 54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29" h="546">
                  <a:moveTo>
                    <a:pt x="329" y="15"/>
                  </a:moveTo>
                  <a:lnTo>
                    <a:pt x="293" y="0"/>
                  </a:lnTo>
                  <a:lnTo>
                    <a:pt x="217" y="5"/>
                  </a:lnTo>
                  <a:lnTo>
                    <a:pt x="151" y="56"/>
                  </a:lnTo>
                  <a:lnTo>
                    <a:pt x="55" y="162"/>
                  </a:lnTo>
                  <a:lnTo>
                    <a:pt x="5" y="248"/>
                  </a:lnTo>
                  <a:lnTo>
                    <a:pt x="0" y="278"/>
                  </a:lnTo>
                  <a:lnTo>
                    <a:pt x="25" y="334"/>
                  </a:lnTo>
                  <a:lnTo>
                    <a:pt x="80" y="359"/>
                  </a:lnTo>
                  <a:lnTo>
                    <a:pt x="151" y="389"/>
                  </a:lnTo>
                  <a:lnTo>
                    <a:pt x="207" y="404"/>
                  </a:lnTo>
                  <a:lnTo>
                    <a:pt x="232" y="430"/>
                  </a:lnTo>
                  <a:lnTo>
                    <a:pt x="217" y="465"/>
                  </a:lnTo>
                  <a:lnTo>
                    <a:pt x="177" y="506"/>
                  </a:lnTo>
                  <a:lnTo>
                    <a:pt x="126" y="511"/>
                  </a:lnTo>
                  <a:lnTo>
                    <a:pt x="91" y="495"/>
                  </a:lnTo>
                  <a:lnTo>
                    <a:pt x="70" y="511"/>
                  </a:lnTo>
                  <a:lnTo>
                    <a:pt x="75" y="531"/>
                  </a:lnTo>
                  <a:lnTo>
                    <a:pt x="116" y="546"/>
                  </a:lnTo>
                  <a:lnTo>
                    <a:pt x="177" y="546"/>
                  </a:lnTo>
                  <a:lnTo>
                    <a:pt x="232" y="531"/>
                  </a:lnTo>
                  <a:lnTo>
                    <a:pt x="263" y="511"/>
                  </a:lnTo>
                  <a:lnTo>
                    <a:pt x="283" y="475"/>
                  </a:lnTo>
                  <a:lnTo>
                    <a:pt x="293" y="435"/>
                  </a:lnTo>
                  <a:lnTo>
                    <a:pt x="268" y="399"/>
                  </a:lnTo>
                  <a:lnTo>
                    <a:pt x="207" y="374"/>
                  </a:lnTo>
                  <a:lnTo>
                    <a:pt x="136" y="354"/>
                  </a:lnTo>
                  <a:lnTo>
                    <a:pt x="75" y="319"/>
                  </a:lnTo>
                  <a:lnTo>
                    <a:pt x="60" y="288"/>
                  </a:lnTo>
                  <a:lnTo>
                    <a:pt x="70" y="233"/>
                  </a:lnTo>
                  <a:lnTo>
                    <a:pt x="116" y="162"/>
                  </a:lnTo>
                  <a:lnTo>
                    <a:pt x="172" y="121"/>
                  </a:lnTo>
                  <a:lnTo>
                    <a:pt x="258" y="91"/>
                  </a:lnTo>
                  <a:lnTo>
                    <a:pt x="329" y="76"/>
                  </a:lnTo>
                  <a:lnTo>
                    <a:pt x="329" y="35"/>
                  </a:lnTo>
                  <a:lnTo>
                    <a:pt x="329" y="1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0951" name="Text Box 22"/>
          <p:cNvSpPr txBox="1">
            <a:spLocks noChangeArrowheads="1"/>
          </p:cNvSpPr>
          <p:nvPr/>
        </p:nvSpPr>
        <p:spPr bwMode="auto">
          <a:xfrm>
            <a:off x="2286000" y="2000231"/>
            <a:ext cx="4435504" cy="95410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0" dirty="0">
                <a:latin typeface="+mj-lt"/>
              </a:rPr>
              <a:t>Partition set into </a:t>
            </a:r>
            <a:r>
              <a:rPr lang="en-US" sz="2800" b="1" dirty="0">
                <a:solidFill>
                  <a:srgbClr val="800000"/>
                </a:solidFill>
                <a:latin typeface="+mj-lt"/>
              </a:rPr>
              <a:t>two </a:t>
            </a:r>
            <a:r>
              <a:rPr lang="en-US" sz="2800" b="0" dirty="0">
                <a:latin typeface="+mj-lt"/>
              </a:rPr>
              <a:t>using </a:t>
            </a:r>
            <a:br>
              <a:rPr lang="en-US" sz="2800" b="0" dirty="0">
                <a:latin typeface="+mj-lt"/>
              </a:rPr>
            </a:br>
            <a:r>
              <a:rPr lang="en-US" sz="2800" b="0" dirty="0">
                <a:latin typeface="+mj-lt"/>
              </a:rPr>
              <a:t>randomly chosen pivot</a:t>
            </a: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379663" y="4997450"/>
            <a:ext cx="4308475" cy="1479550"/>
            <a:chOff x="3046" y="1901"/>
            <a:chExt cx="2714" cy="932"/>
          </a:xfrm>
        </p:grpSpPr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3046" y="1997"/>
              <a:ext cx="1073" cy="779"/>
              <a:chOff x="3124" y="3297"/>
              <a:chExt cx="1073" cy="779"/>
            </a:xfrm>
          </p:grpSpPr>
          <p:sp>
            <p:nvSpPr>
              <p:cNvPr id="210962" name="Freeform 25"/>
              <p:cNvSpPr>
                <a:spLocks/>
              </p:cNvSpPr>
              <p:nvPr/>
            </p:nvSpPr>
            <p:spPr bwMode="auto">
              <a:xfrm>
                <a:off x="3124" y="3297"/>
                <a:ext cx="1073" cy="779"/>
              </a:xfrm>
              <a:custGeom>
                <a:avLst/>
                <a:gdLst>
                  <a:gd name="T0" fmla="*/ 317 w 1073"/>
                  <a:gd name="T1" fmla="*/ 64 h 779"/>
                  <a:gd name="T2" fmla="*/ 48 w 1073"/>
                  <a:gd name="T3" fmla="*/ 246 h 779"/>
                  <a:gd name="T4" fmla="*/ 26 w 1073"/>
                  <a:gd name="T5" fmla="*/ 531 h 779"/>
                  <a:gd name="T6" fmla="*/ 150 w 1073"/>
                  <a:gd name="T7" fmla="*/ 669 h 779"/>
                  <a:gd name="T8" fmla="*/ 529 w 1073"/>
                  <a:gd name="T9" fmla="*/ 750 h 779"/>
                  <a:gd name="T10" fmla="*/ 1048 w 1073"/>
                  <a:gd name="T11" fmla="*/ 495 h 779"/>
                  <a:gd name="T12" fmla="*/ 682 w 1073"/>
                  <a:gd name="T13" fmla="*/ 72 h 779"/>
                  <a:gd name="T14" fmla="*/ 317 w 1073"/>
                  <a:gd name="T15" fmla="*/ 64 h 77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73"/>
                  <a:gd name="T25" fmla="*/ 0 h 779"/>
                  <a:gd name="T26" fmla="*/ 1073 w 1073"/>
                  <a:gd name="T27" fmla="*/ 779 h 77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73" h="779">
                    <a:moveTo>
                      <a:pt x="317" y="64"/>
                    </a:moveTo>
                    <a:cubicBezTo>
                      <a:pt x="211" y="93"/>
                      <a:pt x="96" y="168"/>
                      <a:pt x="48" y="246"/>
                    </a:cubicBezTo>
                    <a:cubicBezTo>
                      <a:pt x="0" y="324"/>
                      <a:pt x="9" y="461"/>
                      <a:pt x="26" y="531"/>
                    </a:cubicBezTo>
                    <a:cubicBezTo>
                      <a:pt x="43" y="601"/>
                      <a:pt x="66" y="633"/>
                      <a:pt x="150" y="669"/>
                    </a:cubicBezTo>
                    <a:cubicBezTo>
                      <a:pt x="234" y="705"/>
                      <a:pt x="380" y="779"/>
                      <a:pt x="529" y="750"/>
                    </a:cubicBezTo>
                    <a:cubicBezTo>
                      <a:pt x="678" y="721"/>
                      <a:pt x="1023" y="608"/>
                      <a:pt x="1048" y="495"/>
                    </a:cubicBezTo>
                    <a:cubicBezTo>
                      <a:pt x="1073" y="382"/>
                      <a:pt x="804" y="144"/>
                      <a:pt x="682" y="72"/>
                    </a:cubicBezTo>
                    <a:cubicBezTo>
                      <a:pt x="560" y="0"/>
                      <a:pt x="423" y="35"/>
                      <a:pt x="317" y="64"/>
                    </a:cubicBezTo>
                    <a:close/>
                  </a:path>
                </a:pathLst>
              </a:cu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963" name="Text Box 26"/>
              <p:cNvSpPr txBox="1">
                <a:spLocks noChangeArrowheads="1"/>
              </p:cNvSpPr>
              <p:nvPr/>
            </p:nvSpPr>
            <p:spPr bwMode="auto">
              <a:xfrm>
                <a:off x="3498" y="3312"/>
                <a:ext cx="29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0">
                    <a:solidFill>
                      <a:srgbClr val="33CC33"/>
                    </a:solidFill>
                    <a:latin typeface="Tahoma" charset="0"/>
                  </a:rPr>
                  <a:t>14</a:t>
                </a:r>
                <a:endParaRPr lang="en-CA" sz="2000" b="0">
                  <a:solidFill>
                    <a:srgbClr val="33CC33"/>
                  </a:solidFill>
                  <a:latin typeface="Tahoma" charset="0"/>
                </a:endParaRPr>
              </a:p>
            </p:txBody>
          </p:sp>
          <p:sp>
            <p:nvSpPr>
              <p:cNvPr id="210964" name="Text Box 27"/>
              <p:cNvSpPr txBox="1">
                <a:spLocks noChangeArrowheads="1"/>
              </p:cNvSpPr>
              <p:nvPr/>
            </p:nvSpPr>
            <p:spPr bwMode="auto">
              <a:xfrm>
                <a:off x="3374" y="3734"/>
                <a:ext cx="29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0">
                    <a:solidFill>
                      <a:srgbClr val="33CC33"/>
                    </a:solidFill>
                    <a:latin typeface="Tahoma" charset="0"/>
                  </a:rPr>
                  <a:t>25</a:t>
                </a:r>
                <a:endParaRPr lang="en-CA" sz="2000" b="0">
                  <a:solidFill>
                    <a:srgbClr val="33CC33"/>
                  </a:solidFill>
                  <a:latin typeface="Tahoma" charset="0"/>
                </a:endParaRPr>
              </a:p>
            </p:txBody>
          </p:sp>
          <p:sp>
            <p:nvSpPr>
              <p:cNvPr id="210965" name="Text Box 28"/>
              <p:cNvSpPr txBox="1">
                <a:spLocks noChangeArrowheads="1"/>
              </p:cNvSpPr>
              <p:nvPr/>
            </p:nvSpPr>
            <p:spPr bwMode="auto">
              <a:xfrm>
                <a:off x="3546" y="3552"/>
                <a:ext cx="29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0">
                    <a:solidFill>
                      <a:srgbClr val="33CC33"/>
                    </a:solidFill>
                    <a:latin typeface="Tahoma" charset="0"/>
                  </a:rPr>
                  <a:t>30</a:t>
                </a:r>
                <a:endParaRPr lang="en-CA" sz="2000" b="0">
                  <a:solidFill>
                    <a:srgbClr val="33CC33"/>
                  </a:solidFill>
                  <a:latin typeface="Tahoma" charset="0"/>
                </a:endParaRPr>
              </a:p>
            </p:txBody>
          </p:sp>
          <p:sp>
            <p:nvSpPr>
              <p:cNvPr id="210966" name="Text Box 29"/>
              <p:cNvSpPr txBox="1">
                <a:spLocks noChangeArrowheads="1"/>
              </p:cNvSpPr>
              <p:nvPr/>
            </p:nvSpPr>
            <p:spPr bwMode="auto">
              <a:xfrm>
                <a:off x="3776" y="3696"/>
                <a:ext cx="29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0">
                    <a:solidFill>
                      <a:srgbClr val="33CC33"/>
                    </a:solidFill>
                    <a:latin typeface="Tahoma" charset="0"/>
                  </a:rPr>
                  <a:t>23</a:t>
                </a:r>
                <a:endParaRPr lang="en-CA" sz="2000" b="0">
                  <a:solidFill>
                    <a:srgbClr val="33CC33"/>
                  </a:solidFill>
                  <a:latin typeface="Tahoma" charset="0"/>
                </a:endParaRPr>
              </a:p>
            </p:txBody>
          </p:sp>
          <p:sp>
            <p:nvSpPr>
              <p:cNvPr id="210967" name="Rectangle 30"/>
              <p:cNvSpPr>
                <a:spLocks noChangeArrowheads="1"/>
              </p:cNvSpPr>
              <p:nvPr/>
            </p:nvSpPr>
            <p:spPr bwMode="auto">
              <a:xfrm>
                <a:off x="3168" y="3629"/>
                <a:ext cx="29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0">
                    <a:solidFill>
                      <a:srgbClr val="33CC33"/>
                    </a:solidFill>
                    <a:latin typeface="Tahoma" charset="0"/>
                  </a:rPr>
                  <a:t>31</a:t>
                </a:r>
                <a:endParaRPr lang="en-CA" sz="2000" b="0">
                  <a:solidFill>
                    <a:srgbClr val="33CC33"/>
                  </a:solidFill>
                  <a:latin typeface="Tahoma" charset="0"/>
                </a:endParaRPr>
              </a:p>
            </p:txBody>
          </p:sp>
        </p:grpSp>
        <p:grpSp>
          <p:nvGrpSpPr>
            <p:cNvPr id="6" name="Group 31"/>
            <p:cNvGrpSpPr>
              <a:grpSpLocks/>
            </p:cNvGrpSpPr>
            <p:nvPr/>
          </p:nvGrpSpPr>
          <p:grpSpPr bwMode="auto">
            <a:xfrm>
              <a:off x="4743" y="1901"/>
              <a:ext cx="1017" cy="932"/>
              <a:chOff x="4503" y="3100"/>
              <a:chExt cx="1017" cy="932"/>
            </a:xfrm>
          </p:grpSpPr>
          <p:sp>
            <p:nvSpPr>
              <p:cNvPr id="210957" name="Freeform 32"/>
              <p:cNvSpPr>
                <a:spLocks/>
              </p:cNvSpPr>
              <p:nvPr/>
            </p:nvSpPr>
            <p:spPr bwMode="auto">
              <a:xfrm>
                <a:off x="4503" y="3100"/>
                <a:ext cx="1017" cy="932"/>
              </a:xfrm>
              <a:custGeom>
                <a:avLst/>
                <a:gdLst>
                  <a:gd name="T0" fmla="*/ 91 w 1017"/>
                  <a:gd name="T1" fmla="*/ 138 h 932"/>
                  <a:gd name="T2" fmla="*/ 18 w 1017"/>
                  <a:gd name="T3" fmla="*/ 443 h 932"/>
                  <a:gd name="T4" fmla="*/ 197 w 1017"/>
                  <a:gd name="T5" fmla="*/ 611 h 932"/>
                  <a:gd name="T6" fmla="*/ 416 w 1017"/>
                  <a:gd name="T7" fmla="*/ 841 h 932"/>
                  <a:gd name="T8" fmla="*/ 673 w 1017"/>
                  <a:gd name="T9" fmla="*/ 886 h 932"/>
                  <a:gd name="T10" fmla="*/ 985 w 1017"/>
                  <a:gd name="T11" fmla="*/ 567 h 932"/>
                  <a:gd name="T12" fmla="*/ 484 w 1017"/>
                  <a:gd name="T13" fmla="*/ 72 h 932"/>
                  <a:gd name="T14" fmla="*/ 91 w 1017"/>
                  <a:gd name="T15" fmla="*/ 138 h 93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17"/>
                  <a:gd name="T25" fmla="*/ 0 h 932"/>
                  <a:gd name="T26" fmla="*/ 1017 w 1017"/>
                  <a:gd name="T27" fmla="*/ 932 h 93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17" h="932">
                    <a:moveTo>
                      <a:pt x="91" y="138"/>
                    </a:moveTo>
                    <a:cubicBezTo>
                      <a:pt x="14" y="213"/>
                      <a:pt x="0" y="364"/>
                      <a:pt x="18" y="443"/>
                    </a:cubicBezTo>
                    <a:cubicBezTo>
                      <a:pt x="36" y="522"/>
                      <a:pt x="131" y="545"/>
                      <a:pt x="197" y="611"/>
                    </a:cubicBezTo>
                    <a:cubicBezTo>
                      <a:pt x="263" y="677"/>
                      <a:pt x="337" y="795"/>
                      <a:pt x="416" y="841"/>
                    </a:cubicBezTo>
                    <a:cubicBezTo>
                      <a:pt x="496" y="887"/>
                      <a:pt x="578" y="932"/>
                      <a:pt x="673" y="886"/>
                    </a:cubicBezTo>
                    <a:cubicBezTo>
                      <a:pt x="767" y="840"/>
                      <a:pt x="1017" y="703"/>
                      <a:pt x="985" y="567"/>
                    </a:cubicBezTo>
                    <a:cubicBezTo>
                      <a:pt x="953" y="431"/>
                      <a:pt x="633" y="144"/>
                      <a:pt x="484" y="72"/>
                    </a:cubicBezTo>
                    <a:cubicBezTo>
                      <a:pt x="335" y="0"/>
                      <a:pt x="173" y="124"/>
                      <a:pt x="91" y="138"/>
                    </a:cubicBezTo>
                    <a:close/>
                  </a:path>
                </a:pathLst>
              </a:cu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958" name="Text Box 33"/>
              <p:cNvSpPr txBox="1">
                <a:spLocks noChangeArrowheads="1"/>
              </p:cNvSpPr>
              <p:nvPr/>
            </p:nvSpPr>
            <p:spPr bwMode="auto">
              <a:xfrm>
                <a:off x="4544" y="3220"/>
                <a:ext cx="29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0">
                    <a:solidFill>
                      <a:srgbClr val="33CC33"/>
                    </a:solidFill>
                    <a:latin typeface="Tahoma" charset="0"/>
                  </a:rPr>
                  <a:t>88</a:t>
                </a:r>
                <a:endParaRPr lang="en-CA" sz="2000" b="0">
                  <a:solidFill>
                    <a:srgbClr val="33CC33"/>
                  </a:solidFill>
                  <a:latin typeface="Tahoma" charset="0"/>
                </a:endParaRPr>
              </a:p>
            </p:txBody>
          </p:sp>
          <p:sp>
            <p:nvSpPr>
              <p:cNvPr id="210959" name="Text Box 34"/>
              <p:cNvSpPr txBox="1">
                <a:spLocks noChangeArrowheads="1"/>
              </p:cNvSpPr>
              <p:nvPr/>
            </p:nvSpPr>
            <p:spPr bwMode="auto">
              <a:xfrm>
                <a:off x="5040" y="3312"/>
                <a:ext cx="33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0">
                    <a:solidFill>
                      <a:srgbClr val="33CC33"/>
                    </a:solidFill>
                    <a:latin typeface="Tahoma" charset="0"/>
                  </a:rPr>
                  <a:t>98</a:t>
                </a:r>
                <a:endParaRPr lang="en-CA" sz="2000" b="0">
                  <a:solidFill>
                    <a:srgbClr val="33CC33"/>
                  </a:solidFill>
                  <a:latin typeface="Tahoma" charset="0"/>
                </a:endParaRPr>
              </a:p>
            </p:txBody>
          </p:sp>
          <p:sp>
            <p:nvSpPr>
              <p:cNvPr id="210960" name="Text Box 35"/>
              <p:cNvSpPr txBox="1">
                <a:spLocks noChangeArrowheads="1"/>
              </p:cNvSpPr>
              <p:nvPr/>
            </p:nvSpPr>
            <p:spPr bwMode="auto">
              <a:xfrm>
                <a:off x="4656" y="3504"/>
                <a:ext cx="34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0">
                    <a:solidFill>
                      <a:srgbClr val="33CC33"/>
                    </a:solidFill>
                    <a:latin typeface="Tahoma" charset="0"/>
                  </a:rPr>
                  <a:t>62</a:t>
                </a:r>
                <a:endParaRPr lang="en-CA" sz="2000" b="0">
                  <a:solidFill>
                    <a:srgbClr val="33CC33"/>
                  </a:solidFill>
                  <a:latin typeface="Tahoma" charset="0"/>
                </a:endParaRPr>
              </a:p>
            </p:txBody>
          </p:sp>
          <p:sp>
            <p:nvSpPr>
              <p:cNvPr id="210961" name="Text Box 36"/>
              <p:cNvSpPr txBox="1">
                <a:spLocks noChangeArrowheads="1"/>
              </p:cNvSpPr>
              <p:nvPr/>
            </p:nvSpPr>
            <p:spPr bwMode="auto">
              <a:xfrm>
                <a:off x="5088" y="3648"/>
                <a:ext cx="29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0">
                    <a:solidFill>
                      <a:srgbClr val="33CC33"/>
                    </a:solidFill>
                    <a:latin typeface="Tahoma" charset="0"/>
                  </a:rPr>
                  <a:t>79</a:t>
                </a:r>
                <a:endParaRPr lang="en-CA" sz="2000" b="0">
                  <a:solidFill>
                    <a:srgbClr val="33CC33"/>
                  </a:solidFill>
                  <a:latin typeface="Tahoma" charset="0"/>
                </a:endParaRPr>
              </a:p>
            </p:txBody>
          </p:sp>
        </p:grpSp>
        <p:sp>
          <p:nvSpPr>
            <p:cNvPr id="210956" name="Text Box 37"/>
            <p:cNvSpPr txBox="1">
              <a:spLocks noChangeArrowheads="1"/>
            </p:cNvSpPr>
            <p:nvPr/>
          </p:nvSpPr>
          <p:spPr bwMode="auto">
            <a:xfrm>
              <a:off x="4153" y="2286"/>
              <a:ext cx="556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CA" sz="2000" b="0">
                  <a:solidFill>
                    <a:srgbClr val="33CC33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≤</a:t>
              </a:r>
              <a:r>
                <a:rPr lang="en-US" sz="2000" b="0">
                  <a:solidFill>
                    <a:srgbClr val="33CC33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sz="2000" b="0">
                  <a:solidFill>
                    <a:srgbClr val="33CC33"/>
                  </a:solidFill>
                  <a:latin typeface="Tahoma" charset="0"/>
                </a:rPr>
                <a:t>52 </a:t>
              </a:r>
              <a:r>
                <a:rPr lang="en-CA" sz="2000" b="0">
                  <a:solidFill>
                    <a:srgbClr val="33CC33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≤</a:t>
              </a:r>
            </a:p>
          </p:txBody>
        </p:sp>
      </p:grpSp>
      <p:sp>
        <p:nvSpPr>
          <p:cNvPr id="210953" name="Oval 38"/>
          <p:cNvSpPr>
            <a:spLocks noChangeArrowheads="1"/>
          </p:cNvSpPr>
          <p:nvPr/>
        </p:nvSpPr>
        <p:spPr bwMode="auto">
          <a:xfrm>
            <a:off x="3784600" y="3427413"/>
            <a:ext cx="457200" cy="382587"/>
          </a:xfrm>
          <a:prstGeom prst="ellips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3200" b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Maintaining Loop Invariant</a:t>
            </a:r>
          </a:p>
        </p:txBody>
      </p:sp>
      <p:pic>
        <p:nvPicPr>
          <p:cNvPr id="1170437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rcRect l="2028" t="3952" r="2522" b="3952"/>
          <a:stretch>
            <a:fillRect/>
          </a:stretch>
        </p:blipFill>
        <p:spPr bwMode="auto">
          <a:xfrm>
            <a:off x="185738" y="1195388"/>
            <a:ext cx="508952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70438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25" y="4562475"/>
            <a:ext cx="54483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70441" name="Picture 9" descr="fig7-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rcRect l="8189" r="30963" b="62427"/>
          <a:stretch>
            <a:fillRect/>
          </a:stretch>
        </p:blipFill>
        <p:spPr bwMode="auto">
          <a:xfrm>
            <a:off x="5168900" y="1552575"/>
            <a:ext cx="3948113" cy="1825625"/>
          </a:xfrm>
          <a:prstGeom prst="rect">
            <a:avLst/>
          </a:prstGeom>
          <a:noFill/>
        </p:spPr>
      </p:pic>
      <p:pic>
        <p:nvPicPr>
          <p:cNvPr id="1170444" name="Picture 12" descr="fig7-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rcRect l="8189" t="42212" r="30963" b="22044"/>
          <a:stretch>
            <a:fillRect/>
          </a:stretch>
        </p:blipFill>
        <p:spPr bwMode="auto">
          <a:xfrm>
            <a:off x="5195888" y="4000500"/>
            <a:ext cx="3948112" cy="173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In-Place Quick-Sort Algorithm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Algorithm </a:t>
            </a:r>
            <a:r>
              <a:rPr lang="en-US" b="1" dirty="0" err="1" smtClean="0">
                <a:solidFill>
                  <a:schemeClr val="tx2"/>
                </a:solidFill>
              </a:rPr>
              <a:t>QuickSort</a:t>
            </a:r>
            <a:r>
              <a:rPr lang="en-US" dirty="0" err="1" smtClean="0"/>
              <a:t>(A</a:t>
            </a:r>
            <a:r>
              <a:rPr lang="en-US" dirty="0" smtClean="0"/>
              <a:t>, </a:t>
            </a:r>
            <a:r>
              <a:rPr lang="en-US" dirty="0" err="1" smtClean="0"/>
              <a:t>p</a:t>
            </a:r>
            <a:r>
              <a:rPr lang="en-US" dirty="0" smtClean="0"/>
              <a:t>, </a:t>
            </a:r>
            <a:r>
              <a:rPr lang="en-US" dirty="0" err="1" smtClean="0"/>
              <a:t>r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if </a:t>
            </a:r>
            <a:r>
              <a:rPr lang="en-US" dirty="0" err="1" smtClean="0"/>
              <a:t>p</a:t>
            </a:r>
            <a:r>
              <a:rPr lang="en-US" dirty="0" smtClean="0"/>
              <a:t> &lt; </a:t>
            </a:r>
            <a:r>
              <a:rPr lang="en-US" dirty="0" err="1" smtClean="0"/>
              <a:t>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q</a:t>
            </a:r>
            <a:r>
              <a:rPr lang="en-US" dirty="0" smtClean="0"/>
              <a:t> = </a:t>
            </a:r>
            <a:r>
              <a:rPr lang="en-US" dirty="0" err="1" smtClean="0"/>
              <a:t>Partition(A</a:t>
            </a:r>
            <a:r>
              <a:rPr lang="en-US" dirty="0" smtClean="0"/>
              <a:t>, </a:t>
            </a:r>
            <a:r>
              <a:rPr lang="en-US" dirty="0" err="1" smtClean="0"/>
              <a:t>p</a:t>
            </a:r>
            <a:r>
              <a:rPr lang="en-US" dirty="0" smtClean="0"/>
              <a:t>, </a:t>
            </a:r>
            <a:r>
              <a:rPr lang="en-US" dirty="0" err="1" smtClean="0"/>
              <a:t>r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QuickSort(A</a:t>
            </a:r>
            <a:r>
              <a:rPr lang="en-US" dirty="0" smtClean="0"/>
              <a:t>, </a:t>
            </a:r>
            <a:r>
              <a:rPr lang="en-US" dirty="0" err="1" smtClean="0"/>
              <a:t>p</a:t>
            </a:r>
            <a:r>
              <a:rPr lang="en-US" dirty="0" smtClean="0"/>
              <a:t>, </a:t>
            </a:r>
            <a:r>
              <a:rPr lang="en-US" dirty="0" err="1" smtClean="0"/>
              <a:t>q</a:t>
            </a:r>
            <a:r>
              <a:rPr lang="en-US" dirty="0" smtClean="0"/>
              <a:t> - 1)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QuickSort(A</a:t>
            </a:r>
            <a:r>
              <a:rPr lang="en-US" dirty="0" smtClean="0"/>
              <a:t>, </a:t>
            </a:r>
            <a:r>
              <a:rPr lang="en-US" dirty="0" err="1" smtClean="0"/>
              <a:t>q</a:t>
            </a:r>
            <a:r>
              <a:rPr lang="en-US" dirty="0" smtClean="0"/>
              <a:t> + 1, </a:t>
            </a:r>
            <a:r>
              <a:rPr lang="en-US" dirty="0" err="1" smtClean="0"/>
              <a:t>r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	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Comparison Sorts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72151" y="1508250"/>
          <a:ext cx="8697500" cy="363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5304"/>
                <a:gridCol w="827793"/>
                <a:gridCol w="827794"/>
                <a:gridCol w="1020567"/>
                <a:gridCol w="748416"/>
                <a:gridCol w="793775"/>
                <a:gridCol w="333385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Algorithm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Best Case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Worst Case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Average</a:t>
                      </a:r>
                      <a:r>
                        <a:rPr lang="en-US" sz="1600" baseline="0" dirty="0" smtClean="0"/>
                        <a:t> Case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 Place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Comments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Selection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Bubble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n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Insertion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Good if often</a:t>
                      </a:r>
                      <a:r>
                        <a:rPr lang="en-US" sz="1600" baseline="0" dirty="0" smtClean="0"/>
                        <a:t> almost sorted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Merge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</a:t>
                      </a:r>
                      <a:r>
                        <a:rPr lang="en-US" sz="1600" dirty="0" smtClean="0"/>
                        <a:t> log </a:t>
                      </a:r>
                      <a:r>
                        <a:rPr lang="en-US" sz="1600" dirty="0" err="1" smtClean="0"/>
                        <a:t>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</a:t>
                      </a:r>
                      <a:r>
                        <a:rPr lang="en-US" sz="1600" dirty="0" smtClean="0"/>
                        <a:t> log </a:t>
                      </a:r>
                      <a:r>
                        <a:rPr lang="en-US" sz="1600" dirty="0" err="1" smtClean="0"/>
                        <a:t>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Good for</a:t>
                      </a:r>
                      <a:r>
                        <a:rPr lang="en-US" sz="1600" baseline="0" dirty="0" smtClean="0"/>
                        <a:t> very large datasets that require swapping to disk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Heap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</a:t>
                      </a:r>
                      <a:r>
                        <a:rPr lang="en-US" sz="1600" dirty="0" smtClean="0"/>
                        <a:t> log </a:t>
                      </a:r>
                      <a:r>
                        <a:rPr lang="en-US" sz="1600" dirty="0" err="1" smtClean="0"/>
                        <a:t>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n</a:t>
                      </a:r>
                      <a:r>
                        <a:rPr lang="en-US" sz="1600" dirty="0" smtClean="0"/>
                        <a:t> log </a:t>
                      </a:r>
                      <a:r>
                        <a:rPr lang="en-US" sz="1600" dirty="0" err="1" smtClean="0"/>
                        <a:t>n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Best if guaranteed </a:t>
                      </a:r>
                      <a:r>
                        <a:rPr lang="en-US" sz="1600" dirty="0" err="1" smtClean="0"/>
                        <a:t>n</a:t>
                      </a:r>
                      <a:r>
                        <a:rPr lang="en-US" sz="1600" dirty="0" smtClean="0"/>
                        <a:t> log </a:t>
                      </a:r>
                      <a:r>
                        <a:rPr lang="en-US" sz="1600" dirty="0" err="1" smtClean="0"/>
                        <a:t>n</a:t>
                      </a:r>
                      <a:r>
                        <a:rPr lang="en-US" sz="1600" dirty="0" smtClean="0"/>
                        <a:t> required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Quick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</a:t>
                      </a:r>
                      <a:r>
                        <a:rPr lang="en-US" sz="1600" dirty="0" smtClean="0"/>
                        <a:t> log </a:t>
                      </a:r>
                      <a:r>
                        <a:rPr lang="en-US" sz="1600" dirty="0" err="1" smtClean="0"/>
                        <a:t>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</a:t>
                      </a:r>
                      <a:r>
                        <a:rPr lang="en-US" sz="1600" dirty="0" smtClean="0"/>
                        <a:t> log </a:t>
                      </a:r>
                      <a:r>
                        <a:rPr lang="en-US" sz="1600" dirty="0" err="1" smtClean="0"/>
                        <a:t>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Usually fastest in practice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Binary Search Trees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Sorting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Graphs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 Sort:  Decision Trees</a:t>
            </a:r>
          </a:p>
        </p:txBody>
      </p:sp>
      <p:sp>
        <p:nvSpPr>
          <p:cNvPr id="131380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For a 3-element array, there are 6 external nodes.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For an </a:t>
            </a:r>
            <a:r>
              <a:rPr lang="en-US" dirty="0" err="1" smtClean="0">
                <a:solidFill>
                  <a:srgbClr val="00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-element array, there are     external nodes.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313800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50813" y="2276475"/>
            <a:ext cx="9047163" cy="357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13802" name="Rectangle 10"/>
          <p:cNvSpPr>
            <a:spLocks noChangeArrowheads="1"/>
          </p:cNvSpPr>
          <p:nvPr/>
        </p:nvSpPr>
        <p:spPr bwMode="auto">
          <a:xfrm>
            <a:off x="6865938" y="3067050"/>
            <a:ext cx="1612900" cy="508000"/>
          </a:xfrm>
          <a:prstGeom prst="rect">
            <a:avLst/>
          </a:prstGeom>
          <a:solidFill>
            <a:srgbClr val="FBEFD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410200" y="1593850"/>
          <a:ext cx="373836" cy="347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0" name="Equation" r:id="rId4" imgW="177800" imgH="165100" progId="Equation.DSMT4">
                  <p:embed/>
                </p:oleObj>
              </mc:Choice>
              <mc:Fallback>
                <p:oleObj name="Equation" r:id="rId4" imgW="177800" imgH="1651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593850"/>
                        <a:ext cx="373836" cy="3471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Sort</a:t>
            </a:r>
          </a:p>
        </p:txBody>
      </p:sp>
      <p:sp>
        <p:nvSpPr>
          <p:cNvPr id="131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39863"/>
            <a:ext cx="8229600" cy="2592387"/>
          </a:xfrm>
        </p:spPr>
        <p:txBody>
          <a:bodyPr/>
          <a:lstStyle/>
          <a:p>
            <a:r>
              <a:rPr lang="en-US" dirty="0" smtClean="0"/>
              <a:t>To store </a:t>
            </a:r>
            <a:r>
              <a:rPr lang="en-US" dirty="0" err="1" smtClean="0"/>
              <a:t>n</a:t>
            </a:r>
            <a:r>
              <a:rPr lang="en-US" dirty="0" smtClean="0"/>
              <a:t>! external nodes, a decision tree must have a height of at least   </a:t>
            </a:r>
          </a:p>
          <a:p>
            <a:r>
              <a:rPr lang="en-US" dirty="0" smtClean="0"/>
              <a:t>Worst</a:t>
            </a:r>
            <a:r>
              <a:rPr lang="en-US" dirty="0"/>
              <a:t>-case time is equal to the height of the binary decision tree</a:t>
            </a:r>
            <a:r>
              <a:rPr lang="en-US" dirty="0" smtClean="0"/>
              <a:t>.</a:t>
            </a:r>
          </a:p>
        </p:txBody>
      </p:sp>
      <p:graphicFrame>
        <p:nvGraphicFramePr>
          <p:cNvPr id="1315844" name="Object 4"/>
          <p:cNvGraphicFramePr>
            <a:graphicFrameLocks noChangeAspect="1"/>
          </p:cNvGraphicFramePr>
          <p:nvPr/>
        </p:nvGraphicFramePr>
        <p:xfrm>
          <a:off x="881062" y="3317875"/>
          <a:ext cx="6619876" cy="204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19" name="Equation" r:id="rId3" imgW="3213100" imgH="990600" progId="Equation.DSMT4">
                  <p:embed/>
                </p:oleObj>
              </mc:Choice>
              <mc:Fallback>
                <p:oleObj name="Equation" r:id="rId3" imgW="3213100" imgH="990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062" y="3317875"/>
                        <a:ext cx="6619876" cy="204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5845" name="Text Box 5"/>
          <p:cNvSpPr txBox="1">
            <a:spLocks noChangeArrowheads="1"/>
          </p:cNvSpPr>
          <p:nvPr/>
        </p:nvSpPr>
        <p:spPr bwMode="auto">
          <a:xfrm>
            <a:off x="881062" y="5640193"/>
            <a:ext cx="83255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Thus </a:t>
            </a:r>
            <a:r>
              <a:rPr lang="en-US" sz="2400" b="1" dirty="0" err="1">
                <a:solidFill>
                  <a:schemeClr val="accent1"/>
                </a:solidFill>
              </a:rPr>
              <a:t>MergeSort</a:t>
            </a:r>
            <a:r>
              <a:rPr lang="en-US" sz="2400" b="1" dirty="0" smtClean="0">
                <a:solidFill>
                  <a:schemeClr val="accent1"/>
                </a:solidFill>
              </a:rPr>
              <a:t> &amp; </a:t>
            </a:r>
            <a:r>
              <a:rPr lang="en-US" sz="2400" b="1" dirty="0" err="1" smtClean="0">
                <a:solidFill>
                  <a:schemeClr val="accent1"/>
                </a:solidFill>
              </a:rPr>
              <a:t>HeapSort</a:t>
            </a:r>
            <a:r>
              <a:rPr lang="en-US" sz="2400" b="1" dirty="0" smtClean="0">
                <a:solidFill>
                  <a:schemeClr val="accent1"/>
                </a:solidFill>
              </a:rPr>
              <a:t> are </a:t>
            </a:r>
            <a:r>
              <a:rPr lang="en-US" sz="2400" b="1" dirty="0">
                <a:solidFill>
                  <a:schemeClr val="accent1"/>
                </a:solidFill>
              </a:rPr>
              <a:t>asymptotically optimal.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174999" y="1804468"/>
          <a:ext cx="1016001" cy="545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20" name="Equation" r:id="rId5" imgW="520700" imgH="279400" progId="Equation.DSMT4">
                  <p:embed/>
                </p:oleObj>
              </mc:Choice>
              <mc:Fallback>
                <p:oleObj name="Equation" r:id="rId5" imgW="520700" imgH="279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4999" y="1804468"/>
                        <a:ext cx="1016001" cy="5451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584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Sorts?</a:t>
            </a:r>
          </a:p>
        </p:txBody>
      </p:sp>
      <p:graphicFrame>
        <p:nvGraphicFramePr>
          <p:cNvPr id="1320964" name="Object 4"/>
          <p:cNvGraphicFramePr>
            <a:graphicFrameLocks noChangeAspect="1"/>
          </p:cNvGraphicFramePr>
          <p:nvPr/>
        </p:nvGraphicFramePr>
        <p:xfrm>
          <a:off x="228600" y="2263775"/>
          <a:ext cx="626745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15" name="Equation" r:id="rId3" imgW="3632040" imgH="203040" progId="Equation.DSMT4">
                  <p:embed/>
                </p:oleObj>
              </mc:Choice>
              <mc:Fallback>
                <p:oleObj name="Equation" r:id="rId3" imgW="363204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63775"/>
                        <a:ext cx="6267450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0965" name="Object 5"/>
          <p:cNvGraphicFramePr>
            <a:graphicFrameLocks noChangeAspect="1"/>
          </p:cNvGraphicFramePr>
          <p:nvPr/>
        </p:nvGraphicFramePr>
        <p:xfrm>
          <a:off x="369888" y="2909888"/>
          <a:ext cx="8370887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16" name="Equation" r:id="rId5" imgW="4851400" imgH="203200" progId="Equation.DSMT4">
                  <p:embed/>
                </p:oleObj>
              </mc:Choice>
              <mc:Fallback>
                <p:oleObj name="Equation" r:id="rId5" imgW="4851400" imgH="203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2909888"/>
                        <a:ext cx="8370887" cy="35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4938"/>
            <a:ext cx="7772400" cy="1143001"/>
          </a:xfrm>
        </p:spPr>
        <p:txBody>
          <a:bodyPr/>
          <a:lstStyle/>
          <a:p>
            <a:r>
              <a:rPr lang="en-US"/>
              <a:t>CountingSort</a:t>
            </a:r>
          </a:p>
        </p:txBody>
      </p:sp>
      <p:sp>
        <p:nvSpPr>
          <p:cNvPr id="1264643" name="Text Box 3"/>
          <p:cNvSpPr txBox="1">
            <a:spLocks noChangeArrowheads="1"/>
          </p:cNvSpPr>
          <p:nvPr/>
        </p:nvSpPr>
        <p:spPr bwMode="auto">
          <a:xfrm>
            <a:off x="60325" y="992188"/>
            <a:ext cx="1095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Input:</a:t>
            </a:r>
          </a:p>
        </p:txBody>
      </p:sp>
      <p:sp>
        <p:nvSpPr>
          <p:cNvPr id="1264644" name="Text Box 4"/>
          <p:cNvSpPr txBox="1">
            <a:spLocks noChangeArrowheads="1"/>
          </p:cNvSpPr>
          <p:nvPr/>
        </p:nvSpPr>
        <p:spPr bwMode="auto">
          <a:xfrm>
            <a:off x="76200" y="1525588"/>
            <a:ext cx="1349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Output:</a:t>
            </a:r>
          </a:p>
        </p:txBody>
      </p:sp>
      <p:sp>
        <p:nvSpPr>
          <p:cNvPr id="1264645" name="Text Box 5"/>
          <p:cNvSpPr txBox="1">
            <a:spLocks noChangeArrowheads="1"/>
          </p:cNvSpPr>
          <p:nvPr/>
        </p:nvSpPr>
        <p:spPr bwMode="auto">
          <a:xfrm>
            <a:off x="92075" y="2058988"/>
            <a:ext cx="1158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Index:</a:t>
            </a:r>
          </a:p>
        </p:txBody>
      </p:sp>
      <p:graphicFrame>
        <p:nvGraphicFramePr>
          <p:cNvPr id="1264646" name="Group 6"/>
          <p:cNvGraphicFramePr>
            <a:graphicFrameLocks noGrp="1"/>
          </p:cNvGraphicFramePr>
          <p:nvPr>
            <p:ph idx="1"/>
          </p:nvPr>
        </p:nvGraphicFramePr>
        <p:xfrm>
          <a:off x="1447800" y="990600"/>
          <a:ext cx="7543800" cy="1676400"/>
        </p:xfrm>
        <a:graphic>
          <a:graphicData uri="http://schemas.openxmlformats.org/drawingml/2006/table">
            <a:tbl>
              <a:tblPr/>
              <a:tblGrid>
                <a:gridCol w="396875"/>
                <a:gridCol w="396875"/>
                <a:gridCol w="396875"/>
                <a:gridCol w="409575"/>
                <a:gridCol w="385763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8462"/>
                <a:gridCol w="396875"/>
                <a:gridCol w="396875"/>
                <a:gridCol w="396875"/>
                <a:gridCol w="396875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500188" y="2128838"/>
            <a:ext cx="7535862" cy="500062"/>
            <a:chOff x="945" y="1341"/>
            <a:chExt cx="4747" cy="315"/>
          </a:xfrm>
        </p:grpSpPr>
        <p:sp>
          <p:nvSpPr>
            <p:cNvPr id="1264729" name="Text Box 89"/>
            <p:cNvSpPr txBox="1">
              <a:spLocks noChangeArrowheads="1"/>
            </p:cNvSpPr>
            <p:nvPr/>
          </p:nvSpPr>
          <p:spPr bwMode="auto">
            <a:xfrm>
              <a:off x="362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11</a:t>
              </a:r>
            </a:p>
          </p:txBody>
        </p:sp>
        <p:sp>
          <p:nvSpPr>
            <p:cNvPr id="1264730" name="Text Box 90"/>
            <p:cNvSpPr txBox="1">
              <a:spLocks noChangeArrowheads="1"/>
            </p:cNvSpPr>
            <p:nvPr/>
          </p:nvSpPr>
          <p:spPr bwMode="auto">
            <a:xfrm>
              <a:off x="336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10</a:t>
              </a:r>
            </a:p>
          </p:txBody>
        </p:sp>
        <p:sp>
          <p:nvSpPr>
            <p:cNvPr id="1264731" name="Text Box 91"/>
            <p:cNvSpPr txBox="1">
              <a:spLocks noChangeArrowheads="1"/>
            </p:cNvSpPr>
            <p:nvPr/>
          </p:nvSpPr>
          <p:spPr bwMode="auto">
            <a:xfrm>
              <a:off x="317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9</a:t>
              </a:r>
            </a:p>
          </p:txBody>
        </p:sp>
        <p:sp>
          <p:nvSpPr>
            <p:cNvPr id="1264732" name="Text Box 92"/>
            <p:cNvSpPr txBox="1">
              <a:spLocks noChangeArrowheads="1"/>
            </p:cNvSpPr>
            <p:nvPr/>
          </p:nvSpPr>
          <p:spPr bwMode="auto">
            <a:xfrm>
              <a:off x="292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8</a:t>
              </a:r>
            </a:p>
          </p:txBody>
        </p:sp>
        <p:sp>
          <p:nvSpPr>
            <p:cNvPr id="1264733" name="Text Box 93"/>
            <p:cNvSpPr txBox="1">
              <a:spLocks noChangeArrowheads="1"/>
            </p:cNvSpPr>
            <p:nvPr/>
          </p:nvSpPr>
          <p:spPr bwMode="auto">
            <a:xfrm>
              <a:off x="2688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7</a:t>
              </a:r>
            </a:p>
          </p:txBody>
        </p:sp>
        <p:sp>
          <p:nvSpPr>
            <p:cNvPr id="1264734" name="Text Box 94"/>
            <p:cNvSpPr txBox="1">
              <a:spLocks noChangeArrowheads="1"/>
            </p:cNvSpPr>
            <p:nvPr/>
          </p:nvSpPr>
          <p:spPr bwMode="auto">
            <a:xfrm>
              <a:off x="242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6</a:t>
              </a:r>
            </a:p>
          </p:txBody>
        </p:sp>
        <p:sp>
          <p:nvSpPr>
            <p:cNvPr id="1264735" name="Text Box 95"/>
            <p:cNvSpPr txBox="1">
              <a:spLocks noChangeArrowheads="1"/>
            </p:cNvSpPr>
            <p:nvPr/>
          </p:nvSpPr>
          <p:spPr bwMode="auto">
            <a:xfrm>
              <a:off x="2173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5</a:t>
              </a:r>
            </a:p>
          </p:txBody>
        </p:sp>
        <p:sp>
          <p:nvSpPr>
            <p:cNvPr id="1264736" name="Text Box 96"/>
            <p:cNvSpPr txBox="1">
              <a:spLocks noChangeArrowheads="1"/>
            </p:cNvSpPr>
            <p:nvPr/>
          </p:nvSpPr>
          <p:spPr bwMode="auto">
            <a:xfrm>
              <a:off x="190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4</a:t>
              </a:r>
            </a:p>
          </p:txBody>
        </p:sp>
        <p:sp>
          <p:nvSpPr>
            <p:cNvPr id="1264737" name="Text Box 97"/>
            <p:cNvSpPr txBox="1">
              <a:spLocks noChangeArrowheads="1"/>
            </p:cNvSpPr>
            <p:nvPr/>
          </p:nvSpPr>
          <p:spPr bwMode="auto">
            <a:xfrm>
              <a:off x="1661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3</a:t>
              </a:r>
            </a:p>
          </p:txBody>
        </p:sp>
        <p:sp>
          <p:nvSpPr>
            <p:cNvPr id="1264738" name="Text Box 98"/>
            <p:cNvSpPr txBox="1">
              <a:spLocks noChangeArrowheads="1"/>
            </p:cNvSpPr>
            <p:nvPr/>
          </p:nvSpPr>
          <p:spPr bwMode="auto">
            <a:xfrm>
              <a:off x="142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2</a:t>
              </a:r>
            </a:p>
          </p:txBody>
        </p:sp>
        <p:sp>
          <p:nvSpPr>
            <p:cNvPr id="1264739" name="Text Box 99"/>
            <p:cNvSpPr txBox="1">
              <a:spLocks noChangeArrowheads="1"/>
            </p:cNvSpPr>
            <p:nvPr/>
          </p:nvSpPr>
          <p:spPr bwMode="auto">
            <a:xfrm>
              <a:off x="117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</a:t>
              </a:r>
            </a:p>
          </p:txBody>
        </p:sp>
        <p:sp>
          <p:nvSpPr>
            <p:cNvPr id="1264740" name="Text Box 100"/>
            <p:cNvSpPr txBox="1">
              <a:spLocks noChangeArrowheads="1"/>
            </p:cNvSpPr>
            <p:nvPr/>
          </p:nvSpPr>
          <p:spPr bwMode="auto">
            <a:xfrm>
              <a:off x="945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0</a:t>
              </a:r>
            </a:p>
          </p:txBody>
        </p:sp>
        <p:sp>
          <p:nvSpPr>
            <p:cNvPr id="1264741" name="Text Box 101"/>
            <p:cNvSpPr txBox="1">
              <a:spLocks noChangeArrowheads="1"/>
            </p:cNvSpPr>
            <p:nvPr/>
          </p:nvSpPr>
          <p:spPr bwMode="auto">
            <a:xfrm>
              <a:off x="3872" y="1342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12</a:t>
              </a:r>
            </a:p>
          </p:txBody>
        </p:sp>
        <p:sp>
          <p:nvSpPr>
            <p:cNvPr id="1264742" name="Text Box 102"/>
            <p:cNvSpPr txBox="1">
              <a:spLocks noChangeArrowheads="1"/>
            </p:cNvSpPr>
            <p:nvPr/>
          </p:nvSpPr>
          <p:spPr bwMode="auto">
            <a:xfrm>
              <a:off x="4133" y="1343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13</a:t>
              </a:r>
            </a:p>
          </p:txBody>
        </p:sp>
        <p:sp>
          <p:nvSpPr>
            <p:cNvPr id="1264743" name="Text Box 103"/>
            <p:cNvSpPr txBox="1">
              <a:spLocks noChangeArrowheads="1"/>
            </p:cNvSpPr>
            <p:nvPr/>
          </p:nvSpPr>
          <p:spPr bwMode="auto">
            <a:xfrm>
              <a:off x="4380" y="1344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14</a:t>
              </a:r>
            </a:p>
          </p:txBody>
        </p:sp>
        <p:sp>
          <p:nvSpPr>
            <p:cNvPr id="1264744" name="Text Box 104"/>
            <p:cNvSpPr txBox="1">
              <a:spLocks noChangeArrowheads="1"/>
            </p:cNvSpPr>
            <p:nvPr/>
          </p:nvSpPr>
          <p:spPr bwMode="auto">
            <a:xfrm>
              <a:off x="4627" y="1345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15</a:t>
              </a:r>
            </a:p>
          </p:txBody>
        </p:sp>
        <p:sp>
          <p:nvSpPr>
            <p:cNvPr id="1264745" name="Text Box 105"/>
            <p:cNvSpPr txBox="1">
              <a:spLocks noChangeArrowheads="1"/>
            </p:cNvSpPr>
            <p:nvPr/>
          </p:nvSpPr>
          <p:spPr bwMode="auto">
            <a:xfrm>
              <a:off x="4874" y="1346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16</a:t>
              </a:r>
            </a:p>
          </p:txBody>
        </p:sp>
        <p:sp>
          <p:nvSpPr>
            <p:cNvPr id="1264746" name="Text Box 106"/>
            <p:cNvSpPr txBox="1">
              <a:spLocks noChangeArrowheads="1"/>
            </p:cNvSpPr>
            <p:nvPr/>
          </p:nvSpPr>
          <p:spPr bwMode="auto">
            <a:xfrm>
              <a:off x="5121" y="1347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17</a:t>
              </a:r>
            </a:p>
          </p:txBody>
        </p:sp>
        <p:sp>
          <p:nvSpPr>
            <p:cNvPr id="1264747" name="Text Box 107"/>
            <p:cNvSpPr txBox="1">
              <a:spLocks noChangeArrowheads="1"/>
            </p:cNvSpPr>
            <p:nvPr/>
          </p:nvSpPr>
          <p:spPr bwMode="auto">
            <a:xfrm>
              <a:off x="5368" y="1348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18</a:t>
              </a:r>
            </a:p>
          </p:txBody>
        </p:sp>
      </p:grpSp>
      <p:sp>
        <p:nvSpPr>
          <p:cNvPr id="1264748" name="Text Box 108"/>
          <p:cNvSpPr txBox="1">
            <a:spLocks noChangeArrowheads="1"/>
          </p:cNvSpPr>
          <p:nvPr/>
        </p:nvSpPr>
        <p:spPr bwMode="auto">
          <a:xfrm>
            <a:off x="3013075" y="3336925"/>
            <a:ext cx="1487488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Value v:</a:t>
            </a:r>
          </a:p>
        </p:txBody>
      </p: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1465263" y="1008063"/>
            <a:ext cx="7504112" cy="549275"/>
            <a:chOff x="923" y="1104"/>
            <a:chExt cx="4727" cy="346"/>
          </a:xfrm>
        </p:grpSpPr>
        <p:sp>
          <p:nvSpPr>
            <p:cNvPr id="1264750" name="Text Box 110"/>
            <p:cNvSpPr txBox="1">
              <a:spLocks noChangeArrowheads="1"/>
            </p:cNvSpPr>
            <p:nvPr/>
          </p:nvSpPr>
          <p:spPr bwMode="auto">
            <a:xfrm>
              <a:off x="923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4751" name="Text Box 111"/>
            <p:cNvSpPr txBox="1">
              <a:spLocks noChangeArrowheads="1"/>
            </p:cNvSpPr>
            <p:nvPr/>
          </p:nvSpPr>
          <p:spPr bwMode="auto">
            <a:xfrm>
              <a:off x="115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4752" name="Text Box 112"/>
            <p:cNvSpPr txBox="1">
              <a:spLocks noChangeArrowheads="1"/>
            </p:cNvSpPr>
            <p:nvPr/>
          </p:nvSpPr>
          <p:spPr bwMode="auto">
            <a:xfrm>
              <a:off x="141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4753" name="Text Box 113"/>
            <p:cNvSpPr txBox="1">
              <a:spLocks noChangeArrowheads="1"/>
            </p:cNvSpPr>
            <p:nvPr/>
          </p:nvSpPr>
          <p:spPr bwMode="auto">
            <a:xfrm>
              <a:off x="167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4754" name="Text Box 114"/>
            <p:cNvSpPr txBox="1">
              <a:spLocks noChangeArrowheads="1"/>
            </p:cNvSpPr>
            <p:nvPr/>
          </p:nvSpPr>
          <p:spPr bwMode="auto">
            <a:xfrm>
              <a:off x="193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4755" name="Text Box 115"/>
            <p:cNvSpPr txBox="1">
              <a:spLocks noChangeArrowheads="1"/>
            </p:cNvSpPr>
            <p:nvPr/>
          </p:nvSpPr>
          <p:spPr bwMode="auto">
            <a:xfrm>
              <a:off x="219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4756" name="Text Box 116"/>
            <p:cNvSpPr txBox="1">
              <a:spLocks noChangeArrowheads="1"/>
            </p:cNvSpPr>
            <p:nvPr/>
          </p:nvSpPr>
          <p:spPr bwMode="auto">
            <a:xfrm>
              <a:off x="2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4757" name="Text Box 117"/>
            <p:cNvSpPr txBox="1">
              <a:spLocks noChangeArrowheads="1"/>
            </p:cNvSpPr>
            <p:nvPr/>
          </p:nvSpPr>
          <p:spPr bwMode="auto">
            <a:xfrm>
              <a:off x="26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4758" name="Text Box 118"/>
            <p:cNvSpPr txBox="1">
              <a:spLocks noChangeArrowheads="1"/>
            </p:cNvSpPr>
            <p:nvPr/>
          </p:nvSpPr>
          <p:spPr bwMode="auto">
            <a:xfrm>
              <a:off x="292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4759" name="Text Box 119"/>
            <p:cNvSpPr txBox="1">
              <a:spLocks noChangeArrowheads="1"/>
            </p:cNvSpPr>
            <p:nvPr/>
          </p:nvSpPr>
          <p:spPr bwMode="auto">
            <a:xfrm>
              <a:off x="318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4760" name="Text Box 120"/>
            <p:cNvSpPr txBox="1">
              <a:spLocks noChangeArrowheads="1"/>
            </p:cNvSpPr>
            <p:nvPr/>
          </p:nvSpPr>
          <p:spPr bwMode="auto">
            <a:xfrm>
              <a:off x="343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4761" name="Text Box 121"/>
            <p:cNvSpPr txBox="1">
              <a:spLocks noChangeArrowheads="1"/>
            </p:cNvSpPr>
            <p:nvPr/>
          </p:nvSpPr>
          <p:spPr bwMode="auto">
            <a:xfrm>
              <a:off x="367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4762" name="Text Box 122"/>
            <p:cNvSpPr txBox="1">
              <a:spLocks noChangeArrowheads="1"/>
            </p:cNvSpPr>
            <p:nvPr/>
          </p:nvSpPr>
          <p:spPr bwMode="auto">
            <a:xfrm>
              <a:off x="39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4763" name="Text Box 123"/>
            <p:cNvSpPr txBox="1">
              <a:spLocks noChangeArrowheads="1"/>
            </p:cNvSpPr>
            <p:nvPr/>
          </p:nvSpPr>
          <p:spPr bwMode="auto">
            <a:xfrm>
              <a:off x="4157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4764" name="Text Box 124"/>
            <p:cNvSpPr txBox="1">
              <a:spLocks noChangeArrowheads="1"/>
            </p:cNvSpPr>
            <p:nvPr/>
          </p:nvSpPr>
          <p:spPr bwMode="auto">
            <a:xfrm>
              <a:off x="4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4765" name="Text Box 125"/>
            <p:cNvSpPr txBox="1">
              <a:spLocks noChangeArrowheads="1"/>
            </p:cNvSpPr>
            <p:nvPr/>
          </p:nvSpPr>
          <p:spPr bwMode="auto">
            <a:xfrm>
              <a:off x="466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4766" name="Text Box 126"/>
            <p:cNvSpPr txBox="1">
              <a:spLocks noChangeArrowheads="1"/>
            </p:cNvSpPr>
            <p:nvPr/>
          </p:nvSpPr>
          <p:spPr bwMode="auto">
            <a:xfrm>
              <a:off x="492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4767" name="Text Box 127"/>
            <p:cNvSpPr txBox="1">
              <a:spLocks noChangeArrowheads="1"/>
            </p:cNvSpPr>
            <p:nvPr/>
          </p:nvSpPr>
          <p:spPr bwMode="auto">
            <a:xfrm>
              <a:off x="51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4768" name="Text Box 128"/>
            <p:cNvSpPr txBox="1">
              <a:spLocks noChangeArrowheads="1"/>
            </p:cNvSpPr>
            <p:nvPr/>
          </p:nvSpPr>
          <p:spPr bwMode="auto">
            <a:xfrm>
              <a:off x="5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</p:grpSp>
      <p:graphicFrame>
        <p:nvGraphicFramePr>
          <p:cNvPr id="1264769" name="Group 129"/>
          <p:cNvGraphicFramePr>
            <a:graphicFrameLocks noGrp="1"/>
          </p:cNvGraphicFramePr>
          <p:nvPr/>
        </p:nvGraphicFramePr>
        <p:xfrm>
          <a:off x="4483100" y="3400425"/>
          <a:ext cx="2819400" cy="1009650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64786" name="Text Box 146"/>
          <p:cNvSpPr txBox="1">
            <a:spLocks noChangeArrowheads="1"/>
          </p:cNvSpPr>
          <p:nvPr/>
        </p:nvSpPr>
        <p:spPr bwMode="auto">
          <a:xfrm>
            <a:off x="67691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64787" name="Text Box 147"/>
          <p:cNvSpPr txBox="1">
            <a:spLocks noChangeArrowheads="1"/>
          </p:cNvSpPr>
          <p:nvPr/>
        </p:nvSpPr>
        <p:spPr bwMode="auto">
          <a:xfrm>
            <a:off x="60960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64788" name="Text Box 148"/>
          <p:cNvSpPr txBox="1">
            <a:spLocks noChangeArrowheads="1"/>
          </p:cNvSpPr>
          <p:nvPr/>
        </p:nvSpPr>
        <p:spPr bwMode="auto">
          <a:xfrm>
            <a:off x="5395913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64789" name="Text Box 149"/>
          <p:cNvSpPr txBox="1">
            <a:spLocks noChangeArrowheads="1"/>
          </p:cNvSpPr>
          <p:nvPr/>
        </p:nvSpPr>
        <p:spPr bwMode="auto">
          <a:xfrm>
            <a:off x="4673600" y="3362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4790" name="Text Box 150"/>
          <p:cNvSpPr txBox="1">
            <a:spLocks noChangeArrowheads="1"/>
          </p:cNvSpPr>
          <p:nvPr/>
        </p:nvSpPr>
        <p:spPr bwMode="auto">
          <a:xfrm>
            <a:off x="66738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17</a:t>
            </a:r>
          </a:p>
        </p:txBody>
      </p:sp>
      <p:sp>
        <p:nvSpPr>
          <p:cNvPr id="1264791" name="Text Box 151"/>
          <p:cNvSpPr txBox="1">
            <a:spLocks noChangeArrowheads="1"/>
          </p:cNvSpPr>
          <p:nvPr/>
        </p:nvSpPr>
        <p:spPr bwMode="auto">
          <a:xfrm>
            <a:off x="60007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14</a:t>
            </a:r>
          </a:p>
        </p:txBody>
      </p:sp>
      <p:sp>
        <p:nvSpPr>
          <p:cNvPr id="1264792" name="Text Box 152"/>
          <p:cNvSpPr txBox="1">
            <a:spLocks noChangeArrowheads="1"/>
          </p:cNvSpPr>
          <p:nvPr/>
        </p:nvSpPr>
        <p:spPr bwMode="auto">
          <a:xfrm>
            <a:off x="5395913" y="3860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5</a:t>
            </a:r>
          </a:p>
        </p:txBody>
      </p:sp>
      <p:sp>
        <p:nvSpPr>
          <p:cNvPr id="1264793" name="Text Box 153"/>
          <p:cNvSpPr txBox="1">
            <a:spLocks noChangeArrowheads="1"/>
          </p:cNvSpPr>
          <p:nvPr/>
        </p:nvSpPr>
        <p:spPr bwMode="auto">
          <a:xfrm>
            <a:off x="4673600" y="3870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4794" name="Text Box 154"/>
          <p:cNvSpPr txBox="1">
            <a:spLocks noChangeArrowheads="1"/>
          </p:cNvSpPr>
          <p:nvPr/>
        </p:nvSpPr>
        <p:spPr bwMode="auto">
          <a:xfrm>
            <a:off x="76200" y="3870325"/>
            <a:ext cx="3871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Location of </a:t>
            </a:r>
            <a:r>
              <a:rPr lang="en-US" sz="3000" b="0">
                <a:solidFill>
                  <a:schemeClr val="tx2"/>
                </a:solidFill>
                <a:latin typeface="Times New Roman" charset="0"/>
              </a:rPr>
              <a:t>next</a:t>
            </a:r>
            <a:r>
              <a:rPr lang="en-US" sz="3000" b="0">
                <a:latin typeface="Times New Roman" charset="0"/>
              </a:rPr>
              <a:t> record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with digit v.</a:t>
            </a:r>
          </a:p>
        </p:txBody>
      </p:sp>
      <p:sp>
        <p:nvSpPr>
          <p:cNvPr id="1264795" name="Line 155"/>
          <p:cNvSpPr>
            <a:spLocks noChangeShapeType="1"/>
          </p:cNvSpPr>
          <p:nvPr/>
        </p:nvSpPr>
        <p:spPr bwMode="auto">
          <a:xfrm flipH="1" flipV="1">
            <a:off x="1752600" y="2667000"/>
            <a:ext cx="3048000" cy="13716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4796" name="Line 156"/>
          <p:cNvSpPr>
            <a:spLocks noChangeShapeType="1"/>
          </p:cNvSpPr>
          <p:nvPr/>
        </p:nvSpPr>
        <p:spPr bwMode="auto">
          <a:xfrm flipH="1" flipV="1">
            <a:off x="3657600" y="2667000"/>
            <a:ext cx="19050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4797" name="Line 157"/>
          <p:cNvSpPr>
            <a:spLocks noChangeShapeType="1"/>
          </p:cNvSpPr>
          <p:nvPr/>
        </p:nvSpPr>
        <p:spPr bwMode="auto">
          <a:xfrm flipV="1">
            <a:off x="6248400" y="2590800"/>
            <a:ext cx="914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4798" name="Line 158"/>
          <p:cNvSpPr>
            <a:spLocks noChangeShapeType="1"/>
          </p:cNvSpPr>
          <p:nvPr/>
        </p:nvSpPr>
        <p:spPr bwMode="auto">
          <a:xfrm flipV="1">
            <a:off x="7086600" y="2590800"/>
            <a:ext cx="1295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4813" name="Oval 173"/>
          <p:cNvSpPr>
            <a:spLocks noChangeArrowheads="1"/>
          </p:cNvSpPr>
          <p:nvPr/>
        </p:nvSpPr>
        <p:spPr bwMode="auto">
          <a:xfrm>
            <a:off x="1447800" y="990600"/>
            <a:ext cx="381000" cy="533400"/>
          </a:xfrm>
          <a:prstGeom prst="ellips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charset="0"/>
            </a:endParaRPr>
          </a:p>
        </p:txBody>
      </p:sp>
      <p:sp>
        <p:nvSpPr>
          <p:cNvPr id="1264814" name="Rectangle 174"/>
          <p:cNvSpPr>
            <a:spLocks noChangeArrowheads="1"/>
          </p:cNvSpPr>
          <p:nvPr/>
        </p:nvSpPr>
        <p:spPr bwMode="auto">
          <a:xfrm>
            <a:off x="3429000" y="151765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64825" name="Text Box 185"/>
          <p:cNvSpPr txBox="1">
            <a:spLocks noChangeArrowheads="1"/>
          </p:cNvSpPr>
          <p:nvPr/>
        </p:nvSpPr>
        <p:spPr bwMode="auto">
          <a:xfrm>
            <a:off x="136525" y="5072063"/>
            <a:ext cx="6792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Algorithm: Go through the records in order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                   putting them where they go.</a:t>
            </a:r>
          </a:p>
        </p:txBody>
      </p:sp>
      <p:sp>
        <p:nvSpPr>
          <p:cNvPr id="1264826" name="Line 186"/>
          <p:cNvSpPr>
            <a:spLocks noChangeShapeType="1"/>
          </p:cNvSpPr>
          <p:nvPr/>
        </p:nvSpPr>
        <p:spPr bwMode="auto">
          <a:xfrm>
            <a:off x="1447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4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4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4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64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6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4813" grpId="0" animBg="1"/>
      <p:bldP spid="1264813" grpId="1" animBg="1"/>
      <p:bldP spid="1264814" grpId="0"/>
      <p:bldP spid="1264826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4938"/>
            <a:ext cx="7772400" cy="1143001"/>
          </a:xfrm>
        </p:spPr>
        <p:txBody>
          <a:bodyPr/>
          <a:lstStyle/>
          <a:p>
            <a:r>
              <a:rPr lang="en-US"/>
              <a:t>CountingSort</a:t>
            </a:r>
          </a:p>
        </p:txBody>
      </p:sp>
      <p:sp>
        <p:nvSpPr>
          <p:cNvPr id="1265667" name="Text Box 3"/>
          <p:cNvSpPr txBox="1">
            <a:spLocks noChangeArrowheads="1"/>
          </p:cNvSpPr>
          <p:nvPr/>
        </p:nvSpPr>
        <p:spPr bwMode="auto">
          <a:xfrm>
            <a:off x="60325" y="992188"/>
            <a:ext cx="1095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Input:</a:t>
            </a:r>
          </a:p>
        </p:txBody>
      </p:sp>
      <p:sp>
        <p:nvSpPr>
          <p:cNvPr id="1265668" name="Text Box 4"/>
          <p:cNvSpPr txBox="1">
            <a:spLocks noChangeArrowheads="1"/>
          </p:cNvSpPr>
          <p:nvPr/>
        </p:nvSpPr>
        <p:spPr bwMode="auto">
          <a:xfrm>
            <a:off x="76200" y="1525588"/>
            <a:ext cx="1349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Output:</a:t>
            </a:r>
          </a:p>
        </p:txBody>
      </p:sp>
      <p:sp>
        <p:nvSpPr>
          <p:cNvPr id="1265669" name="Text Box 5"/>
          <p:cNvSpPr txBox="1">
            <a:spLocks noChangeArrowheads="1"/>
          </p:cNvSpPr>
          <p:nvPr/>
        </p:nvSpPr>
        <p:spPr bwMode="auto">
          <a:xfrm>
            <a:off x="92075" y="2058988"/>
            <a:ext cx="1158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Index:</a:t>
            </a:r>
          </a:p>
        </p:txBody>
      </p:sp>
      <p:graphicFrame>
        <p:nvGraphicFramePr>
          <p:cNvPr id="1265670" name="Group 6"/>
          <p:cNvGraphicFramePr>
            <a:graphicFrameLocks noGrp="1"/>
          </p:cNvGraphicFramePr>
          <p:nvPr>
            <p:ph idx="1"/>
          </p:nvPr>
        </p:nvGraphicFramePr>
        <p:xfrm>
          <a:off x="1447800" y="990600"/>
          <a:ext cx="7543800" cy="1676400"/>
        </p:xfrm>
        <a:graphic>
          <a:graphicData uri="http://schemas.openxmlformats.org/drawingml/2006/table">
            <a:tbl>
              <a:tblPr/>
              <a:tblGrid>
                <a:gridCol w="396875"/>
                <a:gridCol w="396875"/>
                <a:gridCol w="396875"/>
                <a:gridCol w="396875"/>
                <a:gridCol w="398463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8462"/>
                <a:gridCol w="396875"/>
                <a:gridCol w="396875"/>
                <a:gridCol w="396875"/>
                <a:gridCol w="396875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500188" y="2128838"/>
            <a:ext cx="7535862" cy="500062"/>
            <a:chOff x="945" y="1341"/>
            <a:chExt cx="4747" cy="315"/>
          </a:xfrm>
        </p:grpSpPr>
        <p:sp>
          <p:nvSpPr>
            <p:cNvPr id="1265753" name="Text Box 89"/>
            <p:cNvSpPr txBox="1">
              <a:spLocks noChangeArrowheads="1"/>
            </p:cNvSpPr>
            <p:nvPr/>
          </p:nvSpPr>
          <p:spPr bwMode="auto">
            <a:xfrm>
              <a:off x="362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11</a:t>
              </a:r>
            </a:p>
          </p:txBody>
        </p:sp>
        <p:sp>
          <p:nvSpPr>
            <p:cNvPr id="1265754" name="Text Box 90"/>
            <p:cNvSpPr txBox="1">
              <a:spLocks noChangeArrowheads="1"/>
            </p:cNvSpPr>
            <p:nvPr/>
          </p:nvSpPr>
          <p:spPr bwMode="auto">
            <a:xfrm>
              <a:off x="336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10</a:t>
              </a:r>
            </a:p>
          </p:txBody>
        </p:sp>
        <p:sp>
          <p:nvSpPr>
            <p:cNvPr id="1265755" name="Text Box 91"/>
            <p:cNvSpPr txBox="1">
              <a:spLocks noChangeArrowheads="1"/>
            </p:cNvSpPr>
            <p:nvPr/>
          </p:nvSpPr>
          <p:spPr bwMode="auto">
            <a:xfrm>
              <a:off x="317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9</a:t>
              </a:r>
            </a:p>
          </p:txBody>
        </p:sp>
        <p:sp>
          <p:nvSpPr>
            <p:cNvPr id="1265756" name="Text Box 92"/>
            <p:cNvSpPr txBox="1">
              <a:spLocks noChangeArrowheads="1"/>
            </p:cNvSpPr>
            <p:nvPr/>
          </p:nvSpPr>
          <p:spPr bwMode="auto">
            <a:xfrm>
              <a:off x="292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8</a:t>
              </a:r>
            </a:p>
          </p:txBody>
        </p:sp>
        <p:sp>
          <p:nvSpPr>
            <p:cNvPr id="1265757" name="Text Box 93"/>
            <p:cNvSpPr txBox="1">
              <a:spLocks noChangeArrowheads="1"/>
            </p:cNvSpPr>
            <p:nvPr/>
          </p:nvSpPr>
          <p:spPr bwMode="auto">
            <a:xfrm>
              <a:off x="2688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7</a:t>
              </a:r>
            </a:p>
          </p:txBody>
        </p:sp>
        <p:sp>
          <p:nvSpPr>
            <p:cNvPr id="1265758" name="Text Box 94"/>
            <p:cNvSpPr txBox="1">
              <a:spLocks noChangeArrowheads="1"/>
            </p:cNvSpPr>
            <p:nvPr/>
          </p:nvSpPr>
          <p:spPr bwMode="auto">
            <a:xfrm>
              <a:off x="242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6</a:t>
              </a:r>
            </a:p>
          </p:txBody>
        </p:sp>
        <p:sp>
          <p:nvSpPr>
            <p:cNvPr id="1265759" name="Text Box 95"/>
            <p:cNvSpPr txBox="1">
              <a:spLocks noChangeArrowheads="1"/>
            </p:cNvSpPr>
            <p:nvPr/>
          </p:nvSpPr>
          <p:spPr bwMode="auto">
            <a:xfrm>
              <a:off x="2173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5</a:t>
              </a:r>
            </a:p>
          </p:txBody>
        </p:sp>
        <p:sp>
          <p:nvSpPr>
            <p:cNvPr id="1265760" name="Text Box 96"/>
            <p:cNvSpPr txBox="1">
              <a:spLocks noChangeArrowheads="1"/>
            </p:cNvSpPr>
            <p:nvPr/>
          </p:nvSpPr>
          <p:spPr bwMode="auto">
            <a:xfrm>
              <a:off x="190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4</a:t>
              </a:r>
            </a:p>
          </p:txBody>
        </p:sp>
        <p:sp>
          <p:nvSpPr>
            <p:cNvPr id="1265761" name="Text Box 97"/>
            <p:cNvSpPr txBox="1">
              <a:spLocks noChangeArrowheads="1"/>
            </p:cNvSpPr>
            <p:nvPr/>
          </p:nvSpPr>
          <p:spPr bwMode="auto">
            <a:xfrm>
              <a:off x="1661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3</a:t>
              </a:r>
            </a:p>
          </p:txBody>
        </p:sp>
        <p:sp>
          <p:nvSpPr>
            <p:cNvPr id="1265762" name="Text Box 98"/>
            <p:cNvSpPr txBox="1">
              <a:spLocks noChangeArrowheads="1"/>
            </p:cNvSpPr>
            <p:nvPr/>
          </p:nvSpPr>
          <p:spPr bwMode="auto">
            <a:xfrm>
              <a:off x="142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2</a:t>
              </a:r>
            </a:p>
          </p:txBody>
        </p:sp>
        <p:sp>
          <p:nvSpPr>
            <p:cNvPr id="1265763" name="Text Box 99"/>
            <p:cNvSpPr txBox="1">
              <a:spLocks noChangeArrowheads="1"/>
            </p:cNvSpPr>
            <p:nvPr/>
          </p:nvSpPr>
          <p:spPr bwMode="auto">
            <a:xfrm>
              <a:off x="117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</a:t>
              </a:r>
            </a:p>
          </p:txBody>
        </p:sp>
        <p:sp>
          <p:nvSpPr>
            <p:cNvPr id="1265764" name="Text Box 100"/>
            <p:cNvSpPr txBox="1">
              <a:spLocks noChangeArrowheads="1"/>
            </p:cNvSpPr>
            <p:nvPr/>
          </p:nvSpPr>
          <p:spPr bwMode="auto">
            <a:xfrm>
              <a:off x="945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0</a:t>
              </a:r>
            </a:p>
          </p:txBody>
        </p:sp>
        <p:sp>
          <p:nvSpPr>
            <p:cNvPr id="1265765" name="Text Box 101"/>
            <p:cNvSpPr txBox="1">
              <a:spLocks noChangeArrowheads="1"/>
            </p:cNvSpPr>
            <p:nvPr/>
          </p:nvSpPr>
          <p:spPr bwMode="auto">
            <a:xfrm>
              <a:off x="3872" y="1342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12</a:t>
              </a:r>
            </a:p>
          </p:txBody>
        </p:sp>
        <p:sp>
          <p:nvSpPr>
            <p:cNvPr id="1265766" name="Text Box 102"/>
            <p:cNvSpPr txBox="1">
              <a:spLocks noChangeArrowheads="1"/>
            </p:cNvSpPr>
            <p:nvPr/>
          </p:nvSpPr>
          <p:spPr bwMode="auto">
            <a:xfrm>
              <a:off x="4133" y="1343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13</a:t>
              </a:r>
            </a:p>
          </p:txBody>
        </p:sp>
        <p:sp>
          <p:nvSpPr>
            <p:cNvPr id="1265767" name="Text Box 103"/>
            <p:cNvSpPr txBox="1">
              <a:spLocks noChangeArrowheads="1"/>
            </p:cNvSpPr>
            <p:nvPr/>
          </p:nvSpPr>
          <p:spPr bwMode="auto">
            <a:xfrm>
              <a:off x="4380" y="1344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14</a:t>
              </a:r>
            </a:p>
          </p:txBody>
        </p:sp>
        <p:sp>
          <p:nvSpPr>
            <p:cNvPr id="1265768" name="Text Box 104"/>
            <p:cNvSpPr txBox="1">
              <a:spLocks noChangeArrowheads="1"/>
            </p:cNvSpPr>
            <p:nvPr/>
          </p:nvSpPr>
          <p:spPr bwMode="auto">
            <a:xfrm>
              <a:off x="4627" y="1345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15</a:t>
              </a:r>
            </a:p>
          </p:txBody>
        </p:sp>
        <p:sp>
          <p:nvSpPr>
            <p:cNvPr id="1265769" name="Text Box 105"/>
            <p:cNvSpPr txBox="1">
              <a:spLocks noChangeArrowheads="1"/>
            </p:cNvSpPr>
            <p:nvPr/>
          </p:nvSpPr>
          <p:spPr bwMode="auto">
            <a:xfrm>
              <a:off x="4874" y="1346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16</a:t>
              </a:r>
            </a:p>
          </p:txBody>
        </p:sp>
        <p:sp>
          <p:nvSpPr>
            <p:cNvPr id="1265770" name="Text Box 106"/>
            <p:cNvSpPr txBox="1">
              <a:spLocks noChangeArrowheads="1"/>
            </p:cNvSpPr>
            <p:nvPr/>
          </p:nvSpPr>
          <p:spPr bwMode="auto">
            <a:xfrm>
              <a:off x="5121" y="1347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17</a:t>
              </a:r>
            </a:p>
          </p:txBody>
        </p:sp>
        <p:sp>
          <p:nvSpPr>
            <p:cNvPr id="1265771" name="Text Box 107"/>
            <p:cNvSpPr txBox="1">
              <a:spLocks noChangeArrowheads="1"/>
            </p:cNvSpPr>
            <p:nvPr/>
          </p:nvSpPr>
          <p:spPr bwMode="auto">
            <a:xfrm>
              <a:off x="5368" y="1348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18</a:t>
              </a:r>
            </a:p>
          </p:txBody>
        </p:sp>
      </p:grpSp>
      <p:sp>
        <p:nvSpPr>
          <p:cNvPr id="1265772" name="Text Box 108"/>
          <p:cNvSpPr txBox="1">
            <a:spLocks noChangeArrowheads="1"/>
          </p:cNvSpPr>
          <p:nvPr/>
        </p:nvSpPr>
        <p:spPr bwMode="auto">
          <a:xfrm>
            <a:off x="3013075" y="3336925"/>
            <a:ext cx="1487488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Value v:</a:t>
            </a:r>
          </a:p>
        </p:txBody>
      </p: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1465263" y="1008063"/>
            <a:ext cx="7504112" cy="549275"/>
            <a:chOff x="923" y="1104"/>
            <a:chExt cx="4727" cy="346"/>
          </a:xfrm>
        </p:grpSpPr>
        <p:sp>
          <p:nvSpPr>
            <p:cNvPr id="1265774" name="Text Box 110"/>
            <p:cNvSpPr txBox="1">
              <a:spLocks noChangeArrowheads="1"/>
            </p:cNvSpPr>
            <p:nvPr/>
          </p:nvSpPr>
          <p:spPr bwMode="auto">
            <a:xfrm>
              <a:off x="923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5775" name="Text Box 111"/>
            <p:cNvSpPr txBox="1">
              <a:spLocks noChangeArrowheads="1"/>
            </p:cNvSpPr>
            <p:nvPr/>
          </p:nvSpPr>
          <p:spPr bwMode="auto">
            <a:xfrm>
              <a:off x="115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5776" name="Text Box 112"/>
            <p:cNvSpPr txBox="1">
              <a:spLocks noChangeArrowheads="1"/>
            </p:cNvSpPr>
            <p:nvPr/>
          </p:nvSpPr>
          <p:spPr bwMode="auto">
            <a:xfrm>
              <a:off x="141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5777" name="Text Box 113"/>
            <p:cNvSpPr txBox="1">
              <a:spLocks noChangeArrowheads="1"/>
            </p:cNvSpPr>
            <p:nvPr/>
          </p:nvSpPr>
          <p:spPr bwMode="auto">
            <a:xfrm>
              <a:off x="167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5778" name="Text Box 114"/>
            <p:cNvSpPr txBox="1">
              <a:spLocks noChangeArrowheads="1"/>
            </p:cNvSpPr>
            <p:nvPr/>
          </p:nvSpPr>
          <p:spPr bwMode="auto">
            <a:xfrm>
              <a:off x="193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5779" name="Text Box 115"/>
            <p:cNvSpPr txBox="1">
              <a:spLocks noChangeArrowheads="1"/>
            </p:cNvSpPr>
            <p:nvPr/>
          </p:nvSpPr>
          <p:spPr bwMode="auto">
            <a:xfrm>
              <a:off x="219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5780" name="Text Box 116"/>
            <p:cNvSpPr txBox="1">
              <a:spLocks noChangeArrowheads="1"/>
            </p:cNvSpPr>
            <p:nvPr/>
          </p:nvSpPr>
          <p:spPr bwMode="auto">
            <a:xfrm>
              <a:off x="2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5781" name="Text Box 117"/>
            <p:cNvSpPr txBox="1">
              <a:spLocks noChangeArrowheads="1"/>
            </p:cNvSpPr>
            <p:nvPr/>
          </p:nvSpPr>
          <p:spPr bwMode="auto">
            <a:xfrm>
              <a:off x="26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5782" name="Text Box 118"/>
            <p:cNvSpPr txBox="1">
              <a:spLocks noChangeArrowheads="1"/>
            </p:cNvSpPr>
            <p:nvPr/>
          </p:nvSpPr>
          <p:spPr bwMode="auto">
            <a:xfrm>
              <a:off x="292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5783" name="Text Box 119"/>
            <p:cNvSpPr txBox="1">
              <a:spLocks noChangeArrowheads="1"/>
            </p:cNvSpPr>
            <p:nvPr/>
          </p:nvSpPr>
          <p:spPr bwMode="auto">
            <a:xfrm>
              <a:off x="318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5784" name="Text Box 120"/>
            <p:cNvSpPr txBox="1">
              <a:spLocks noChangeArrowheads="1"/>
            </p:cNvSpPr>
            <p:nvPr/>
          </p:nvSpPr>
          <p:spPr bwMode="auto">
            <a:xfrm>
              <a:off x="343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5785" name="Text Box 121"/>
            <p:cNvSpPr txBox="1">
              <a:spLocks noChangeArrowheads="1"/>
            </p:cNvSpPr>
            <p:nvPr/>
          </p:nvSpPr>
          <p:spPr bwMode="auto">
            <a:xfrm>
              <a:off x="367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5786" name="Text Box 122"/>
            <p:cNvSpPr txBox="1">
              <a:spLocks noChangeArrowheads="1"/>
            </p:cNvSpPr>
            <p:nvPr/>
          </p:nvSpPr>
          <p:spPr bwMode="auto">
            <a:xfrm>
              <a:off x="39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5787" name="Text Box 123"/>
            <p:cNvSpPr txBox="1">
              <a:spLocks noChangeArrowheads="1"/>
            </p:cNvSpPr>
            <p:nvPr/>
          </p:nvSpPr>
          <p:spPr bwMode="auto">
            <a:xfrm>
              <a:off x="4157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5788" name="Text Box 124"/>
            <p:cNvSpPr txBox="1">
              <a:spLocks noChangeArrowheads="1"/>
            </p:cNvSpPr>
            <p:nvPr/>
          </p:nvSpPr>
          <p:spPr bwMode="auto">
            <a:xfrm>
              <a:off x="4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5789" name="Text Box 125"/>
            <p:cNvSpPr txBox="1">
              <a:spLocks noChangeArrowheads="1"/>
            </p:cNvSpPr>
            <p:nvPr/>
          </p:nvSpPr>
          <p:spPr bwMode="auto">
            <a:xfrm>
              <a:off x="466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5790" name="Text Box 126"/>
            <p:cNvSpPr txBox="1">
              <a:spLocks noChangeArrowheads="1"/>
            </p:cNvSpPr>
            <p:nvPr/>
          </p:nvSpPr>
          <p:spPr bwMode="auto">
            <a:xfrm>
              <a:off x="492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5791" name="Text Box 127"/>
            <p:cNvSpPr txBox="1">
              <a:spLocks noChangeArrowheads="1"/>
            </p:cNvSpPr>
            <p:nvPr/>
          </p:nvSpPr>
          <p:spPr bwMode="auto">
            <a:xfrm>
              <a:off x="51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5792" name="Text Box 128"/>
            <p:cNvSpPr txBox="1">
              <a:spLocks noChangeArrowheads="1"/>
            </p:cNvSpPr>
            <p:nvPr/>
          </p:nvSpPr>
          <p:spPr bwMode="auto">
            <a:xfrm>
              <a:off x="5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</p:grpSp>
      <p:graphicFrame>
        <p:nvGraphicFramePr>
          <p:cNvPr id="1265793" name="Group 129"/>
          <p:cNvGraphicFramePr>
            <a:graphicFrameLocks noGrp="1"/>
          </p:cNvGraphicFramePr>
          <p:nvPr/>
        </p:nvGraphicFramePr>
        <p:xfrm>
          <a:off x="4483100" y="3400425"/>
          <a:ext cx="2819400" cy="1009650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65810" name="Text Box 146"/>
          <p:cNvSpPr txBox="1">
            <a:spLocks noChangeArrowheads="1"/>
          </p:cNvSpPr>
          <p:nvPr/>
        </p:nvSpPr>
        <p:spPr bwMode="auto">
          <a:xfrm>
            <a:off x="67691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65811" name="Text Box 147"/>
          <p:cNvSpPr txBox="1">
            <a:spLocks noChangeArrowheads="1"/>
          </p:cNvSpPr>
          <p:nvPr/>
        </p:nvSpPr>
        <p:spPr bwMode="auto">
          <a:xfrm>
            <a:off x="60960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65812" name="Text Box 148"/>
          <p:cNvSpPr txBox="1">
            <a:spLocks noChangeArrowheads="1"/>
          </p:cNvSpPr>
          <p:nvPr/>
        </p:nvSpPr>
        <p:spPr bwMode="auto">
          <a:xfrm>
            <a:off x="5395913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65813" name="Text Box 149"/>
          <p:cNvSpPr txBox="1">
            <a:spLocks noChangeArrowheads="1"/>
          </p:cNvSpPr>
          <p:nvPr/>
        </p:nvSpPr>
        <p:spPr bwMode="auto">
          <a:xfrm>
            <a:off x="4673600" y="3362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5814" name="Text Box 150"/>
          <p:cNvSpPr txBox="1">
            <a:spLocks noChangeArrowheads="1"/>
          </p:cNvSpPr>
          <p:nvPr/>
        </p:nvSpPr>
        <p:spPr bwMode="auto">
          <a:xfrm>
            <a:off x="66738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17</a:t>
            </a:r>
          </a:p>
        </p:txBody>
      </p:sp>
      <p:sp>
        <p:nvSpPr>
          <p:cNvPr id="1265815" name="Text Box 151"/>
          <p:cNvSpPr txBox="1">
            <a:spLocks noChangeArrowheads="1"/>
          </p:cNvSpPr>
          <p:nvPr/>
        </p:nvSpPr>
        <p:spPr bwMode="auto">
          <a:xfrm>
            <a:off x="60007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14</a:t>
            </a:r>
          </a:p>
        </p:txBody>
      </p:sp>
      <p:sp>
        <p:nvSpPr>
          <p:cNvPr id="1265816" name="Text Box 152"/>
          <p:cNvSpPr txBox="1">
            <a:spLocks noChangeArrowheads="1"/>
          </p:cNvSpPr>
          <p:nvPr/>
        </p:nvSpPr>
        <p:spPr bwMode="auto">
          <a:xfrm>
            <a:off x="5395913" y="3860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6</a:t>
            </a:r>
          </a:p>
        </p:txBody>
      </p:sp>
      <p:sp>
        <p:nvSpPr>
          <p:cNvPr id="1265817" name="Text Box 153"/>
          <p:cNvSpPr txBox="1">
            <a:spLocks noChangeArrowheads="1"/>
          </p:cNvSpPr>
          <p:nvPr/>
        </p:nvSpPr>
        <p:spPr bwMode="auto">
          <a:xfrm>
            <a:off x="4673600" y="3870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5818" name="Text Box 154"/>
          <p:cNvSpPr txBox="1">
            <a:spLocks noChangeArrowheads="1"/>
          </p:cNvSpPr>
          <p:nvPr/>
        </p:nvSpPr>
        <p:spPr bwMode="auto">
          <a:xfrm>
            <a:off x="76200" y="3870325"/>
            <a:ext cx="3871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Location of </a:t>
            </a:r>
            <a:r>
              <a:rPr lang="en-US" sz="3000" b="0">
                <a:solidFill>
                  <a:schemeClr val="tx2"/>
                </a:solidFill>
                <a:latin typeface="Times New Roman" charset="0"/>
              </a:rPr>
              <a:t>next</a:t>
            </a:r>
            <a:r>
              <a:rPr lang="en-US" sz="3000" b="0">
                <a:latin typeface="Times New Roman" charset="0"/>
              </a:rPr>
              <a:t> record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with digit v.</a:t>
            </a:r>
          </a:p>
        </p:txBody>
      </p:sp>
      <p:sp>
        <p:nvSpPr>
          <p:cNvPr id="1265819" name="Line 155"/>
          <p:cNvSpPr>
            <a:spLocks noChangeShapeType="1"/>
          </p:cNvSpPr>
          <p:nvPr/>
        </p:nvSpPr>
        <p:spPr bwMode="auto">
          <a:xfrm flipH="1" flipV="1">
            <a:off x="1752600" y="2667000"/>
            <a:ext cx="3048000" cy="13716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5820" name="Line 156"/>
          <p:cNvSpPr>
            <a:spLocks noChangeShapeType="1"/>
          </p:cNvSpPr>
          <p:nvPr/>
        </p:nvSpPr>
        <p:spPr bwMode="auto">
          <a:xfrm flipV="1">
            <a:off x="6248400" y="2590800"/>
            <a:ext cx="914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5821" name="Line 157"/>
          <p:cNvSpPr>
            <a:spLocks noChangeShapeType="1"/>
          </p:cNvSpPr>
          <p:nvPr/>
        </p:nvSpPr>
        <p:spPr bwMode="auto">
          <a:xfrm flipV="1">
            <a:off x="7086600" y="2590800"/>
            <a:ext cx="1295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5836" name="Line 172"/>
          <p:cNvSpPr>
            <a:spLocks noChangeShapeType="1"/>
          </p:cNvSpPr>
          <p:nvPr/>
        </p:nvSpPr>
        <p:spPr bwMode="auto">
          <a:xfrm flipH="1" flipV="1">
            <a:off x="4038600" y="2667000"/>
            <a:ext cx="15240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5837" name="Line 173"/>
          <p:cNvSpPr>
            <a:spLocks noChangeShapeType="1"/>
          </p:cNvSpPr>
          <p:nvPr/>
        </p:nvSpPr>
        <p:spPr bwMode="auto">
          <a:xfrm>
            <a:off x="1447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5838" name="Rectangle 174"/>
          <p:cNvSpPr>
            <a:spLocks noChangeArrowheads="1"/>
          </p:cNvSpPr>
          <p:nvPr/>
        </p:nvSpPr>
        <p:spPr bwMode="auto">
          <a:xfrm>
            <a:off x="14922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5849" name="Text Box 185"/>
          <p:cNvSpPr txBox="1">
            <a:spLocks noChangeArrowheads="1"/>
          </p:cNvSpPr>
          <p:nvPr/>
        </p:nvSpPr>
        <p:spPr bwMode="auto">
          <a:xfrm>
            <a:off x="136525" y="5072063"/>
            <a:ext cx="6792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Algorithm: Go through the records in order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                   putting them where they go.</a:t>
            </a:r>
          </a:p>
        </p:txBody>
      </p:sp>
      <p:sp>
        <p:nvSpPr>
          <p:cNvPr id="1265850" name="Rectangle 186"/>
          <p:cNvSpPr>
            <a:spLocks noChangeArrowheads="1"/>
          </p:cNvSpPr>
          <p:nvPr/>
        </p:nvSpPr>
        <p:spPr bwMode="auto">
          <a:xfrm>
            <a:off x="3429000" y="1517650"/>
            <a:ext cx="46990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 </a:t>
            </a:r>
          </a:p>
        </p:txBody>
      </p:sp>
      <p:sp>
        <p:nvSpPr>
          <p:cNvPr id="1265851" name="Line 187"/>
          <p:cNvSpPr>
            <a:spLocks noChangeShapeType="1"/>
          </p:cNvSpPr>
          <p:nvPr/>
        </p:nvSpPr>
        <p:spPr bwMode="auto">
          <a:xfrm>
            <a:off x="18669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5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5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5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6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5838" grpId="0"/>
      <p:bldP spid="1265851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04800"/>
            <a:ext cx="7772400" cy="1143000"/>
          </a:xfrm>
        </p:spPr>
        <p:txBody>
          <a:bodyPr/>
          <a:lstStyle/>
          <a:p>
            <a:r>
              <a:rPr lang="en-US"/>
              <a:t>RadixSort   </a:t>
            </a:r>
          </a:p>
        </p:txBody>
      </p:sp>
      <p:sp>
        <p:nvSpPr>
          <p:cNvPr id="1285123" name="Text Box 3"/>
          <p:cNvSpPr txBox="1">
            <a:spLocks noChangeArrowheads="1"/>
          </p:cNvSpPr>
          <p:nvPr/>
        </p:nvSpPr>
        <p:spPr bwMode="auto">
          <a:xfrm>
            <a:off x="533400" y="990600"/>
            <a:ext cx="8509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344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125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333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134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224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334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143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225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325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243 </a:t>
            </a:r>
          </a:p>
        </p:txBody>
      </p:sp>
      <p:sp>
        <p:nvSpPr>
          <p:cNvPr id="1285124" name="Text Box 4"/>
          <p:cNvSpPr txBox="1">
            <a:spLocks noChangeArrowheads="1"/>
          </p:cNvSpPr>
          <p:nvPr/>
        </p:nvSpPr>
        <p:spPr bwMode="auto">
          <a:xfrm>
            <a:off x="1590675" y="1752600"/>
            <a:ext cx="25447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Sort wrt which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digit first?</a:t>
            </a:r>
          </a:p>
        </p:txBody>
      </p:sp>
      <p:sp>
        <p:nvSpPr>
          <p:cNvPr id="1285125" name="Text Box 5"/>
          <p:cNvSpPr txBox="1">
            <a:spLocks noChangeArrowheads="1"/>
          </p:cNvSpPr>
          <p:nvPr/>
        </p:nvSpPr>
        <p:spPr bwMode="auto">
          <a:xfrm>
            <a:off x="5464175" y="1752600"/>
            <a:ext cx="25447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Sort wrt which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digit Second?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524000" y="990600"/>
            <a:ext cx="3581400" cy="4664075"/>
            <a:chOff x="1008" y="864"/>
            <a:chExt cx="2256" cy="2938"/>
          </a:xfrm>
        </p:grpSpPr>
        <p:sp>
          <p:nvSpPr>
            <p:cNvPr id="1285127" name="Text Box 7"/>
            <p:cNvSpPr txBox="1">
              <a:spLocks noChangeArrowheads="1"/>
            </p:cNvSpPr>
            <p:nvPr/>
          </p:nvSpPr>
          <p:spPr bwMode="auto">
            <a:xfrm>
              <a:off x="1008" y="2331"/>
              <a:ext cx="1191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The least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latin typeface="Times New Roman" charset="0"/>
                </a:rPr>
                <a:t>significant.</a:t>
              </a:r>
            </a:p>
          </p:txBody>
        </p:sp>
        <p:sp>
          <p:nvSpPr>
            <p:cNvPr id="1285128" name="Text Box 8"/>
            <p:cNvSpPr txBox="1">
              <a:spLocks noChangeArrowheads="1"/>
            </p:cNvSpPr>
            <p:nvPr/>
          </p:nvSpPr>
          <p:spPr bwMode="auto">
            <a:xfrm>
              <a:off x="2728" y="864"/>
              <a:ext cx="536" cy="2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333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143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243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344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134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224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334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125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225 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325 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410200" y="990600"/>
            <a:ext cx="3536950" cy="5578475"/>
            <a:chOff x="3448" y="864"/>
            <a:chExt cx="2228" cy="3514"/>
          </a:xfrm>
        </p:grpSpPr>
        <p:sp>
          <p:nvSpPr>
            <p:cNvPr id="1285130" name="Text Box 10"/>
            <p:cNvSpPr txBox="1">
              <a:spLocks noChangeArrowheads="1"/>
            </p:cNvSpPr>
            <p:nvPr/>
          </p:nvSpPr>
          <p:spPr bwMode="auto">
            <a:xfrm>
              <a:off x="3448" y="2331"/>
              <a:ext cx="1525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The next least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latin typeface="Times New Roman" charset="0"/>
                </a:rPr>
                <a:t>significant.</a:t>
              </a:r>
            </a:p>
          </p:txBody>
        </p:sp>
        <p:sp>
          <p:nvSpPr>
            <p:cNvPr id="1285131" name="Text Box 11"/>
            <p:cNvSpPr txBox="1">
              <a:spLocks noChangeArrowheads="1"/>
            </p:cNvSpPr>
            <p:nvPr/>
          </p:nvSpPr>
          <p:spPr bwMode="auto">
            <a:xfrm>
              <a:off x="5080" y="864"/>
              <a:ext cx="596" cy="3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2 24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1 25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2 25 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3 25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3 33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1 34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3 34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1 43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2 43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3 44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latin typeface="Times New Roman" charset="0"/>
                </a:rPr>
                <a:t/>
              </a:r>
              <a:br>
                <a:rPr lang="en-US" sz="3000" b="0">
                  <a:latin typeface="Times New Roman" charset="0"/>
                </a:rPr>
              </a:br>
              <a:endParaRPr lang="en-US" sz="3000" b="0">
                <a:latin typeface="Times New Roman" charset="0"/>
              </a:endParaRP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733800" y="5527675"/>
            <a:ext cx="5467350" cy="1066800"/>
            <a:chOff x="2352" y="3648"/>
            <a:chExt cx="3444" cy="672"/>
          </a:xfrm>
        </p:grpSpPr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2352" y="3648"/>
              <a:ext cx="3444" cy="672"/>
              <a:chOff x="2352" y="3648"/>
              <a:chExt cx="3444" cy="672"/>
            </a:xfrm>
          </p:grpSpPr>
          <p:grpSp>
            <p:nvGrpSpPr>
              <p:cNvPr id="6" name="Group 14"/>
              <p:cNvGrpSpPr>
                <a:grpSpLocks/>
              </p:cNvGrpSpPr>
              <p:nvPr/>
            </p:nvGrpSpPr>
            <p:grpSpPr bwMode="auto">
              <a:xfrm>
                <a:off x="2352" y="3648"/>
                <a:ext cx="744" cy="672"/>
                <a:chOff x="1224" y="2539"/>
                <a:chExt cx="2280" cy="1785"/>
              </a:xfrm>
            </p:grpSpPr>
            <p:sp>
              <p:nvSpPr>
                <p:cNvPr id="1285135" name="Freeform 15" descr="Green marble"/>
                <p:cNvSpPr>
                  <a:spLocks/>
                </p:cNvSpPr>
                <p:nvPr/>
              </p:nvSpPr>
              <p:spPr bwMode="auto">
                <a:xfrm>
                  <a:off x="1224" y="2539"/>
                  <a:ext cx="2280" cy="1785"/>
                </a:xfrm>
                <a:custGeom>
                  <a:avLst/>
                  <a:gdLst/>
                  <a:ahLst/>
                  <a:cxnLst>
                    <a:cxn ang="0">
                      <a:pos x="748" y="30"/>
                    </a:cxn>
                    <a:cxn ang="0">
                      <a:pos x="1224" y="305"/>
                    </a:cxn>
                    <a:cxn ang="0">
                      <a:pos x="2184" y="257"/>
                    </a:cxn>
                    <a:cxn ang="0">
                      <a:pos x="1800" y="1121"/>
                    </a:cxn>
                    <a:cxn ang="0">
                      <a:pos x="1743" y="1313"/>
                    </a:cxn>
                    <a:cxn ang="0">
                      <a:pos x="1717" y="1479"/>
                    </a:cxn>
                    <a:cxn ang="0">
                      <a:pos x="1560" y="1549"/>
                    </a:cxn>
                    <a:cxn ang="0">
                      <a:pos x="1272" y="1553"/>
                    </a:cxn>
                    <a:cxn ang="0">
                      <a:pos x="168" y="1649"/>
                    </a:cxn>
                    <a:cxn ang="0">
                      <a:pos x="264" y="737"/>
                    </a:cxn>
                    <a:cxn ang="0">
                      <a:pos x="425" y="126"/>
                    </a:cxn>
                    <a:cxn ang="0">
                      <a:pos x="748" y="30"/>
                    </a:cxn>
                  </a:cxnLst>
                  <a:rect l="0" t="0" r="r" b="b"/>
                  <a:pathLst>
                    <a:path w="2280" h="1785">
                      <a:moveTo>
                        <a:pt x="748" y="30"/>
                      </a:moveTo>
                      <a:cubicBezTo>
                        <a:pt x="881" y="60"/>
                        <a:pt x="985" y="267"/>
                        <a:pt x="1224" y="305"/>
                      </a:cubicBezTo>
                      <a:cubicBezTo>
                        <a:pt x="1463" y="343"/>
                        <a:pt x="2088" y="121"/>
                        <a:pt x="2184" y="257"/>
                      </a:cubicBezTo>
                      <a:cubicBezTo>
                        <a:pt x="2280" y="393"/>
                        <a:pt x="1873" y="945"/>
                        <a:pt x="1800" y="1121"/>
                      </a:cubicBezTo>
                      <a:cubicBezTo>
                        <a:pt x="1727" y="1297"/>
                        <a:pt x="1757" y="1253"/>
                        <a:pt x="1743" y="1313"/>
                      </a:cubicBezTo>
                      <a:cubicBezTo>
                        <a:pt x="1729" y="1373"/>
                        <a:pt x="1747" y="1440"/>
                        <a:pt x="1717" y="1479"/>
                      </a:cubicBezTo>
                      <a:cubicBezTo>
                        <a:pt x="1687" y="1518"/>
                        <a:pt x="1634" y="1537"/>
                        <a:pt x="1560" y="1549"/>
                      </a:cubicBezTo>
                      <a:cubicBezTo>
                        <a:pt x="1486" y="1561"/>
                        <a:pt x="1504" y="1536"/>
                        <a:pt x="1272" y="1553"/>
                      </a:cubicBezTo>
                      <a:cubicBezTo>
                        <a:pt x="1040" y="1570"/>
                        <a:pt x="336" y="1785"/>
                        <a:pt x="168" y="1649"/>
                      </a:cubicBezTo>
                      <a:cubicBezTo>
                        <a:pt x="0" y="1513"/>
                        <a:pt x="221" y="991"/>
                        <a:pt x="264" y="737"/>
                      </a:cubicBezTo>
                      <a:cubicBezTo>
                        <a:pt x="307" y="483"/>
                        <a:pt x="344" y="244"/>
                        <a:pt x="425" y="126"/>
                      </a:cubicBezTo>
                      <a:cubicBezTo>
                        <a:pt x="506" y="8"/>
                        <a:pt x="615" y="0"/>
                        <a:pt x="748" y="30"/>
                      </a:cubicBezTo>
                      <a:close/>
                    </a:path>
                  </a:pathLst>
                </a:custGeom>
                <a:blipFill dpi="0" rotWithShape="0">
                  <a:blip r:embed="rId2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7" name="Group 16"/>
                <p:cNvGrpSpPr>
                  <a:grpSpLocks/>
                </p:cNvGrpSpPr>
                <p:nvPr/>
              </p:nvGrpSpPr>
              <p:grpSpPr bwMode="auto">
                <a:xfrm>
                  <a:off x="1584" y="2688"/>
                  <a:ext cx="1216" cy="1440"/>
                  <a:chOff x="2641" y="1488"/>
                  <a:chExt cx="2655" cy="2488"/>
                </a:xfrm>
              </p:grpSpPr>
              <p:grpSp>
                <p:nvGrpSpPr>
                  <p:cNvPr id="8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2641" y="1488"/>
                    <a:ext cx="2496" cy="2436"/>
                    <a:chOff x="2641" y="1488"/>
                    <a:chExt cx="2496" cy="2436"/>
                  </a:xfrm>
                </p:grpSpPr>
                <p:sp>
                  <p:nvSpPr>
                    <p:cNvPr id="1285138" name="Freeform 18"/>
                    <p:cNvSpPr>
                      <a:spLocks/>
                    </p:cNvSpPr>
                    <p:nvPr/>
                  </p:nvSpPr>
                  <p:spPr bwMode="auto">
                    <a:xfrm>
                      <a:off x="3465" y="1900"/>
                      <a:ext cx="434" cy="514"/>
                    </a:xfrm>
                    <a:custGeom>
                      <a:avLst/>
                      <a:gdLst/>
                      <a:ahLst/>
                      <a:cxnLst>
                        <a:cxn ang="0">
                          <a:pos x="132" y="186"/>
                        </a:cxn>
                        <a:cxn ang="0">
                          <a:pos x="157" y="114"/>
                        </a:cxn>
                        <a:cxn ang="0">
                          <a:pos x="189" y="42"/>
                        </a:cxn>
                        <a:cxn ang="0">
                          <a:pos x="236" y="6"/>
                        </a:cxn>
                        <a:cxn ang="0">
                          <a:pos x="302" y="0"/>
                        </a:cxn>
                        <a:cxn ang="0">
                          <a:pos x="355" y="24"/>
                        </a:cxn>
                        <a:cxn ang="0">
                          <a:pos x="393" y="63"/>
                        </a:cxn>
                        <a:cxn ang="0">
                          <a:pos x="421" y="135"/>
                        </a:cxn>
                        <a:cxn ang="0">
                          <a:pos x="434" y="222"/>
                        </a:cxn>
                        <a:cxn ang="0">
                          <a:pos x="434" y="312"/>
                        </a:cxn>
                        <a:cxn ang="0">
                          <a:pos x="412" y="411"/>
                        </a:cxn>
                        <a:cxn ang="0">
                          <a:pos x="355" y="474"/>
                        </a:cxn>
                        <a:cxn ang="0">
                          <a:pos x="299" y="514"/>
                        </a:cxn>
                        <a:cxn ang="0">
                          <a:pos x="245" y="510"/>
                        </a:cxn>
                        <a:cxn ang="0">
                          <a:pos x="198" y="468"/>
                        </a:cxn>
                        <a:cxn ang="0">
                          <a:pos x="157" y="396"/>
                        </a:cxn>
                        <a:cxn ang="0">
                          <a:pos x="129" y="333"/>
                        </a:cxn>
                        <a:cxn ang="0">
                          <a:pos x="129" y="252"/>
                        </a:cxn>
                        <a:cxn ang="0">
                          <a:pos x="0" y="234"/>
                        </a:cxn>
                        <a:cxn ang="0">
                          <a:pos x="16" y="189"/>
                        </a:cxn>
                        <a:cxn ang="0">
                          <a:pos x="132" y="186"/>
                        </a:cxn>
                      </a:cxnLst>
                      <a:rect l="0" t="0" r="r" b="b"/>
                      <a:pathLst>
                        <a:path w="434" h="514">
                          <a:moveTo>
                            <a:pt x="132" y="186"/>
                          </a:moveTo>
                          <a:lnTo>
                            <a:pt x="157" y="114"/>
                          </a:lnTo>
                          <a:lnTo>
                            <a:pt x="189" y="42"/>
                          </a:lnTo>
                          <a:lnTo>
                            <a:pt x="236" y="6"/>
                          </a:lnTo>
                          <a:lnTo>
                            <a:pt x="302" y="0"/>
                          </a:lnTo>
                          <a:lnTo>
                            <a:pt x="355" y="24"/>
                          </a:lnTo>
                          <a:lnTo>
                            <a:pt x="393" y="63"/>
                          </a:lnTo>
                          <a:lnTo>
                            <a:pt x="421" y="135"/>
                          </a:lnTo>
                          <a:lnTo>
                            <a:pt x="434" y="222"/>
                          </a:lnTo>
                          <a:lnTo>
                            <a:pt x="434" y="312"/>
                          </a:lnTo>
                          <a:lnTo>
                            <a:pt x="412" y="411"/>
                          </a:lnTo>
                          <a:lnTo>
                            <a:pt x="355" y="474"/>
                          </a:lnTo>
                          <a:lnTo>
                            <a:pt x="299" y="514"/>
                          </a:lnTo>
                          <a:lnTo>
                            <a:pt x="245" y="510"/>
                          </a:lnTo>
                          <a:lnTo>
                            <a:pt x="198" y="468"/>
                          </a:lnTo>
                          <a:lnTo>
                            <a:pt x="157" y="396"/>
                          </a:lnTo>
                          <a:lnTo>
                            <a:pt x="129" y="333"/>
                          </a:lnTo>
                          <a:lnTo>
                            <a:pt x="129" y="252"/>
                          </a:lnTo>
                          <a:lnTo>
                            <a:pt x="0" y="234"/>
                          </a:lnTo>
                          <a:lnTo>
                            <a:pt x="16" y="189"/>
                          </a:lnTo>
                          <a:lnTo>
                            <a:pt x="132" y="186"/>
                          </a:lnTo>
                          <a:close/>
                        </a:path>
                      </a:pathLst>
                    </a:custGeom>
                    <a:solidFill>
                      <a:schemeClr val="tx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5139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3752" y="1488"/>
                      <a:ext cx="566" cy="1154"/>
                    </a:xfrm>
                    <a:custGeom>
                      <a:avLst/>
                      <a:gdLst/>
                      <a:ahLst/>
                      <a:cxnLst>
                        <a:cxn ang="0">
                          <a:pos x="13" y="1145"/>
                        </a:cxn>
                        <a:cxn ang="0">
                          <a:pos x="0" y="1088"/>
                        </a:cxn>
                        <a:cxn ang="0">
                          <a:pos x="31" y="1042"/>
                        </a:cxn>
                        <a:cxn ang="0">
                          <a:pos x="134" y="988"/>
                        </a:cxn>
                        <a:cxn ang="0">
                          <a:pos x="226" y="927"/>
                        </a:cxn>
                        <a:cxn ang="0">
                          <a:pos x="313" y="827"/>
                        </a:cxn>
                        <a:cxn ang="0">
                          <a:pos x="432" y="689"/>
                        </a:cxn>
                        <a:cxn ang="0">
                          <a:pos x="463" y="634"/>
                        </a:cxn>
                        <a:cxn ang="0">
                          <a:pos x="479" y="580"/>
                        </a:cxn>
                        <a:cxn ang="0">
                          <a:pos x="472" y="526"/>
                        </a:cxn>
                        <a:cxn ang="0">
                          <a:pos x="444" y="426"/>
                        </a:cxn>
                        <a:cxn ang="0">
                          <a:pos x="376" y="299"/>
                        </a:cxn>
                        <a:cxn ang="0">
                          <a:pos x="301" y="229"/>
                        </a:cxn>
                        <a:cxn ang="0">
                          <a:pos x="235" y="190"/>
                        </a:cxn>
                        <a:cxn ang="0">
                          <a:pos x="181" y="184"/>
                        </a:cxn>
                        <a:cxn ang="0">
                          <a:pos x="153" y="190"/>
                        </a:cxn>
                        <a:cxn ang="0">
                          <a:pos x="150" y="163"/>
                        </a:cxn>
                        <a:cxn ang="0">
                          <a:pos x="215" y="154"/>
                        </a:cxn>
                        <a:cxn ang="0">
                          <a:pos x="291" y="154"/>
                        </a:cxn>
                        <a:cxn ang="0">
                          <a:pos x="238" y="93"/>
                        </a:cxn>
                        <a:cxn ang="0">
                          <a:pos x="206" y="45"/>
                        </a:cxn>
                        <a:cxn ang="0">
                          <a:pos x="229" y="27"/>
                        </a:cxn>
                        <a:cxn ang="0">
                          <a:pos x="313" y="109"/>
                        </a:cxn>
                        <a:cxn ang="0">
                          <a:pos x="329" y="121"/>
                        </a:cxn>
                        <a:cxn ang="0">
                          <a:pos x="313" y="57"/>
                        </a:cxn>
                        <a:cxn ang="0">
                          <a:pos x="301" y="9"/>
                        </a:cxn>
                        <a:cxn ang="0">
                          <a:pos x="313" y="0"/>
                        </a:cxn>
                        <a:cxn ang="0">
                          <a:pos x="341" y="9"/>
                        </a:cxn>
                        <a:cxn ang="0">
                          <a:pos x="366" y="121"/>
                        </a:cxn>
                        <a:cxn ang="0">
                          <a:pos x="379" y="118"/>
                        </a:cxn>
                        <a:cxn ang="0">
                          <a:pos x="379" y="30"/>
                        </a:cxn>
                        <a:cxn ang="0">
                          <a:pos x="404" y="21"/>
                        </a:cxn>
                        <a:cxn ang="0">
                          <a:pos x="422" y="36"/>
                        </a:cxn>
                        <a:cxn ang="0">
                          <a:pos x="413" y="154"/>
                        </a:cxn>
                        <a:cxn ang="0">
                          <a:pos x="407" y="202"/>
                        </a:cxn>
                        <a:cxn ang="0">
                          <a:pos x="422" y="299"/>
                        </a:cxn>
                        <a:cxn ang="0">
                          <a:pos x="472" y="402"/>
                        </a:cxn>
                        <a:cxn ang="0">
                          <a:pos x="525" y="520"/>
                        </a:cxn>
                        <a:cxn ang="0">
                          <a:pos x="566" y="607"/>
                        </a:cxn>
                        <a:cxn ang="0">
                          <a:pos x="563" y="652"/>
                        </a:cxn>
                        <a:cxn ang="0">
                          <a:pos x="488" y="734"/>
                        </a:cxn>
                        <a:cxn ang="0">
                          <a:pos x="385" y="836"/>
                        </a:cxn>
                        <a:cxn ang="0">
                          <a:pos x="301" y="937"/>
                        </a:cxn>
                        <a:cxn ang="0">
                          <a:pos x="197" y="1070"/>
                        </a:cxn>
                        <a:cxn ang="0">
                          <a:pos x="112" y="1136"/>
                        </a:cxn>
                        <a:cxn ang="0">
                          <a:pos x="47" y="1154"/>
                        </a:cxn>
                        <a:cxn ang="0">
                          <a:pos x="13" y="1145"/>
                        </a:cxn>
                      </a:cxnLst>
                      <a:rect l="0" t="0" r="r" b="b"/>
                      <a:pathLst>
                        <a:path w="566" h="1154">
                          <a:moveTo>
                            <a:pt x="13" y="1145"/>
                          </a:moveTo>
                          <a:lnTo>
                            <a:pt x="0" y="1088"/>
                          </a:lnTo>
                          <a:lnTo>
                            <a:pt x="31" y="1042"/>
                          </a:lnTo>
                          <a:lnTo>
                            <a:pt x="134" y="988"/>
                          </a:lnTo>
                          <a:lnTo>
                            <a:pt x="226" y="927"/>
                          </a:lnTo>
                          <a:lnTo>
                            <a:pt x="313" y="827"/>
                          </a:lnTo>
                          <a:lnTo>
                            <a:pt x="432" y="689"/>
                          </a:lnTo>
                          <a:lnTo>
                            <a:pt x="463" y="634"/>
                          </a:lnTo>
                          <a:lnTo>
                            <a:pt x="479" y="580"/>
                          </a:lnTo>
                          <a:lnTo>
                            <a:pt x="472" y="526"/>
                          </a:lnTo>
                          <a:lnTo>
                            <a:pt x="444" y="426"/>
                          </a:lnTo>
                          <a:lnTo>
                            <a:pt x="376" y="299"/>
                          </a:lnTo>
                          <a:lnTo>
                            <a:pt x="301" y="229"/>
                          </a:lnTo>
                          <a:lnTo>
                            <a:pt x="235" y="190"/>
                          </a:lnTo>
                          <a:lnTo>
                            <a:pt x="181" y="184"/>
                          </a:lnTo>
                          <a:lnTo>
                            <a:pt x="153" y="190"/>
                          </a:lnTo>
                          <a:lnTo>
                            <a:pt x="150" y="163"/>
                          </a:lnTo>
                          <a:lnTo>
                            <a:pt x="215" y="154"/>
                          </a:lnTo>
                          <a:lnTo>
                            <a:pt x="291" y="154"/>
                          </a:lnTo>
                          <a:lnTo>
                            <a:pt x="238" y="93"/>
                          </a:lnTo>
                          <a:lnTo>
                            <a:pt x="206" y="45"/>
                          </a:lnTo>
                          <a:lnTo>
                            <a:pt x="229" y="27"/>
                          </a:lnTo>
                          <a:lnTo>
                            <a:pt x="313" y="109"/>
                          </a:lnTo>
                          <a:lnTo>
                            <a:pt x="329" y="121"/>
                          </a:lnTo>
                          <a:lnTo>
                            <a:pt x="313" y="57"/>
                          </a:lnTo>
                          <a:lnTo>
                            <a:pt x="301" y="9"/>
                          </a:lnTo>
                          <a:lnTo>
                            <a:pt x="313" y="0"/>
                          </a:lnTo>
                          <a:lnTo>
                            <a:pt x="341" y="9"/>
                          </a:lnTo>
                          <a:lnTo>
                            <a:pt x="366" y="121"/>
                          </a:lnTo>
                          <a:lnTo>
                            <a:pt x="379" y="118"/>
                          </a:lnTo>
                          <a:lnTo>
                            <a:pt x="379" y="30"/>
                          </a:lnTo>
                          <a:lnTo>
                            <a:pt x="404" y="21"/>
                          </a:lnTo>
                          <a:lnTo>
                            <a:pt x="422" y="36"/>
                          </a:lnTo>
                          <a:lnTo>
                            <a:pt x="413" y="154"/>
                          </a:lnTo>
                          <a:lnTo>
                            <a:pt x="407" y="202"/>
                          </a:lnTo>
                          <a:lnTo>
                            <a:pt x="422" y="299"/>
                          </a:lnTo>
                          <a:lnTo>
                            <a:pt x="472" y="402"/>
                          </a:lnTo>
                          <a:lnTo>
                            <a:pt x="525" y="520"/>
                          </a:lnTo>
                          <a:lnTo>
                            <a:pt x="566" y="607"/>
                          </a:lnTo>
                          <a:lnTo>
                            <a:pt x="563" y="652"/>
                          </a:lnTo>
                          <a:lnTo>
                            <a:pt x="488" y="734"/>
                          </a:lnTo>
                          <a:lnTo>
                            <a:pt x="385" y="836"/>
                          </a:lnTo>
                          <a:lnTo>
                            <a:pt x="301" y="937"/>
                          </a:lnTo>
                          <a:lnTo>
                            <a:pt x="197" y="1070"/>
                          </a:lnTo>
                          <a:lnTo>
                            <a:pt x="112" y="1136"/>
                          </a:lnTo>
                          <a:lnTo>
                            <a:pt x="47" y="1154"/>
                          </a:lnTo>
                          <a:lnTo>
                            <a:pt x="13" y="1145"/>
                          </a:lnTo>
                          <a:close/>
                        </a:path>
                      </a:pathLst>
                    </a:custGeom>
                    <a:solidFill>
                      <a:schemeClr val="tx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5140" name="Freeform 20"/>
                    <p:cNvSpPr>
                      <a:spLocks/>
                    </p:cNvSpPr>
                    <p:nvPr/>
                  </p:nvSpPr>
                  <p:spPr bwMode="auto">
                    <a:xfrm>
                      <a:off x="2641" y="2564"/>
                      <a:ext cx="1037" cy="581"/>
                    </a:xfrm>
                    <a:custGeom>
                      <a:avLst/>
                      <a:gdLst/>
                      <a:ahLst/>
                      <a:cxnLst>
                        <a:cxn ang="0">
                          <a:pos x="210" y="468"/>
                        </a:cxn>
                        <a:cxn ang="0">
                          <a:pos x="361" y="462"/>
                        </a:cxn>
                        <a:cxn ang="0">
                          <a:pos x="498" y="444"/>
                        </a:cxn>
                        <a:cxn ang="0">
                          <a:pos x="583" y="423"/>
                        </a:cxn>
                        <a:cxn ang="0">
                          <a:pos x="705" y="354"/>
                        </a:cxn>
                        <a:cxn ang="0">
                          <a:pos x="792" y="288"/>
                        </a:cxn>
                        <a:cxn ang="0">
                          <a:pos x="906" y="207"/>
                        </a:cxn>
                        <a:cxn ang="0">
                          <a:pos x="959" y="156"/>
                        </a:cxn>
                        <a:cxn ang="0">
                          <a:pos x="1000" y="120"/>
                        </a:cxn>
                        <a:cxn ang="0">
                          <a:pos x="1037" y="81"/>
                        </a:cxn>
                        <a:cxn ang="0">
                          <a:pos x="1037" y="39"/>
                        </a:cxn>
                        <a:cxn ang="0">
                          <a:pos x="996" y="0"/>
                        </a:cxn>
                        <a:cxn ang="0">
                          <a:pos x="971" y="9"/>
                        </a:cxn>
                        <a:cxn ang="0">
                          <a:pos x="903" y="90"/>
                        </a:cxn>
                        <a:cxn ang="0">
                          <a:pos x="828" y="183"/>
                        </a:cxn>
                        <a:cxn ang="0">
                          <a:pos x="752" y="270"/>
                        </a:cxn>
                        <a:cxn ang="0">
                          <a:pos x="642" y="342"/>
                        </a:cxn>
                        <a:cxn ang="0">
                          <a:pos x="548" y="390"/>
                        </a:cxn>
                        <a:cxn ang="0">
                          <a:pos x="445" y="414"/>
                        </a:cxn>
                        <a:cxn ang="0">
                          <a:pos x="301" y="417"/>
                        </a:cxn>
                        <a:cxn ang="0">
                          <a:pos x="216" y="417"/>
                        </a:cxn>
                        <a:cxn ang="0">
                          <a:pos x="144" y="363"/>
                        </a:cxn>
                        <a:cxn ang="0">
                          <a:pos x="125" y="327"/>
                        </a:cxn>
                        <a:cxn ang="0">
                          <a:pos x="94" y="327"/>
                        </a:cxn>
                        <a:cxn ang="0">
                          <a:pos x="116" y="372"/>
                        </a:cxn>
                        <a:cxn ang="0">
                          <a:pos x="150" y="414"/>
                        </a:cxn>
                        <a:cxn ang="0">
                          <a:pos x="66" y="396"/>
                        </a:cxn>
                        <a:cxn ang="0">
                          <a:pos x="3" y="387"/>
                        </a:cxn>
                        <a:cxn ang="0">
                          <a:pos x="3" y="405"/>
                        </a:cxn>
                        <a:cxn ang="0">
                          <a:pos x="59" y="417"/>
                        </a:cxn>
                        <a:cxn ang="0">
                          <a:pos x="97" y="441"/>
                        </a:cxn>
                        <a:cxn ang="0">
                          <a:pos x="131" y="444"/>
                        </a:cxn>
                        <a:cxn ang="0">
                          <a:pos x="78" y="462"/>
                        </a:cxn>
                        <a:cxn ang="0">
                          <a:pos x="0" y="481"/>
                        </a:cxn>
                        <a:cxn ang="0">
                          <a:pos x="3" y="499"/>
                        </a:cxn>
                        <a:cxn ang="0">
                          <a:pos x="28" y="505"/>
                        </a:cxn>
                        <a:cxn ang="0">
                          <a:pos x="103" y="481"/>
                        </a:cxn>
                        <a:cxn ang="0">
                          <a:pos x="150" y="477"/>
                        </a:cxn>
                        <a:cxn ang="0">
                          <a:pos x="122" y="505"/>
                        </a:cxn>
                        <a:cxn ang="0">
                          <a:pos x="78" y="550"/>
                        </a:cxn>
                        <a:cxn ang="0">
                          <a:pos x="59" y="562"/>
                        </a:cxn>
                        <a:cxn ang="0">
                          <a:pos x="75" y="581"/>
                        </a:cxn>
                        <a:cxn ang="0">
                          <a:pos x="113" y="559"/>
                        </a:cxn>
                        <a:cxn ang="0">
                          <a:pos x="163" y="514"/>
                        </a:cxn>
                        <a:cxn ang="0">
                          <a:pos x="210" y="468"/>
                        </a:cxn>
                      </a:cxnLst>
                      <a:rect l="0" t="0" r="r" b="b"/>
                      <a:pathLst>
                        <a:path w="1037" h="581">
                          <a:moveTo>
                            <a:pt x="210" y="468"/>
                          </a:moveTo>
                          <a:lnTo>
                            <a:pt x="361" y="462"/>
                          </a:lnTo>
                          <a:lnTo>
                            <a:pt x="498" y="444"/>
                          </a:lnTo>
                          <a:lnTo>
                            <a:pt x="583" y="423"/>
                          </a:lnTo>
                          <a:lnTo>
                            <a:pt x="705" y="354"/>
                          </a:lnTo>
                          <a:lnTo>
                            <a:pt x="792" y="288"/>
                          </a:lnTo>
                          <a:lnTo>
                            <a:pt x="906" y="207"/>
                          </a:lnTo>
                          <a:lnTo>
                            <a:pt x="959" y="156"/>
                          </a:lnTo>
                          <a:lnTo>
                            <a:pt x="1000" y="120"/>
                          </a:lnTo>
                          <a:lnTo>
                            <a:pt x="1037" y="81"/>
                          </a:lnTo>
                          <a:lnTo>
                            <a:pt x="1037" y="39"/>
                          </a:lnTo>
                          <a:lnTo>
                            <a:pt x="996" y="0"/>
                          </a:lnTo>
                          <a:lnTo>
                            <a:pt x="971" y="9"/>
                          </a:lnTo>
                          <a:lnTo>
                            <a:pt x="903" y="90"/>
                          </a:lnTo>
                          <a:lnTo>
                            <a:pt x="828" y="183"/>
                          </a:lnTo>
                          <a:lnTo>
                            <a:pt x="752" y="270"/>
                          </a:lnTo>
                          <a:lnTo>
                            <a:pt x="642" y="342"/>
                          </a:lnTo>
                          <a:lnTo>
                            <a:pt x="548" y="390"/>
                          </a:lnTo>
                          <a:lnTo>
                            <a:pt x="445" y="414"/>
                          </a:lnTo>
                          <a:lnTo>
                            <a:pt x="301" y="417"/>
                          </a:lnTo>
                          <a:lnTo>
                            <a:pt x="216" y="417"/>
                          </a:lnTo>
                          <a:lnTo>
                            <a:pt x="144" y="363"/>
                          </a:lnTo>
                          <a:lnTo>
                            <a:pt x="125" y="327"/>
                          </a:lnTo>
                          <a:lnTo>
                            <a:pt x="94" y="327"/>
                          </a:lnTo>
                          <a:lnTo>
                            <a:pt x="116" y="372"/>
                          </a:lnTo>
                          <a:lnTo>
                            <a:pt x="150" y="414"/>
                          </a:lnTo>
                          <a:lnTo>
                            <a:pt x="66" y="396"/>
                          </a:lnTo>
                          <a:lnTo>
                            <a:pt x="3" y="387"/>
                          </a:lnTo>
                          <a:lnTo>
                            <a:pt x="3" y="405"/>
                          </a:lnTo>
                          <a:lnTo>
                            <a:pt x="59" y="417"/>
                          </a:lnTo>
                          <a:lnTo>
                            <a:pt x="97" y="441"/>
                          </a:lnTo>
                          <a:lnTo>
                            <a:pt x="131" y="444"/>
                          </a:lnTo>
                          <a:lnTo>
                            <a:pt x="78" y="462"/>
                          </a:lnTo>
                          <a:lnTo>
                            <a:pt x="0" y="481"/>
                          </a:lnTo>
                          <a:lnTo>
                            <a:pt x="3" y="499"/>
                          </a:lnTo>
                          <a:lnTo>
                            <a:pt x="28" y="505"/>
                          </a:lnTo>
                          <a:lnTo>
                            <a:pt x="103" y="481"/>
                          </a:lnTo>
                          <a:lnTo>
                            <a:pt x="150" y="477"/>
                          </a:lnTo>
                          <a:lnTo>
                            <a:pt x="122" y="505"/>
                          </a:lnTo>
                          <a:lnTo>
                            <a:pt x="78" y="550"/>
                          </a:lnTo>
                          <a:lnTo>
                            <a:pt x="59" y="562"/>
                          </a:lnTo>
                          <a:lnTo>
                            <a:pt x="75" y="581"/>
                          </a:lnTo>
                          <a:lnTo>
                            <a:pt x="113" y="559"/>
                          </a:lnTo>
                          <a:lnTo>
                            <a:pt x="163" y="514"/>
                          </a:lnTo>
                          <a:lnTo>
                            <a:pt x="210" y="468"/>
                          </a:lnTo>
                          <a:close/>
                        </a:path>
                      </a:pathLst>
                    </a:custGeom>
                    <a:solidFill>
                      <a:schemeClr val="tx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5141" name="Freeform 21"/>
                    <p:cNvSpPr>
                      <a:spLocks/>
                    </p:cNvSpPr>
                    <p:nvPr/>
                  </p:nvSpPr>
                  <p:spPr bwMode="auto">
                    <a:xfrm>
                      <a:off x="3596" y="2504"/>
                      <a:ext cx="608" cy="800"/>
                    </a:xfrm>
                    <a:custGeom>
                      <a:avLst/>
                      <a:gdLst/>
                      <a:ahLst/>
                      <a:cxnLst>
                        <a:cxn ang="0">
                          <a:pos x="38" y="90"/>
                        </a:cxn>
                        <a:cxn ang="0">
                          <a:pos x="63" y="27"/>
                        </a:cxn>
                        <a:cxn ang="0">
                          <a:pos x="104" y="0"/>
                        </a:cxn>
                        <a:cxn ang="0">
                          <a:pos x="141" y="0"/>
                        </a:cxn>
                        <a:cxn ang="0">
                          <a:pos x="179" y="18"/>
                        </a:cxn>
                        <a:cxn ang="0">
                          <a:pos x="216" y="54"/>
                        </a:cxn>
                        <a:cxn ang="0">
                          <a:pos x="235" y="117"/>
                        </a:cxn>
                        <a:cxn ang="0">
                          <a:pos x="245" y="180"/>
                        </a:cxn>
                        <a:cxn ang="0">
                          <a:pos x="263" y="243"/>
                        </a:cxn>
                        <a:cxn ang="0">
                          <a:pos x="298" y="312"/>
                        </a:cxn>
                        <a:cxn ang="0">
                          <a:pos x="357" y="384"/>
                        </a:cxn>
                        <a:cxn ang="0">
                          <a:pos x="415" y="432"/>
                        </a:cxn>
                        <a:cxn ang="0">
                          <a:pos x="499" y="468"/>
                        </a:cxn>
                        <a:cxn ang="0">
                          <a:pos x="571" y="522"/>
                        </a:cxn>
                        <a:cxn ang="0">
                          <a:pos x="608" y="577"/>
                        </a:cxn>
                        <a:cxn ang="0">
                          <a:pos x="602" y="622"/>
                        </a:cxn>
                        <a:cxn ang="0">
                          <a:pos x="593" y="676"/>
                        </a:cxn>
                        <a:cxn ang="0">
                          <a:pos x="565" y="712"/>
                        </a:cxn>
                        <a:cxn ang="0">
                          <a:pos x="518" y="757"/>
                        </a:cxn>
                        <a:cxn ang="0">
                          <a:pos x="449" y="790"/>
                        </a:cxn>
                        <a:cxn ang="0">
                          <a:pos x="396" y="800"/>
                        </a:cxn>
                        <a:cxn ang="0">
                          <a:pos x="320" y="784"/>
                        </a:cxn>
                        <a:cxn ang="0">
                          <a:pos x="251" y="748"/>
                        </a:cxn>
                        <a:cxn ang="0">
                          <a:pos x="179" y="694"/>
                        </a:cxn>
                        <a:cxn ang="0">
                          <a:pos x="129" y="631"/>
                        </a:cxn>
                        <a:cxn ang="0">
                          <a:pos x="82" y="550"/>
                        </a:cxn>
                        <a:cxn ang="0">
                          <a:pos x="44" y="456"/>
                        </a:cxn>
                        <a:cxn ang="0">
                          <a:pos x="19" y="375"/>
                        </a:cxn>
                        <a:cxn ang="0">
                          <a:pos x="7" y="297"/>
                        </a:cxn>
                        <a:cxn ang="0">
                          <a:pos x="0" y="189"/>
                        </a:cxn>
                        <a:cxn ang="0">
                          <a:pos x="19" y="117"/>
                        </a:cxn>
                        <a:cxn ang="0">
                          <a:pos x="38" y="90"/>
                        </a:cxn>
                      </a:cxnLst>
                      <a:rect l="0" t="0" r="r" b="b"/>
                      <a:pathLst>
                        <a:path w="608" h="800">
                          <a:moveTo>
                            <a:pt x="38" y="90"/>
                          </a:moveTo>
                          <a:lnTo>
                            <a:pt x="63" y="27"/>
                          </a:lnTo>
                          <a:lnTo>
                            <a:pt x="104" y="0"/>
                          </a:lnTo>
                          <a:lnTo>
                            <a:pt x="141" y="0"/>
                          </a:lnTo>
                          <a:lnTo>
                            <a:pt x="179" y="18"/>
                          </a:lnTo>
                          <a:lnTo>
                            <a:pt x="216" y="54"/>
                          </a:lnTo>
                          <a:lnTo>
                            <a:pt x="235" y="117"/>
                          </a:lnTo>
                          <a:lnTo>
                            <a:pt x="245" y="180"/>
                          </a:lnTo>
                          <a:lnTo>
                            <a:pt x="263" y="243"/>
                          </a:lnTo>
                          <a:lnTo>
                            <a:pt x="298" y="312"/>
                          </a:lnTo>
                          <a:lnTo>
                            <a:pt x="357" y="384"/>
                          </a:lnTo>
                          <a:lnTo>
                            <a:pt x="415" y="432"/>
                          </a:lnTo>
                          <a:lnTo>
                            <a:pt x="499" y="468"/>
                          </a:lnTo>
                          <a:lnTo>
                            <a:pt x="571" y="522"/>
                          </a:lnTo>
                          <a:lnTo>
                            <a:pt x="608" y="577"/>
                          </a:lnTo>
                          <a:lnTo>
                            <a:pt x="602" y="622"/>
                          </a:lnTo>
                          <a:lnTo>
                            <a:pt x="593" y="676"/>
                          </a:lnTo>
                          <a:lnTo>
                            <a:pt x="565" y="712"/>
                          </a:lnTo>
                          <a:lnTo>
                            <a:pt x="518" y="757"/>
                          </a:lnTo>
                          <a:lnTo>
                            <a:pt x="449" y="790"/>
                          </a:lnTo>
                          <a:lnTo>
                            <a:pt x="396" y="800"/>
                          </a:lnTo>
                          <a:lnTo>
                            <a:pt x="320" y="784"/>
                          </a:lnTo>
                          <a:lnTo>
                            <a:pt x="251" y="748"/>
                          </a:lnTo>
                          <a:lnTo>
                            <a:pt x="179" y="694"/>
                          </a:lnTo>
                          <a:lnTo>
                            <a:pt x="129" y="631"/>
                          </a:lnTo>
                          <a:lnTo>
                            <a:pt x="82" y="550"/>
                          </a:lnTo>
                          <a:lnTo>
                            <a:pt x="44" y="456"/>
                          </a:lnTo>
                          <a:lnTo>
                            <a:pt x="19" y="375"/>
                          </a:lnTo>
                          <a:lnTo>
                            <a:pt x="7" y="297"/>
                          </a:lnTo>
                          <a:lnTo>
                            <a:pt x="0" y="189"/>
                          </a:lnTo>
                          <a:lnTo>
                            <a:pt x="19" y="117"/>
                          </a:lnTo>
                          <a:lnTo>
                            <a:pt x="38" y="90"/>
                          </a:lnTo>
                          <a:close/>
                        </a:path>
                      </a:pathLst>
                    </a:custGeom>
                    <a:solidFill>
                      <a:schemeClr val="tx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5142" name="Freeform 22"/>
                    <p:cNvSpPr>
                      <a:spLocks/>
                    </p:cNvSpPr>
                    <p:nvPr/>
                  </p:nvSpPr>
                  <p:spPr bwMode="auto">
                    <a:xfrm>
                      <a:off x="4094" y="2846"/>
                      <a:ext cx="1043" cy="726"/>
                    </a:xfrm>
                    <a:custGeom>
                      <a:avLst/>
                      <a:gdLst/>
                      <a:ahLst/>
                      <a:cxnLst>
                        <a:cxn ang="0">
                          <a:pos x="116" y="230"/>
                        </a:cxn>
                        <a:cxn ang="0">
                          <a:pos x="216" y="147"/>
                        </a:cxn>
                        <a:cxn ang="0">
                          <a:pos x="338" y="72"/>
                        </a:cxn>
                        <a:cxn ang="0">
                          <a:pos x="417" y="27"/>
                        </a:cxn>
                        <a:cxn ang="0">
                          <a:pos x="479" y="12"/>
                        </a:cxn>
                        <a:cxn ang="0">
                          <a:pos x="529" y="0"/>
                        </a:cxn>
                        <a:cxn ang="0">
                          <a:pos x="573" y="18"/>
                        </a:cxn>
                        <a:cxn ang="0">
                          <a:pos x="601" y="75"/>
                        </a:cxn>
                        <a:cxn ang="0">
                          <a:pos x="620" y="230"/>
                        </a:cxn>
                        <a:cxn ang="0">
                          <a:pos x="620" y="416"/>
                        </a:cxn>
                        <a:cxn ang="0">
                          <a:pos x="620" y="536"/>
                        </a:cxn>
                        <a:cxn ang="0">
                          <a:pos x="642" y="609"/>
                        </a:cxn>
                        <a:cxn ang="0">
                          <a:pos x="686" y="597"/>
                        </a:cxn>
                        <a:cxn ang="0">
                          <a:pos x="717" y="552"/>
                        </a:cxn>
                        <a:cxn ang="0">
                          <a:pos x="779" y="500"/>
                        </a:cxn>
                        <a:cxn ang="0">
                          <a:pos x="876" y="470"/>
                        </a:cxn>
                        <a:cxn ang="0">
                          <a:pos x="943" y="470"/>
                        </a:cxn>
                        <a:cxn ang="0">
                          <a:pos x="1043" y="488"/>
                        </a:cxn>
                        <a:cxn ang="0">
                          <a:pos x="1037" y="524"/>
                        </a:cxn>
                        <a:cxn ang="0">
                          <a:pos x="1015" y="555"/>
                        </a:cxn>
                        <a:cxn ang="0">
                          <a:pos x="981" y="561"/>
                        </a:cxn>
                        <a:cxn ang="0">
                          <a:pos x="943" y="542"/>
                        </a:cxn>
                        <a:cxn ang="0">
                          <a:pos x="886" y="518"/>
                        </a:cxn>
                        <a:cxn ang="0">
                          <a:pos x="829" y="518"/>
                        </a:cxn>
                        <a:cxn ang="0">
                          <a:pos x="754" y="564"/>
                        </a:cxn>
                        <a:cxn ang="0">
                          <a:pos x="708" y="633"/>
                        </a:cxn>
                        <a:cxn ang="0">
                          <a:pos x="698" y="690"/>
                        </a:cxn>
                        <a:cxn ang="0">
                          <a:pos x="679" y="726"/>
                        </a:cxn>
                        <a:cxn ang="0">
                          <a:pos x="604" y="723"/>
                        </a:cxn>
                        <a:cxn ang="0">
                          <a:pos x="601" y="669"/>
                        </a:cxn>
                        <a:cxn ang="0">
                          <a:pos x="576" y="591"/>
                        </a:cxn>
                        <a:cxn ang="0">
                          <a:pos x="567" y="509"/>
                        </a:cxn>
                        <a:cxn ang="0">
                          <a:pos x="573" y="401"/>
                        </a:cxn>
                        <a:cxn ang="0">
                          <a:pos x="564" y="248"/>
                        </a:cxn>
                        <a:cxn ang="0">
                          <a:pos x="558" y="147"/>
                        </a:cxn>
                        <a:cxn ang="0">
                          <a:pos x="539" y="111"/>
                        </a:cxn>
                        <a:cxn ang="0">
                          <a:pos x="501" y="75"/>
                        </a:cxn>
                        <a:cxn ang="0">
                          <a:pos x="461" y="75"/>
                        </a:cxn>
                        <a:cxn ang="0">
                          <a:pos x="403" y="111"/>
                        </a:cxn>
                        <a:cxn ang="0">
                          <a:pos x="328" y="181"/>
                        </a:cxn>
                        <a:cxn ang="0">
                          <a:pos x="235" y="272"/>
                        </a:cxn>
                        <a:cxn ang="0">
                          <a:pos x="141" y="356"/>
                        </a:cxn>
                        <a:cxn ang="0">
                          <a:pos x="94" y="383"/>
                        </a:cxn>
                        <a:cxn ang="0">
                          <a:pos x="38" y="383"/>
                        </a:cxn>
                        <a:cxn ang="0">
                          <a:pos x="0" y="344"/>
                        </a:cxn>
                        <a:cxn ang="0">
                          <a:pos x="3" y="281"/>
                        </a:cxn>
                        <a:cxn ang="0">
                          <a:pos x="41" y="248"/>
                        </a:cxn>
                        <a:cxn ang="0">
                          <a:pos x="84" y="239"/>
                        </a:cxn>
                        <a:cxn ang="0">
                          <a:pos x="116" y="230"/>
                        </a:cxn>
                      </a:cxnLst>
                      <a:rect l="0" t="0" r="r" b="b"/>
                      <a:pathLst>
                        <a:path w="1043" h="726">
                          <a:moveTo>
                            <a:pt x="116" y="230"/>
                          </a:moveTo>
                          <a:lnTo>
                            <a:pt x="216" y="147"/>
                          </a:lnTo>
                          <a:lnTo>
                            <a:pt x="338" y="72"/>
                          </a:lnTo>
                          <a:lnTo>
                            <a:pt x="417" y="27"/>
                          </a:lnTo>
                          <a:lnTo>
                            <a:pt x="479" y="12"/>
                          </a:lnTo>
                          <a:lnTo>
                            <a:pt x="529" y="0"/>
                          </a:lnTo>
                          <a:lnTo>
                            <a:pt x="573" y="18"/>
                          </a:lnTo>
                          <a:lnTo>
                            <a:pt x="601" y="75"/>
                          </a:lnTo>
                          <a:lnTo>
                            <a:pt x="620" y="230"/>
                          </a:lnTo>
                          <a:lnTo>
                            <a:pt x="620" y="416"/>
                          </a:lnTo>
                          <a:lnTo>
                            <a:pt x="620" y="536"/>
                          </a:lnTo>
                          <a:lnTo>
                            <a:pt x="642" y="609"/>
                          </a:lnTo>
                          <a:lnTo>
                            <a:pt x="686" y="597"/>
                          </a:lnTo>
                          <a:lnTo>
                            <a:pt x="717" y="552"/>
                          </a:lnTo>
                          <a:lnTo>
                            <a:pt x="779" y="500"/>
                          </a:lnTo>
                          <a:lnTo>
                            <a:pt x="876" y="470"/>
                          </a:lnTo>
                          <a:lnTo>
                            <a:pt x="943" y="470"/>
                          </a:lnTo>
                          <a:lnTo>
                            <a:pt x="1043" y="488"/>
                          </a:lnTo>
                          <a:lnTo>
                            <a:pt x="1037" y="524"/>
                          </a:lnTo>
                          <a:lnTo>
                            <a:pt x="1015" y="555"/>
                          </a:lnTo>
                          <a:lnTo>
                            <a:pt x="981" y="561"/>
                          </a:lnTo>
                          <a:lnTo>
                            <a:pt x="943" y="542"/>
                          </a:lnTo>
                          <a:lnTo>
                            <a:pt x="886" y="518"/>
                          </a:lnTo>
                          <a:lnTo>
                            <a:pt x="829" y="518"/>
                          </a:lnTo>
                          <a:lnTo>
                            <a:pt x="754" y="564"/>
                          </a:lnTo>
                          <a:lnTo>
                            <a:pt x="708" y="633"/>
                          </a:lnTo>
                          <a:lnTo>
                            <a:pt x="698" y="690"/>
                          </a:lnTo>
                          <a:lnTo>
                            <a:pt x="679" y="726"/>
                          </a:lnTo>
                          <a:lnTo>
                            <a:pt x="604" y="723"/>
                          </a:lnTo>
                          <a:lnTo>
                            <a:pt x="601" y="669"/>
                          </a:lnTo>
                          <a:lnTo>
                            <a:pt x="576" y="591"/>
                          </a:lnTo>
                          <a:lnTo>
                            <a:pt x="567" y="509"/>
                          </a:lnTo>
                          <a:lnTo>
                            <a:pt x="573" y="401"/>
                          </a:lnTo>
                          <a:lnTo>
                            <a:pt x="564" y="248"/>
                          </a:lnTo>
                          <a:lnTo>
                            <a:pt x="558" y="147"/>
                          </a:lnTo>
                          <a:lnTo>
                            <a:pt x="539" y="111"/>
                          </a:lnTo>
                          <a:lnTo>
                            <a:pt x="501" y="75"/>
                          </a:lnTo>
                          <a:lnTo>
                            <a:pt x="461" y="75"/>
                          </a:lnTo>
                          <a:lnTo>
                            <a:pt x="403" y="111"/>
                          </a:lnTo>
                          <a:lnTo>
                            <a:pt x="328" y="181"/>
                          </a:lnTo>
                          <a:lnTo>
                            <a:pt x="235" y="272"/>
                          </a:lnTo>
                          <a:lnTo>
                            <a:pt x="141" y="356"/>
                          </a:lnTo>
                          <a:lnTo>
                            <a:pt x="94" y="383"/>
                          </a:lnTo>
                          <a:lnTo>
                            <a:pt x="38" y="383"/>
                          </a:lnTo>
                          <a:lnTo>
                            <a:pt x="0" y="344"/>
                          </a:lnTo>
                          <a:lnTo>
                            <a:pt x="3" y="281"/>
                          </a:lnTo>
                          <a:lnTo>
                            <a:pt x="41" y="248"/>
                          </a:lnTo>
                          <a:lnTo>
                            <a:pt x="84" y="239"/>
                          </a:lnTo>
                          <a:lnTo>
                            <a:pt x="116" y="230"/>
                          </a:lnTo>
                          <a:close/>
                        </a:path>
                      </a:pathLst>
                    </a:custGeom>
                    <a:solidFill>
                      <a:schemeClr val="tx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5143" name="Freeform 23"/>
                    <p:cNvSpPr>
                      <a:spLocks/>
                    </p:cNvSpPr>
                    <p:nvPr/>
                  </p:nvSpPr>
                  <p:spPr bwMode="auto">
                    <a:xfrm>
                      <a:off x="4038" y="3162"/>
                      <a:ext cx="713" cy="76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64"/>
                        </a:cxn>
                        <a:cxn ang="0">
                          <a:pos x="22" y="16"/>
                        </a:cxn>
                        <a:cxn ang="0">
                          <a:pos x="69" y="0"/>
                        </a:cxn>
                        <a:cxn ang="0">
                          <a:pos x="134" y="7"/>
                        </a:cxn>
                        <a:cxn ang="0">
                          <a:pos x="150" y="52"/>
                        </a:cxn>
                        <a:cxn ang="0">
                          <a:pos x="125" y="227"/>
                        </a:cxn>
                        <a:cxn ang="0">
                          <a:pos x="122" y="360"/>
                        </a:cxn>
                        <a:cxn ang="0">
                          <a:pos x="116" y="435"/>
                        </a:cxn>
                        <a:cxn ang="0">
                          <a:pos x="116" y="450"/>
                        </a:cxn>
                        <a:cxn ang="0">
                          <a:pos x="131" y="524"/>
                        </a:cxn>
                        <a:cxn ang="0">
                          <a:pos x="172" y="536"/>
                        </a:cxn>
                        <a:cxn ang="0">
                          <a:pos x="225" y="524"/>
                        </a:cxn>
                        <a:cxn ang="0">
                          <a:pos x="303" y="481"/>
                        </a:cxn>
                        <a:cxn ang="0">
                          <a:pos x="387" y="460"/>
                        </a:cxn>
                        <a:cxn ang="0">
                          <a:pos x="482" y="444"/>
                        </a:cxn>
                        <a:cxn ang="0">
                          <a:pos x="585" y="432"/>
                        </a:cxn>
                        <a:cxn ang="0">
                          <a:pos x="660" y="432"/>
                        </a:cxn>
                        <a:cxn ang="0">
                          <a:pos x="694" y="441"/>
                        </a:cxn>
                        <a:cxn ang="0">
                          <a:pos x="713" y="463"/>
                        </a:cxn>
                        <a:cxn ang="0">
                          <a:pos x="704" y="496"/>
                        </a:cxn>
                        <a:cxn ang="0">
                          <a:pos x="657" y="524"/>
                        </a:cxn>
                        <a:cxn ang="0">
                          <a:pos x="613" y="563"/>
                        </a:cxn>
                        <a:cxn ang="0">
                          <a:pos x="572" y="618"/>
                        </a:cxn>
                        <a:cxn ang="0">
                          <a:pos x="547" y="663"/>
                        </a:cxn>
                        <a:cxn ang="0">
                          <a:pos x="526" y="708"/>
                        </a:cxn>
                        <a:cxn ang="0">
                          <a:pos x="510" y="762"/>
                        </a:cxn>
                        <a:cxn ang="0">
                          <a:pos x="488" y="762"/>
                        </a:cxn>
                        <a:cxn ang="0">
                          <a:pos x="469" y="741"/>
                        </a:cxn>
                        <a:cxn ang="0">
                          <a:pos x="462" y="681"/>
                        </a:cxn>
                        <a:cxn ang="0">
                          <a:pos x="507" y="627"/>
                        </a:cxn>
                        <a:cxn ang="0">
                          <a:pos x="566" y="563"/>
                        </a:cxn>
                        <a:cxn ang="0">
                          <a:pos x="622" y="515"/>
                        </a:cxn>
                        <a:cxn ang="0">
                          <a:pos x="647" y="499"/>
                        </a:cxn>
                        <a:cxn ang="0">
                          <a:pos x="657" y="478"/>
                        </a:cxn>
                        <a:cxn ang="0">
                          <a:pos x="632" y="463"/>
                        </a:cxn>
                        <a:cxn ang="0">
                          <a:pos x="547" y="463"/>
                        </a:cxn>
                        <a:cxn ang="0">
                          <a:pos x="440" y="481"/>
                        </a:cxn>
                        <a:cxn ang="0">
                          <a:pos x="356" y="509"/>
                        </a:cxn>
                        <a:cxn ang="0">
                          <a:pos x="265" y="560"/>
                        </a:cxn>
                        <a:cxn ang="0">
                          <a:pos x="187" y="596"/>
                        </a:cxn>
                        <a:cxn ang="0">
                          <a:pos x="103" y="599"/>
                        </a:cxn>
                        <a:cxn ang="0">
                          <a:pos x="69" y="587"/>
                        </a:cxn>
                        <a:cxn ang="0">
                          <a:pos x="50" y="542"/>
                        </a:cxn>
                        <a:cxn ang="0">
                          <a:pos x="37" y="478"/>
                        </a:cxn>
                        <a:cxn ang="0">
                          <a:pos x="31" y="360"/>
                        </a:cxn>
                        <a:cxn ang="0">
                          <a:pos x="19" y="151"/>
                        </a:cxn>
                        <a:cxn ang="0">
                          <a:pos x="0" y="64"/>
                        </a:cxn>
                      </a:cxnLst>
                      <a:rect l="0" t="0" r="r" b="b"/>
                      <a:pathLst>
                        <a:path w="713" h="762">
                          <a:moveTo>
                            <a:pt x="0" y="64"/>
                          </a:moveTo>
                          <a:lnTo>
                            <a:pt x="22" y="16"/>
                          </a:lnTo>
                          <a:lnTo>
                            <a:pt x="69" y="0"/>
                          </a:lnTo>
                          <a:lnTo>
                            <a:pt x="134" y="7"/>
                          </a:lnTo>
                          <a:lnTo>
                            <a:pt x="150" y="52"/>
                          </a:lnTo>
                          <a:lnTo>
                            <a:pt x="125" y="227"/>
                          </a:lnTo>
                          <a:lnTo>
                            <a:pt x="122" y="360"/>
                          </a:lnTo>
                          <a:lnTo>
                            <a:pt x="116" y="435"/>
                          </a:lnTo>
                          <a:lnTo>
                            <a:pt x="116" y="450"/>
                          </a:lnTo>
                          <a:lnTo>
                            <a:pt x="131" y="524"/>
                          </a:lnTo>
                          <a:lnTo>
                            <a:pt x="172" y="536"/>
                          </a:lnTo>
                          <a:lnTo>
                            <a:pt x="225" y="524"/>
                          </a:lnTo>
                          <a:lnTo>
                            <a:pt x="303" y="481"/>
                          </a:lnTo>
                          <a:lnTo>
                            <a:pt x="387" y="460"/>
                          </a:lnTo>
                          <a:lnTo>
                            <a:pt x="482" y="444"/>
                          </a:lnTo>
                          <a:lnTo>
                            <a:pt x="585" y="432"/>
                          </a:lnTo>
                          <a:lnTo>
                            <a:pt x="660" y="432"/>
                          </a:lnTo>
                          <a:lnTo>
                            <a:pt x="694" y="441"/>
                          </a:lnTo>
                          <a:lnTo>
                            <a:pt x="713" y="463"/>
                          </a:lnTo>
                          <a:lnTo>
                            <a:pt x="704" y="496"/>
                          </a:lnTo>
                          <a:lnTo>
                            <a:pt x="657" y="524"/>
                          </a:lnTo>
                          <a:lnTo>
                            <a:pt x="613" y="563"/>
                          </a:lnTo>
                          <a:lnTo>
                            <a:pt x="572" y="618"/>
                          </a:lnTo>
                          <a:lnTo>
                            <a:pt x="547" y="663"/>
                          </a:lnTo>
                          <a:lnTo>
                            <a:pt x="526" y="708"/>
                          </a:lnTo>
                          <a:lnTo>
                            <a:pt x="510" y="762"/>
                          </a:lnTo>
                          <a:lnTo>
                            <a:pt x="488" y="762"/>
                          </a:lnTo>
                          <a:lnTo>
                            <a:pt x="469" y="741"/>
                          </a:lnTo>
                          <a:lnTo>
                            <a:pt x="462" y="681"/>
                          </a:lnTo>
                          <a:lnTo>
                            <a:pt x="507" y="627"/>
                          </a:lnTo>
                          <a:lnTo>
                            <a:pt x="566" y="563"/>
                          </a:lnTo>
                          <a:lnTo>
                            <a:pt x="622" y="515"/>
                          </a:lnTo>
                          <a:lnTo>
                            <a:pt x="647" y="499"/>
                          </a:lnTo>
                          <a:lnTo>
                            <a:pt x="657" y="478"/>
                          </a:lnTo>
                          <a:lnTo>
                            <a:pt x="632" y="463"/>
                          </a:lnTo>
                          <a:lnTo>
                            <a:pt x="547" y="463"/>
                          </a:lnTo>
                          <a:lnTo>
                            <a:pt x="440" y="481"/>
                          </a:lnTo>
                          <a:lnTo>
                            <a:pt x="356" y="509"/>
                          </a:lnTo>
                          <a:lnTo>
                            <a:pt x="265" y="560"/>
                          </a:lnTo>
                          <a:lnTo>
                            <a:pt x="187" y="596"/>
                          </a:lnTo>
                          <a:lnTo>
                            <a:pt x="103" y="599"/>
                          </a:lnTo>
                          <a:lnTo>
                            <a:pt x="69" y="587"/>
                          </a:lnTo>
                          <a:lnTo>
                            <a:pt x="50" y="542"/>
                          </a:lnTo>
                          <a:lnTo>
                            <a:pt x="37" y="478"/>
                          </a:lnTo>
                          <a:lnTo>
                            <a:pt x="31" y="360"/>
                          </a:lnTo>
                          <a:lnTo>
                            <a:pt x="19" y="151"/>
                          </a:lnTo>
                          <a:lnTo>
                            <a:pt x="0" y="64"/>
                          </a:lnTo>
                          <a:close/>
                        </a:path>
                      </a:pathLst>
                    </a:custGeom>
                    <a:solidFill>
                      <a:schemeClr val="tx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4864" y="3099"/>
                    <a:ext cx="432" cy="877"/>
                    <a:chOff x="4864" y="3099"/>
                    <a:chExt cx="432" cy="877"/>
                  </a:xfrm>
                </p:grpSpPr>
                <p:sp>
                  <p:nvSpPr>
                    <p:cNvPr id="1285145" name="Freeform 25"/>
                    <p:cNvSpPr>
                      <a:spLocks/>
                    </p:cNvSpPr>
                    <p:nvPr/>
                  </p:nvSpPr>
                  <p:spPr bwMode="auto">
                    <a:xfrm>
                      <a:off x="4956" y="3588"/>
                      <a:ext cx="340" cy="109"/>
                    </a:xfrm>
                    <a:custGeom>
                      <a:avLst/>
                      <a:gdLst/>
                      <a:ahLst/>
                      <a:cxnLst>
                        <a:cxn ang="0">
                          <a:pos x="340" y="109"/>
                        </a:cxn>
                        <a:cxn ang="0">
                          <a:pos x="165" y="30"/>
                        </a:cxn>
                        <a:cxn ang="0">
                          <a:pos x="48" y="0"/>
                        </a:cxn>
                        <a:cxn ang="0">
                          <a:pos x="10" y="0"/>
                        </a:cxn>
                        <a:cxn ang="0">
                          <a:pos x="0" y="27"/>
                        </a:cxn>
                        <a:cxn ang="0">
                          <a:pos x="22" y="48"/>
                        </a:cxn>
                        <a:cxn ang="0">
                          <a:pos x="70" y="54"/>
                        </a:cxn>
                        <a:cxn ang="0">
                          <a:pos x="184" y="75"/>
                        </a:cxn>
                        <a:cxn ang="0">
                          <a:pos x="340" y="109"/>
                        </a:cxn>
                      </a:cxnLst>
                      <a:rect l="0" t="0" r="r" b="b"/>
                      <a:pathLst>
                        <a:path w="340" h="109">
                          <a:moveTo>
                            <a:pt x="340" y="109"/>
                          </a:moveTo>
                          <a:lnTo>
                            <a:pt x="165" y="30"/>
                          </a:lnTo>
                          <a:lnTo>
                            <a:pt x="48" y="0"/>
                          </a:lnTo>
                          <a:lnTo>
                            <a:pt x="10" y="0"/>
                          </a:lnTo>
                          <a:lnTo>
                            <a:pt x="0" y="27"/>
                          </a:lnTo>
                          <a:lnTo>
                            <a:pt x="22" y="48"/>
                          </a:lnTo>
                          <a:lnTo>
                            <a:pt x="70" y="54"/>
                          </a:lnTo>
                          <a:lnTo>
                            <a:pt x="184" y="75"/>
                          </a:lnTo>
                          <a:lnTo>
                            <a:pt x="340" y="109"/>
                          </a:lnTo>
                          <a:close/>
                        </a:path>
                      </a:pathLst>
                    </a:custGeom>
                    <a:solidFill>
                      <a:schemeClr val="tx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5146" name="Freeform 26"/>
                    <p:cNvSpPr>
                      <a:spLocks/>
                    </p:cNvSpPr>
                    <p:nvPr/>
                  </p:nvSpPr>
                  <p:spPr bwMode="auto">
                    <a:xfrm>
                      <a:off x="4864" y="3685"/>
                      <a:ext cx="97" cy="291"/>
                    </a:xfrm>
                    <a:custGeom>
                      <a:avLst/>
                      <a:gdLst/>
                      <a:ahLst/>
                      <a:cxnLst>
                        <a:cxn ang="0">
                          <a:pos x="97" y="291"/>
                        </a:cxn>
                        <a:cxn ang="0">
                          <a:pos x="94" y="148"/>
                        </a:cxn>
                        <a:cxn ang="0">
                          <a:pos x="69" y="39"/>
                        </a:cxn>
                        <a:cxn ang="0">
                          <a:pos x="41" y="0"/>
                        </a:cxn>
                        <a:cxn ang="0">
                          <a:pos x="19" y="0"/>
                        </a:cxn>
                        <a:cxn ang="0">
                          <a:pos x="0" y="12"/>
                        </a:cxn>
                        <a:cxn ang="0">
                          <a:pos x="0" y="54"/>
                        </a:cxn>
                        <a:cxn ang="0">
                          <a:pos x="47" y="184"/>
                        </a:cxn>
                        <a:cxn ang="0">
                          <a:pos x="97" y="291"/>
                        </a:cxn>
                      </a:cxnLst>
                      <a:rect l="0" t="0" r="r" b="b"/>
                      <a:pathLst>
                        <a:path w="97" h="291">
                          <a:moveTo>
                            <a:pt x="97" y="291"/>
                          </a:moveTo>
                          <a:lnTo>
                            <a:pt x="94" y="148"/>
                          </a:lnTo>
                          <a:lnTo>
                            <a:pt x="69" y="39"/>
                          </a:lnTo>
                          <a:lnTo>
                            <a:pt x="41" y="0"/>
                          </a:lnTo>
                          <a:lnTo>
                            <a:pt x="19" y="0"/>
                          </a:lnTo>
                          <a:lnTo>
                            <a:pt x="0" y="12"/>
                          </a:lnTo>
                          <a:lnTo>
                            <a:pt x="0" y="54"/>
                          </a:lnTo>
                          <a:lnTo>
                            <a:pt x="47" y="184"/>
                          </a:lnTo>
                          <a:lnTo>
                            <a:pt x="97" y="291"/>
                          </a:lnTo>
                          <a:close/>
                        </a:path>
                      </a:pathLst>
                    </a:custGeom>
                    <a:solidFill>
                      <a:schemeClr val="tx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5147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5004" y="3099"/>
                      <a:ext cx="214" cy="1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72"/>
                        </a:cxn>
                        <a:cxn ang="0">
                          <a:pos x="42" y="30"/>
                        </a:cxn>
                        <a:cxn ang="0">
                          <a:pos x="100" y="3"/>
                        </a:cxn>
                        <a:cxn ang="0">
                          <a:pos x="166" y="0"/>
                        </a:cxn>
                        <a:cxn ang="0">
                          <a:pos x="214" y="9"/>
                        </a:cxn>
                        <a:cxn ang="0">
                          <a:pos x="138" y="18"/>
                        </a:cxn>
                        <a:cxn ang="0">
                          <a:pos x="109" y="36"/>
                        </a:cxn>
                        <a:cxn ang="0">
                          <a:pos x="81" y="63"/>
                        </a:cxn>
                        <a:cxn ang="0">
                          <a:pos x="68" y="93"/>
                        </a:cxn>
                        <a:cxn ang="0">
                          <a:pos x="42" y="111"/>
                        </a:cxn>
                        <a:cxn ang="0">
                          <a:pos x="10" y="108"/>
                        </a:cxn>
                        <a:cxn ang="0">
                          <a:pos x="0" y="72"/>
                        </a:cxn>
                      </a:cxnLst>
                      <a:rect l="0" t="0" r="r" b="b"/>
                      <a:pathLst>
                        <a:path w="214" h="111">
                          <a:moveTo>
                            <a:pt x="0" y="72"/>
                          </a:moveTo>
                          <a:lnTo>
                            <a:pt x="42" y="30"/>
                          </a:lnTo>
                          <a:lnTo>
                            <a:pt x="100" y="3"/>
                          </a:lnTo>
                          <a:lnTo>
                            <a:pt x="166" y="0"/>
                          </a:lnTo>
                          <a:lnTo>
                            <a:pt x="214" y="9"/>
                          </a:lnTo>
                          <a:lnTo>
                            <a:pt x="138" y="18"/>
                          </a:lnTo>
                          <a:lnTo>
                            <a:pt x="109" y="36"/>
                          </a:lnTo>
                          <a:lnTo>
                            <a:pt x="81" y="63"/>
                          </a:lnTo>
                          <a:lnTo>
                            <a:pt x="68" y="93"/>
                          </a:lnTo>
                          <a:lnTo>
                            <a:pt x="42" y="111"/>
                          </a:lnTo>
                          <a:lnTo>
                            <a:pt x="10" y="108"/>
                          </a:lnTo>
                          <a:lnTo>
                            <a:pt x="0" y="72"/>
                          </a:lnTo>
                          <a:close/>
                        </a:path>
                      </a:pathLst>
                    </a:custGeom>
                    <a:solidFill>
                      <a:schemeClr val="tx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</p:grpSp>
          <p:sp>
            <p:nvSpPr>
              <p:cNvPr id="1285148" name="Text Box 28"/>
              <p:cNvSpPr txBox="1">
                <a:spLocks noChangeArrowheads="1"/>
              </p:cNvSpPr>
              <p:nvPr/>
            </p:nvSpPr>
            <p:spPr bwMode="auto">
              <a:xfrm>
                <a:off x="3086" y="3871"/>
                <a:ext cx="2710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b="0">
                    <a:latin typeface="Times New Roman" charset="0"/>
                  </a:rPr>
                  <a:t>Is sorted wrt least  sig. 2 digits.</a:t>
                </a:r>
              </a:p>
            </p:txBody>
          </p:sp>
        </p:grpSp>
        <p:sp>
          <p:nvSpPr>
            <p:cNvPr id="1285149" name="AutoShape 29"/>
            <p:cNvSpPr>
              <a:spLocks/>
            </p:cNvSpPr>
            <p:nvPr/>
          </p:nvSpPr>
          <p:spPr bwMode="auto">
            <a:xfrm rot="-5400000">
              <a:off x="5328" y="3696"/>
              <a:ext cx="144" cy="240"/>
            </a:xfrm>
            <a:prstGeom prst="leftBrace">
              <a:avLst>
                <a:gd name="adj1" fmla="val 13889"/>
                <a:gd name="adj2" fmla="val 50000"/>
              </a:avLst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6146" name="Text Box 2"/>
          <p:cNvSpPr txBox="1">
            <a:spLocks noChangeArrowheads="1"/>
          </p:cNvSpPr>
          <p:nvPr/>
        </p:nvSpPr>
        <p:spPr bwMode="auto">
          <a:xfrm>
            <a:off x="1590675" y="4937125"/>
            <a:ext cx="237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Sort wrt i+1st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digit.</a:t>
            </a:r>
          </a:p>
        </p:txBody>
      </p:sp>
      <p:sp>
        <p:nvSpPr>
          <p:cNvPr id="1286147" name="Text Box 3"/>
          <p:cNvSpPr txBox="1">
            <a:spLocks noChangeArrowheads="1"/>
          </p:cNvSpPr>
          <p:nvPr/>
        </p:nvSpPr>
        <p:spPr bwMode="auto">
          <a:xfrm>
            <a:off x="457200" y="1371600"/>
            <a:ext cx="94615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2 24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1 25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2 25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3 25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3 33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1 34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3 34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1 43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2 43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3 44</a:t>
            </a:r>
            <a:endParaRPr lang="en-US" sz="3000" b="0">
              <a:latin typeface="Times New Roman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25600" y="1371600"/>
            <a:ext cx="2184400" cy="1920875"/>
            <a:chOff x="1024" y="864"/>
            <a:chExt cx="1376" cy="121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224" y="864"/>
              <a:ext cx="744" cy="672"/>
              <a:chOff x="1224" y="2539"/>
              <a:chExt cx="2280" cy="1785"/>
            </a:xfrm>
          </p:grpSpPr>
          <p:sp>
            <p:nvSpPr>
              <p:cNvPr id="1286150" name="Freeform 6" descr="Green marble"/>
              <p:cNvSpPr>
                <a:spLocks/>
              </p:cNvSpPr>
              <p:nvPr/>
            </p:nvSpPr>
            <p:spPr bwMode="auto">
              <a:xfrm>
                <a:off x="1224" y="2539"/>
                <a:ext cx="2280" cy="1785"/>
              </a:xfrm>
              <a:custGeom>
                <a:avLst/>
                <a:gdLst/>
                <a:ahLst/>
                <a:cxnLst>
                  <a:cxn ang="0">
                    <a:pos x="748" y="30"/>
                  </a:cxn>
                  <a:cxn ang="0">
                    <a:pos x="1224" y="305"/>
                  </a:cxn>
                  <a:cxn ang="0">
                    <a:pos x="2184" y="257"/>
                  </a:cxn>
                  <a:cxn ang="0">
                    <a:pos x="1800" y="1121"/>
                  </a:cxn>
                  <a:cxn ang="0">
                    <a:pos x="1743" y="1313"/>
                  </a:cxn>
                  <a:cxn ang="0">
                    <a:pos x="1717" y="1479"/>
                  </a:cxn>
                  <a:cxn ang="0">
                    <a:pos x="1560" y="1549"/>
                  </a:cxn>
                  <a:cxn ang="0">
                    <a:pos x="1272" y="1553"/>
                  </a:cxn>
                  <a:cxn ang="0">
                    <a:pos x="168" y="1649"/>
                  </a:cxn>
                  <a:cxn ang="0">
                    <a:pos x="264" y="737"/>
                  </a:cxn>
                  <a:cxn ang="0">
                    <a:pos x="425" y="126"/>
                  </a:cxn>
                  <a:cxn ang="0">
                    <a:pos x="748" y="30"/>
                  </a:cxn>
                </a:cxnLst>
                <a:rect l="0" t="0" r="r" b="b"/>
                <a:pathLst>
                  <a:path w="2280" h="1785">
                    <a:moveTo>
                      <a:pt x="748" y="30"/>
                    </a:moveTo>
                    <a:cubicBezTo>
                      <a:pt x="881" y="60"/>
                      <a:pt x="985" y="267"/>
                      <a:pt x="1224" y="305"/>
                    </a:cubicBezTo>
                    <a:cubicBezTo>
                      <a:pt x="1463" y="343"/>
                      <a:pt x="2088" y="121"/>
                      <a:pt x="2184" y="257"/>
                    </a:cubicBezTo>
                    <a:cubicBezTo>
                      <a:pt x="2280" y="393"/>
                      <a:pt x="1873" y="945"/>
                      <a:pt x="1800" y="1121"/>
                    </a:cubicBezTo>
                    <a:cubicBezTo>
                      <a:pt x="1727" y="1297"/>
                      <a:pt x="1757" y="1253"/>
                      <a:pt x="1743" y="1313"/>
                    </a:cubicBezTo>
                    <a:cubicBezTo>
                      <a:pt x="1729" y="1373"/>
                      <a:pt x="1747" y="1440"/>
                      <a:pt x="1717" y="1479"/>
                    </a:cubicBezTo>
                    <a:cubicBezTo>
                      <a:pt x="1687" y="1518"/>
                      <a:pt x="1634" y="1537"/>
                      <a:pt x="1560" y="1549"/>
                    </a:cubicBezTo>
                    <a:cubicBezTo>
                      <a:pt x="1486" y="1561"/>
                      <a:pt x="1504" y="1536"/>
                      <a:pt x="1272" y="1553"/>
                    </a:cubicBezTo>
                    <a:cubicBezTo>
                      <a:pt x="1040" y="1570"/>
                      <a:pt x="336" y="1785"/>
                      <a:pt x="168" y="1649"/>
                    </a:cubicBezTo>
                    <a:cubicBezTo>
                      <a:pt x="0" y="1513"/>
                      <a:pt x="221" y="991"/>
                      <a:pt x="264" y="737"/>
                    </a:cubicBezTo>
                    <a:cubicBezTo>
                      <a:pt x="307" y="483"/>
                      <a:pt x="344" y="244"/>
                      <a:pt x="425" y="126"/>
                    </a:cubicBezTo>
                    <a:cubicBezTo>
                      <a:pt x="506" y="8"/>
                      <a:pt x="615" y="0"/>
                      <a:pt x="748" y="30"/>
                    </a:cubicBez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1584" y="2688"/>
                <a:ext cx="1216" cy="1440"/>
                <a:chOff x="2641" y="1488"/>
                <a:chExt cx="2655" cy="2488"/>
              </a:xfrm>
            </p:grpSpPr>
            <p:grpSp>
              <p:nvGrpSpPr>
                <p:cNvPr id="5" name="Group 8"/>
                <p:cNvGrpSpPr>
                  <a:grpSpLocks/>
                </p:cNvGrpSpPr>
                <p:nvPr/>
              </p:nvGrpSpPr>
              <p:grpSpPr bwMode="auto">
                <a:xfrm>
                  <a:off x="2641" y="1488"/>
                  <a:ext cx="2496" cy="2436"/>
                  <a:chOff x="2641" y="1488"/>
                  <a:chExt cx="2496" cy="2436"/>
                </a:xfrm>
              </p:grpSpPr>
              <p:sp>
                <p:nvSpPr>
                  <p:cNvPr id="1286153" name="Freeform 9"/>
                  <p:cNvSpPr>
                    <a:spLocks/>
                  </p:cNvSpPr>
                  <p:nvPr/>
                </p:nvSpPr>
                <p:spPr bwMode="auto">
                  <a:xfrm>
                    <a:off x="3465" y="1900"/>
                    <a:ext cx="434" cy="514"/>
                  </a:xfrm>
                  <a:custGeom>
                    <a:avLst/>
                    <a:gdLst/>
                    <a:ahLst/>
                    <a:cxnLst>
                      <a:cxn ang="0">
                        <a:pos x="132" y="186"/>
                      </a:cxn>
                      <a:cxn ang="0">
                        <a:pos x="157" y="114"/>
                      </a:cxn>
                      <a:cxn ang="0">
                        <a:pos x="189" y="42"/>
                      </a:cxn>
                      <a:cxn ang="0">
                        <a:pos x="236" y="6"/>
                      </a:cxn>
                      <a:cxn ang="0">
                        <a:pos x="302" y="0"/>
                      </a:cxn>
                      <a:cxn ang="0">
                        <a:pos x="355" y="24"/>
                      </a:cxn>
                      <a:cxn ang="0">
                        <a:pos x="393" y="63"/>
                      </a:cxn>
                      <a:cxn ang="0">
                        <a:pos x="421" y="135"/>
                      </a:cxn>
                      <a:cxn ang="0">
                        <a:pos x="434" y="222"/>
                      </a:cxn>
                      <a:cxn ang="0">
                        <a:pos x="434" y="312"/>
                      </a:cxn>
                      <a:cxn ang="0">
                        <a:pos x="412" y="411"/>
                      </a:cxn>
                      <a:cxn ang="0">
                        <a:pos x="355" y="474"/>
                      </a:cxn>
                      <a:cxn ang="0">
                        <a:pos x="299" y="514"/>
                      </a:cxn>
                      <a:cxn ang="0">
                        <a:pos x="245" y="510"/>
                      </a:cxn>
                      <a:cxn ang="0">
                        <a:pos x="198" y="468"/>
                      </a:cxn>
                      <a:cxn ang="0">
                        <a:pos x="157" y="396"/>
                      </a:cxn>
                      <a:cxn ang="0">
                        <a:pos x="129" y="333"/>
                      </a:cxn>
                      <a:cxn ang="0">
                        <a:pos x="129" y="252"/>
                      </a:cxn>
                      <a:cxn ang="0">
                        <a:pos x="0" y="234"/>
                      </a:cxn>
                      <a:cxn ang="0">
                        <a:pos x="16" y="189"/>
                      </a:cxn>
                      <a:cxn ang="0">
                        <a:pos x="132" y="186"/>
                      </a:cxn>
                    </a:cxnLst>
                    <a:rect l="0" t="0" r="r" b="b"/>
                    <a:pathLst>
                      <a:path w="434" h="514">
                        <a:moveTo>
                          <a:pt x="132" y="186"/>
                        </a:moveTo>
                        <a:lnTo>
                          <a:pt x="157" y="114"/>
                        </a:lnTo>
                        <a:lnTo>
                          <a:pt x="189" y="42"/>
                        </a:lnTo>
                        <a:lnTo>
                          <a:pt x="236" y="6"/>
                        </a:lnTo>
                        <a:lnTo>
                          <a:pt x="302" y="0"/>
                        </a:lnTo>
                        <a:lnTo>
                          <a:pt x="355" y="24"/>
                        </a:lnTo>
                        <a:lnTo>
                          <a:pt x="393" y="63"/>
                        </a:lnTo>
                        <a:lnTo>
                          <a:pt x="421" y="135"/>
                        </a:lnTo>
                        <a:lnTo>
                          <a:pt x="434" y="222"/>
                        </a:lnTo>
                        <a:lnTo>
                          <a:pt x="434" y="312"/>
                        </a:lnTo>
                        <a:lnTo>
                          <a:pt x="412" y="411"/>
                        </a:lnTo>
                        <a:lnTo>
                          <a:pt x="355" y="474"/>
                        </a:lnTo>
                        <a:lnTo>
                          <a:pt x="299" y="514"/>
                        </a:lnTo>
                        <a:lnTo>
                          <a:pt x="245" y="510"/>
                        </a:lnTo>
                        <a:lnTo>
                          <a:pt x="198" y="468"/>
                        </a:lnTo>
                        <a:lnTo>
                          <a:pt x="157" y="396"/>
                        </a:lnTo>
                        <a:lnTo>
                          <a:pt x="129" y="333"/>
                        </a:lnTo>
                        <a:lnTo>
                          <a:pt x="129" y="252"/>
                        </a:lnTo>
                        <a:lnTo>
                          <a:pt x="0" y="234"/>
                        </a:lnTo>
                        <a:lnTo>
                          <a:pt x="16" y="189"/>
                        </a:lnTo>
                        <a:lnTo>
                          <a:pt x="132" y="186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6154" name="Freeform 10"/>
                  <p:cNvSpPr>
                    <a:spLocks/>
                  </p:cNvSpPr>
                  <p:nvPr/>
                </p:nvSpPr>
                <p:spPr bwMode="auto">
                  <a:xfrm>
                    <a:off x="3752" y="1488"/>
                    <a:ext cx="566" cy="1154"/>
                  </a:xfrm>
                  <a:custGeom>
                    <a:avLst/>
                    <a:gdLst/>
                    <a:ahLst/>
                    <a:cxnLst>
                      <a:cxn ang="0">
                        <a:pos x="13" y="1145"/>
                      </a:cxn>
                      <a:cxn ang="0">
                        <a:pos x="0" y="1088"/>
                      </a:cxn>
                      <a:cxn ang="0">
                        <a:pos x="31" y="1042"/>
                      </a:cxn>
                      <a:cxn ang="0">
                        <a:pos x="134" y="988"/>
                      </a:cxn>
                      <a:cxn ang="0">
                        <a:pos x="226" y="927"/>
                      </a:cxn>
                      <a:cxn ang="0">
                        <a:pos x="313" y="827"/>
                      </a:cxn>
                      <a:cxn ang="0">
                        <a:pos x="432" y="689"/>
                      </a:cxn>
                      <a:cxn ang="0">
                        <a:pos x="463" y="634"/>
                      </a:cxn>
                      <a:cxn ang="0">
                        <a:pos x="479" y="580"/>
                      </a:cxn>
                      <a:cxn ang="0">
                        <a:pos x="472" y="526"/>
                      </a:cxn>
                      <a:cxn ang="0">
                        <a:pos x="444" y="426"/>
                      </a:cxn>
                      <a:cxn ang="0">
                        <a:pos x="376" y="299"/>
                      </a:cxn>
                      <a:cxn ang="0">
                        <a:pos x="301" y="229"/>
                      </a:cxn>
                      <a:cxn ang="0">
                        <a:pos x="235" y="190"/>
                      </a:cxn>
                      <a:cxn ang="0">
                        <a:pos x="181" y="184"/>
                      </a:cxn>
                      <a:cxn ang="0">
                        <a:pos x="153" y="190"/>
                      </a:cxn>
                      <a:cxn ang="0">
                        <a:pos x="150" y="163"/>
                      </a:cxn>
                      <a:cxn ang="0">
                        <a:pos x="215" y="154"/>
                      </a:cxn>
                      <a:cxn ang="0">
                        <a:pos x="291" y="154"/>
                      </a:cxn>
                      <a:cxn ang="0">
                        <a:pos x="238" y="93"/>
                      </a:cxn>
                      <a:cxn ang="0">
                        <a:pos x="206" y="45"/>
                      </a:cxn>
                      <a:cxn ang="0">
                        <a:pos x="229" y="27"/>
                      </a:cxn>
                      <a:cxn ang="0">
                        <a:pos x="313" y="109"/>
                      </a:cxn>
                      <a:cxn ang="0">
                        <a:pos x="329" y="121"/>
                      </a:cxn>
                      <a:cxn ang="0">
                        <a:pos x="313" y="57"/>
                      </a:cxn>
                      <a:cxn ang="0">
                        <a:pos x="301" y="9"/>
                      </a:cxn>
                      <a:cxn ang="0">
                        <a:pos x="313" y="0"/>
                      </a:cxn>
                      <a:cxn ang="0">
                        <a:pos x="341" y="9"/>
                      </a:cxn>
                      <a:cxn ang="0">
                        <a:pos x="366" y="121"/>
                      </a:cxn>
                      <a:cxn ang="0">
                        <a:pos x="379" y="118"/>
                      </a:cxn>
                      <a:cxn ang="0">
                        <a:pos x="379" y="30"/>
                      </a:cxn>
                      <a:cxn ang="0">
                        <a:pos x="404" y="21"/>
                      </a:cxn>
                      <a:cxn ang="0">
                        <a:pos x="422" y="36"/>
                      </a:cxn>
                      <a:cxn ang="0">
                        <a:pos x="413" y="154"/>
                      </a:cxn>
                      <a:cxn ang="0">
                        <a:pos x="407" y="202"/>
                      </a:cxn>
                      <a:cxn ang="0">
                        <a:pos x="422" y="299"/>
                      </a:cxn>
                      <a:cxn ang="0">
                        <a:pos x="472" y="402"/>
                      </a:cxn>
                      <a:cxn ang="0">
                        <a:pos x="525" y="520"/>
                      </a:cxn>
                      <a:cxn ang="0">
                        <a:pos x="566" y="607"/>
                      </a:cxn>
                      <a:cxn ang="0">
                        <a:pos x="563" y="652"/>
                      </a:cxn>
                      <a:cxn ang="0">
                        <a:pos x="488" y="734"/>
                      </a:cxn>
                      <a:cxn ang="0">
                        <a:pos x="385" y="836"/>
                      </a:cxn>
                      <a:cxn ang="0">
                        <a:pos x="301" y="937"/>
                      </a:cxn>
                      <a:cxn ang="0">
                        <a:pos x="197" y="1070"/>
                      </a:cxn>
                      <a:cxn ang="0">
                        <a:pos x="112" y="1136"/>
                      </a:cxn>
                      <a:cxn ang="0">
                        <a:pos x="47" y="1154"/>
                      </a:cxn>
                      <a:cxn ang="0">
                        <a:pos x="13" y="1145"/>
                      </a:cxn>
                    </a:cxnLst>
                    <a:rect l="0" t="0" r="r" b="b"/>
                    <a:pathLst>
                      <a:path w="566" h="1154">
                        <a:moveTo>
                          <a:pt x="13" y="1145"/>
                        </a:moveTo>
                        <a:lnTo>
                          <a:pt x="0" y="1088"/>
                        </a:lnTo>
                        <a:lnTo>
                          <a:pt x="31" y="1042"/>
                        </a:lnTo>
                        <a:lnTo>
                          <a:pt x="134" y="988"/>
                        </a:lnTo>
                        <a:lnTo>
                          <a:pt x="226" y="927"/>
                        </a:lnTo>
                        <a:lnTo>
                          <a:pt x="313" y="827"/>
                        </a:lnTo>
                        <a:lnTo>
                          <a:pt x="432" y="689"/>
                        </a:lnTo>
                        <a:lnTo>
                          <a:pt x="463" y="634"/>
                        </a:lnTo>
                        <a:lnTo>
                          <a:pt x="479" y="580"/>
                        </a:lnTo>
                        <a:lnTo>
                          <a:pt x="472" y="526"/>
                        </a:lnTo>
                        <a:lnTo>
                          <a:pt x="444" y="426"/>
                        </a:lnTo>
                        <a:lnTo>
                          <a:pt x="376" y="299"/>
                        </a:lnTo>
                        <a:lnTo>
                          <a:pt x="301" y="229"/>
                        </a:lnTo>
                        <a:lnTo>
                          <a:pt x="235" y="190"/>
                        </a:lnTo>
                        <a:lnTo>
                          <a:pt x="181" y="184"/>
                        </a:lnTo>
                        <a:lnTo>
                          <a:pt x="153" y="190"/>
                        </a:lnTo>
                        <a:lnTo>
                          <a:pt x="150" y="163"/>
                        </a:lnTo>
                        <a:lnTo>
                          <a:pt x="215" y="154"/>
                        </a:lnTo>
                        <a:lnTo>
                          <a:pt x="291" y="154"/>
                        </a:lnTo>
                        <a:lnTo>
                          <a:pt x="238" y="93"/>
                        </a:lnTo>
                        <a:lnTo>
                          <a:pt x="206" y="45"/>
                        </a:lnTo>
                        <a:lnTo>
                          <a:pt x="229" y="27"/>
                        </a:lnTo>
                        <a:lnTo>
                          <a:pt x="313" y="109"/>
                        </a:lnTo>
                        <a:lnTo>
                          <a:pt x="329" y="121"/>
                        </a:lnTo>
                        <a:lnTo>
                          <a:pt x="313" y="57"/>
                        </a:lnTo>
                        <a:lnTo>
                          <a:pt x="301" y="9"/>
                        </a:lnTo>
                        <a:lnTo>
                          <a:pt x="313" y="0"/>
                        </a:lnTo>
                        <a:lnTo>
                          <a:pt x="341" y="9"/>
                        </a:lnTo>
                        <a:lnTo>
                          <a:pt x="366" y="121"/>
                        </a:lnTo>
                        <a:lnTo>
                          <a:pt x="379" y="118"/>
                        </a:lnTo>
                        <a:lnTo>
                          <a:pt x="379" y="30"/>
                        </a:lnTo>
                        <a:lnTo>
                          <a:pt x="404" y="21"/>
                        </a:lnTo>
                        <a:lnTo>
                          <a:pt x="422" y="36"/>
                        </a:lnTo>
                        <a:lnTo>
                          <a:pt x="413" y="154"/>
                        </a:lnTo>
                        <a:lnTo>
                          <a:pt x="407" y="202"/>
                        </a:lnTo>
                        <a:lnTo>
                          <a:pt x="422" y="299"/>
                        </a:lnTo>
                        <a:lnTo>
                          <a:pt x="472" y="402"/>
                        </a:lnTo>
                        <a:lnTo>
                          <a:pt x="525" y="520"/>
                        </a:lnTo>
                        <a:lnTo>
                          <a:pt x="566" y="607"/>
                        </a:lnTo>
                        <a:lnTo>
                          <a:pt x="563" y="652"/>
                        </a:lnTo>
                        <a:lnTo>
                          <a:pt x="488" y="734"/>
                        </a:lnTo>
                        <a:lnTo>
                          <a:pt x="385" y="836"/>
                        </a:lnTo>
                        <a:lnTo>
                          <a:pt x="301" y="937"/>
                        </a:lnTo>
                        <a:lnTo>
                          <a:pt x="197" y="1070"/>
                        </a:lnTo>
                        <a:lnTo>
                          <a:pt x="112" y="1136"/>
                        </a:lnTo>
                        <a:lnTo>
                          <a:pt x="47" y="1154"/>
                        </a:lnTo>
                        <a:lnTo>
                          <a:pt x="13" y="1145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6155" name="Freeform 11"/>
                  <p:cNvSpPr>
                    <a:spLocks/>
                  </p:cNvSpPr>
                  <p:nvPr/>
                </p:nvSpPr>
                <p:spPr bwMode="auto">
                  <a:xfrm>
                    <a:off x="2641" y="2564"/>
                    <a:ext cx="1037" cy="581"/>
                  </a:xfrm>
                  <a:custGeom>
                    <a:avLst/>
                    <a:gdLst/>
                    <a:ahLst/>
                    <a:cxnLst>
                      <a:cxn ang="0">
                        <a:pos x="210" y="468"/>
                      </a:cxn>
                      <a:cxn ang="0">
                        <a:pos x="361" y="462"/>
                      </a:cxn>
                      <a:cxn ang="0">
                        <a:pos x="498" y="444"/>
                      </a:cxn>
                      <a:cxn ang="0">
                        <a:pos x="583" y="423"/>
                      </a:cxn>
                      <a:cxn ang="0">
                        <a:pos x="705" y="354"/>
                      </a:cxn>
                      <a:cxn ang="0">
                        <a:pos x="792" y="288"/>
                      </a:cxn>
                      <a:cxn ang="0">
                        <a:pos x="906" y="207"/>
                      </a:cxn>
                      <a:cxn ang="0">
                        <a:pos x="959" y="156"/>
                      </a:cxn>
                      <a:cxn ang="0">
                        <a:pos x="1000" y="120"/>
                      </a:cxn>
                      <a:cxn ang="0">
                        <a:pos x="1037" y="81"/>
                      </a:cxn>
                      <a:cxn ang="0">
                        <a:pos x="1037" y="39"/>
                      </a:cxn>
                      <a:cxn ang="0">
                        <a:pos x="996" y="0"/>
                      </a:cxn>
                      <a:cxn ang="0">
                        <a:pos x="971" y="9"/>
                      </a:cxn>
                      <a:cxn ang="0">
                        <a:pos x="903" y="90"/>
                      </a:cxn>
                      <a:cxn ang="0">
                        <a:pos x="828" y="183"/>
                      </a:cxn>
                      <a:cxn ang="0">
                        <a:pos x="752" y="270"/>
                      </a:cxn>
                      <a:cxn ang="0">
                        <a:pos x="642" y="342"/>
                      </a:cxn>
                      <a:cxn ang="0">
                        <a:pos x="548" y="390"/>
                      </a:cxn>
                      <a:cxn ang="0">
                        <a:pos x="445" y="414"/>
                      </a:cxn>
                      <a:cxn ang="0">
                        <a:pos x="301" y="417"/>
                      </a:cxn>
                      <a:cxn ang="0">
                        <a:pos x="216" y="417"/>
                      </a:cxn>
                      <a:cxn ang="0">
                        <a:pos x="144" y="363"/>
                      </a:cxn>
                      <a:cxn ang="0">
                        <a:pos x="125" y="327"/>
                      </a:cxn>
                      <a:cxn ang="0">
                        <a:pos x="94" y="327"/>
                      </a:cxn>
                      <a:cxn ang="0">
                        <a:pos x="116" y="372"/>
                      </a:cxn>
                      <a:cxn ang="0">
                        <a:pos x="150" y="414"/>
                      </a:cxn>
                      <a:cxn ang="0">
                        <a:pos x="66" y="396"/>
                      </a:cxn>
                      <a:cxn ang="0">
                        <a:pos x="3" y="387"/>
                      </a:cxn>
                      <a:cxn ang="0">
                        <a:pos x="3" y="405"/>
                      </a:cxn>
                      <a:cxn ang="0">
                        <a:pos x="59" y="417"/>
                      </a:cxn>
                      <a:cxn ang="0">
                        <a:pos x="97" y="441"/>
                      </a:cxn>
                      <a:cxn ang="0">
                        <a:pos x="131" y="444"/>
                      </a:cxn>
                      <a:cxn ang="0">
                        <a:pos x="78" y="462"/>
                      </a:cxn>
                      <a:cxn ang="0">
                        <a:pos x="0" y="481"/>
                      </a:cxn>
                      <a:cxn ang="0">
                        <a:pos x="3" y="499"/>
                      </a:cxn>
                      <a:cxn ang="0">
                        <a:pos x="28" y="505"/>
                      </a:cxn>
                      <a:cxn ang="0">
                        <a:pos x="103" y="481"/>
                      </a:cxn>
                      <a:cxn ang="0">
                        <a:pos x="150" y="477"/>
                      </a:cxn>
                      <a:cxn ang="0">
                        <a:pos x="122" y="505"/>
                      </a:cxn>
                      <a:cxn ang="0">
                        <a:pos x="78" y="550"/>
                      </a:cxn>
                      <a:cxn ang="0">
                        <a:pos x="59" y="562"/>
                      </a:cxn>
                      <a:cxn ang="0">
                        <a:pos x="75" y="581"/>
                      </a:cxn>
                      <a:cxn ang="0">
                        <a:pos x="113" y="559"/>
                      </a:cxn>
                      <a:cxn ang="0">
                        <a:pos x="163" y="514"/>
                      </a:cxn>
                      <a:cxn ang="0">
                        <a:pos x="210" y="468"/>
                      </a:cxn>
                    </a:cxnLst>
                    <a:rect l="0" t="0" r="r" b="b"/>
                    <a:pathLst>
                      <a:path w="1037" h="581">
                        <a:moveTo>
                          <a:pt x="210" y="468"/>
                        </a:moveTo>
                        <a:lnTo>
                          <a:pt x="361" y="462"/>
                        </a:lnTo>
                        <a:lnTo>
                          <a:pt x="498" y="444"/>
                        </a:lnTo>
                        <a:lnTo>
                          <a:pt x="583" y="423"/>
                        </a:lnTo>
                        <a:lnTo>
                          <a:pt x="705" y="354"/>
                        </a:lnTo>
                        <a:lnTo>
                          <a:pt x="792" y="288"/>
                        </a:lnTo>
                        <a:lnTo>
                          <a:pt x="906" y="207"/>
                        </a:lnTo>
                        <a:lnTo>
                          <a:pt x="959" y="156"/>
                        </a:lnTo>
                        <a:lnTo>
                          <a:pt x="1000" y="120"/>
                        </a:lnTo>
                        <a:lnTo>
                          <a:pt x="1037" y="81"/>
                        </a:lnTo>
                        <a:lnTo>
                          <a:pt x="1037" y="39"/>
                        </a:lnTo>
                        <a:lnTo>
                          <a:pt x="996" y="0"/>
                        </a:lnTo>
                        <a:lnTo>
                          <a:pt x="971" y="9"/>
                        </a:lnTo>
                        <a:lnTo>
                          <a:pt x="903" y="90"/>
                        </a:lnTo>
                        <a:lnTo>
                          <a:pt x="828" y="183"/>
                        </a:lnTo>
                        <a:lnTo>
                          <a:pt x="752" y="270"/>
                        </a:lnTo>
                        <a:lnTo>
                          <a:pt x="642" y="342"/>
                        </a:lnTo>
                        <a:lnTo>
                          <a:pt x="548" y="390"/>
                        </a:lnTo>
                        <a:lnTo>
                          <a:pt x="445" y="414"/>
                        </a:lnTo>
                        <a:lnTo>
                          <a:pt x="301" y="417"/>
                        </a:lnTo>
                        <a:lnTo>
                          <a:pt x="216" y="417"/>
                        </a:lnTo>
                        <a:lnTo>
                          <a:pt x="144" y="363"/>
                        </a:lnTo>
                        <a:lnTo>
                          <a:pt x="125" y="327"/>
                        </a:lnTo>
                        <a:lnTo>
                          <a:pt x="94" y="327"/>
                        </a:lnTo>
                        <a:lnTo>
                          <a:pt x="116" y="372"/>
                        </a:lnTo>
                        <a:lnTo>
                          <a:pt x="150" y="414"/>
                        </a:lnTo>
                        <a:lnTo>
                          <a:pt x="66" y="396"/>
                        </a:lnTo>
                        <a:lnTo>
                          <a:pt x="3" y="387"/>
                        </a:lnTo>
                        <a:lnTo>
                          <a:pt x="3" y="405"/>
                        </a:lnTo>
                        <a:lnTo>
                          <a:pt x="59" y="417"/>
                        </a:lnTo>
                        <a:lnTo>
                          <a:pt x="97" y="441"/>
                        </a:lnTo>
                        <a:lnTo>
                          <a:pt x="131" y="444"/>
                        </a:lnTo>
                        <a:lnTo>
                          <a:pt x="78" y="462"/>
                        </a:lnTo>
                        <a:lnTo>
                          <a:pt x="0" y="481"/>
                        </a:lnTo>
                        <a:lnTo>
                          <a:pt x="3" y="499"/>
                        </a:lnTo>
                        <a:lnTo>
                          <a:pt x="28" y="505"/>
                        </a:lnTo>
                        <a:lnTo>
                          <a:pt x="103" y="481"/>
                        </a:lnTo>
                        <a:lnTo>
                          <a:pt x="150" y="477"/>
                        </a:lnTo>
                        <a:lnTo>
                          <a:pt x="122" y="505"/>
                        </a:lnTo>
                        <a:lnTo>
                          <a:pt x="78" y="550"/>
                        </a:lnTo>
                        <a:lnTo>
                          <a:pt x="59" y="562"/>
                        </a:lnTo>
                        <a:lnTo>
                          <a:pt x="75" y="581"/>
                        </a:lnTo>
                        <a:lnTo>
                          <a:pt x="113" y="559"/>
                        </a:lnTo>
                        <a:lnTo>
                          <a:pt x="163" y="514"/>
                        </a:lnTo>
                        <a:lnTo>
                          <a:pt x="210" y="468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6156" name="Freeform 12"/>
                  <p:cNvSpPr>
                    <a:spLocks/>
                  </p:cNvSpPr>
                  <p:nvPr/>
                </p:nvSpPr>
                <p:spPr bwMode="auto">
                  <a:xfrm>
                    <a:off x="3596" y="2504"/>
                    <a:ext cx="608" cy="800"/>
                  </a:xfrm>
                  <a:custGeom>
                    <a:avLst/>
                    <a:gdLst/>
                    <a:ahLst/>
                    <a:cxnLst>
                      <a:cxn ang="0">
                        <a:pos x="38" y="90"/>
                      </a:cxn>
                      <a:cxn ang="0">
                        <a:pos x="63" y="27"/>
                      </a:cxn>
                      <a:cxn ang="0">
                        <a:pos x="104" y="0"/>
                      </a:cxn>
                      <a:cxn ang="0">
                        <a:pos x="141" y="0"/>
                      </a:cxn>
                      <a:cxn ang="0">
                        <a:pos x="179" y="18"/>
                      </a:cxn>
                      <a:cxn ang="0">
                        <a:pos x="216" y="54"/>
                      </a:cxn>
                      <a:cxn ang="0">
                        <a:pos x="235" y="117"/>
                      </a:cxn>
                      <a:cxn ang="0">
                        <a:pos x="245" y="180"/>
                      </a:cxn>
                      <a:cxn ang="0">
                        <a:pos x="263" y="243"/>
                      </a:cxn>
                      <a:cxn ang="0">
                        <a:pos x="298" y="312"/>
                      </a:cxn>
                      <a:cxn ang="0">
                        <a:pos x="357" y="384"/>
                      </a:cxn>
                      <a:cxn ang="0">
                        <a:pos x="415" y="432"/>
                      </a:cxn>
                      <a:cxn ang="0">
                        <a:pos x="499" y="468"/>
                      </a:cxn>
                      <a:cxn ang="0">
                        <a:pos x="571" y="522"/>
                      </a:cxn>
                      <a:cxn ang="0">
                        <a:pos x="608" y="577"/>
                      </a:cxn>
                      <a:cxn ang="0">
                        <a:pos x="602" y="622"/>
                      </a:cxn>
                      <a:cxn ang="0">
                        <a:pos x="593" y="676"/>
                      </a:cxn>
                      <a:cxn ang="0">
                        <a:pos x="565" y="712"/>
                      </a:cxn>
                      <a:cxn ang="0">
                        <a:pos x="518" y="757"/>
                      </a:cxn>
                      <a:cxn ang="0">
                        <a:pos x="449" y="790"/>
                      </a:cxn>
                      <a:cxn ang="0">
                        <a:pos x="396" y="800"/>
                      </a:cxn>
                      <a:cxn ang="0">
                        <a:pos x="320" y="784"/>
                      </a:cxn>
                      <a:cxn ang="0">
                        <a:pos x="251" y="748"/>
                      </a:cxn>
                      <a:cxn ang="0">
                        <a:pos x="179" y="694"/>
                      </a:cxn>
                      <a:cxn ang="0">
                        <a:pos x="129" y="631"/>
                      </a:cxn>
                      <a:cxn ang="0">
                        <a:pos x="82" y="550"/>
                      </a:cxn>
                      <a:cxn ang="0">
                        <a:pos x="44" y="456"/>
                      </a:cxn>
                      <a:cxn ang="0">
                        <a:pos x="19" y="375"/>
                      </a:cxn>
                      <a:cxn ang="0">
                        <a:pos x="7" y="297"/>
                      </a:cxn>
                      <a:cxn ang="0">
                        <a:pos x="0" y="189"/>
                      </a:cxn>
                      <a:cxn ang="0">
                        <a:pos x="19" y="117"/>
                      </a:cxn>
                      <a:cxn ang="0">
                        <a:pos x="38" y="90"/>
                      </a:cxn>
                    </a:cxnLst>
                    <a:rect l="0" t="0" r="r" b="b"/>
                    <a:pathLst>
                      <a:path w="608" h="800">
                        <a:moveTo>
                          <a:pt x="38" y="90"/>
                        </a:moveTo>
                        <a:lnTo>
                          <a:pt x="63" y="27"/>
                        </a:lnTo>
                        <a:lnTo>
                          <a:pt x="104" y="0"/>
                        </a:lnTo>
                        <a:lnTo>
                          <a:pt x="141" y="0"/>
                        </a:lnTo>
                        <a:lnTo>
                          <a:pt x="179" y="18"/>
                        </a:lnTo>
                        <a:lnTo>
                          <a:pt x="216" y="54"/>
                        </a:lnTo>
                        <a:lnTo>
                          <a:pt x="235" y="117"/>
                        </a:lnTo>
                        <a:lnTo>
                          <a:pt x="245" y="180"/>
                        </a:lnTo>
                        <a:lnTo>
                          <a:pt x="263" y="243"/>
                        </a:lnTo>
                        <a:lnTo>
                          <a:pt x="298" y="312"/>
                        </a:lnTo>
                        <a:lnTo>
                          <a:pt x="357" y="384"/>
                        </a:lnTo>
                        <a:lnTo>
                          <a:pt x="415" y="432"/>
                        </a:lnTo>
                        <a:lnTo>
                          <a:pt x="499" y="468"/>
                        </a:lnTo>
                        <a:lnTo>
                          <a:pt x="571" y="522"/>
                        </a:lnTo>
                        <a:lnTo>
                          <a:pt x="608" y="577"/>
                        </a:lnTo>
                        <a:lnTo>
                          <a:pt x="602" y="622"/>
                        </a:lnTo>
                        <a:lnTo>
                          <a:pt x="593" y="676"/>
                        </a:lnTo>
                        <a:lnTo>
                          <a:pt x="565" y="712"/>
                        </a:lnTo>
                        <a:lnTo>
                          <a:pt x="518" y="757"/>
                        </a:lnTo>
                        <a:lnTo>
                          <a:pt x="449" y="790"/>
                        </a:lnTo>
                        <a:lnTo>
                          <a:pt x="396" y="800"/>
                        </a:lnTo>
                        <a:lnTo>
                          <a:pt x="320" y="784"/>
                        </a:lnTo>
                        <a:lnTo>
                          <a:pt x="251" y="748"/>
                        </a:lnTo>
                        <a:lnTo>
                          <a:pt x="179" y="694"/>
                        </a:lnTo>
                        <a:lnTo>
                          <a:pt x="129" y="631"/>
                        </a:lnTo>
                        <a:lnTo>
                          <a:pt x="82" y="550"/>
                        </a:lnTo>
                        <a:lnTo>
                          <a:pt x="44" y="456"/>
                        </a:lnTo>
                        <a:lnTo>
                          <a:pt x="19" y="375"/>
                        </a:lnTo>
                        <a:lnTo>
                          <a:pt x="7" y="297"/>
                        </a:lnTo>
                        <a:lnTo>
                          <a:pt x="0" y="189"/>
                        </a:lnTo>
                        <a:lnTo>
                          <a:pt x="19" y="117"/>
                        </a:lnTo>
                        <a:lnTo>
                          <a:pt x="38" y="90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6157" name="Freeform 13"/>
                  <p:cNvSpPr>
                    <a:spLocks/>
                  </p:cNvSpPr>
                  <p:nvPr/>
                </p:nvSpPr>
                <p:spPr bwMode="auto">
                  <a:xfrm>
                    <a:off x="4094" y="2846"/>
                    <a:ext cx="1043" cy="726"/>
                  </a:xfrm>
                  <a:custGeom>
                    <a:avLst/>
                    <a:gdLst/>
                    <a:ahLst/>
                    <a:cxnLst>
                      <a:cxn ang="0">
                        <a:pos x="116" y="230"/>
                      </a:cxn>
                      <a:cxn ang="0">
                        <a:pos x="216" y="147"/>
                      </a:cxn>
                      <a:cxn ang="0">
                        <a:pos x="338" y="72"/>
                      </a:cxn>
                      <a:cxn ang="0">
                        <a:pos x="417" y="27"/>
                      </a:cxn>
                      <a:cxn ang="0">
                        <a:pos x="479" y="12"/>
                      </a:cxn>
                      <a:cxn ang="0">
                        <a:pos x="529" y="0"/>
                      </a:cxn>
                      <a:cxn ang="0">
                        <a:pos x="573" y="18"/>
                      </a:cxn>
                      <a:cxn ang="0">
                        <a:pos x="601" y="75"/>
                      </a:cxn>
                      <a:cxn ang="0">
                        <a:pos x="620" y="230"/>
                      </a:cxn>
                      <a:cxn ang="0">
                        <a:pos x="620" y="416"/>
                      </a:cxn>
                      <a:cxn ang="0">
                        <a:pos x="620" y="536"/>
                      </a:cxn>
                      <a:cxn ang="0">
                        <a:pos x="642" y="609"/>
                      </a:cxn>
                      <a:cxn ang="0">
                        <a:pos x="686" y="597"/>
                      </a:cxn>
                      <a:cxn ang="0">
                        <a:pos x="717" y="552"/>
                      </a:cxn>
                      <a:cxn ang="0">
                        <a:pos x="779" y="500"/>
                      </a:cxn>
                      <a:cxn ang="0">
                        <a:pos x="876" y="470"/>
                      </a:cxn>
                      <a:cxn ang="0">
                        <a:pos x="943" y="470"/>
                      </a:cxn>
                      <a:cxn ang="0">
                        <a:pos x="1043" y="488"/>
                      </a:cxn>
                      <a:cxn ang="0">
                        <a:pos x="1037" y="524"/>
                      </a:cxn>
                      <a:cxn ang="0">
                        <a:pos x="1015" y="555"/>
                      </a:cxn>
                      <a:cxn ang="0">
                        <a:pos x="981" y="561"/>
                      </a:cxn>
                      <a:cxn ang="0">
                        <a:pos x="943" y="542"/>
                      </a:cxn>
                      <a:cxn ang="0">
                        <a:pos x="886" y="518"/>
                      </a:cxn>
                      <a:cxn ang="0">
                        <a:pos x="829" y="518"/>
                      </a:cxn>
                      <a:cxn ang="0">
                        <a:pos x="754" y="564"/>
                      </a:cxn>
                      <a:cxn ang="0">
                        <a:pos x="708" y="633"/>
                      </a:cxn>
                      <a:cxn ang="0">
                        <a:pos x="698" y="690"/>
                      </a:cxn>
                      <a:cxn ang="0">
                        <a:pos x="679" y="726"/>
                      </a:cxn>
                      <a:cxn ang="0">
                        <a:pos x="604" y="723"/>
                      </a:cxn>
                      <a:cxn ang="0">
                        <a:pos x="601" y="669"/>
                      </a:cxn>
                      <a:cxn ang="0">
                        <a:pos x="576" y="591"/>
                      </a:cxn>
                      <a:cxn ang="0">
                        <a:pos x="567" y="509"/>
                      </a:cxn>
                      <a:cxn ang="0">
                        <a:pos x="573" y="401"/>
                      </a:cxn>
                      <a:cxn ang="0">
                        <a:pos x="564" y="248"/>
                      </a:cxn>
                      <a:cxn ang="0">
                        <a:pos x="558" y="147"/>
                      </a:cxn>
                      <a:cxn ang="0">
                        <a:pos x="539" y="111"/>
                      </a:cxn>
                      <a:cxn ang="0">
                        <a:pos x="501" y="75"/>
                      </a:cxn>
                      <a:cxn ang="0">
                        <a:pos x="461" y="75"/>
                      </a:cxn>
                      <a:cxn ang="0">
                        <a:pos x="403" y="111"/>
                      </a:cxn>
                      <a:cxn ang="0">
                        <a:pos x="328" y="181"/>
                      </a:cxn>
                      <a:cxn ang="0">
                        <a:pos x="235" y="272"/>
                      </a:cxn>
                      <a:cxn ang="0">
                        <a:pos x="141" y="356"/>
                      </a:cxn>
                      <a:cxn ang="0">
                        <a:pos x="94" y="383"/>
                      </a:cxn>
                      <a:cxn ang="0">
                        <a:pos x="38" y="383"/>
                      </a:cxn>
                      <a:cxn ang="0">
                        <a:pos x="0" y="344"/>
                      </a:cxn>
                      <a:cxn ang="0">
                        <a:pos x="3" y="281"/>
                      </a:cxn>
                      <a:cxn ang="0">
                        <a:pos x="41" y="248"/>
                      </a:cxn>
                      <a:cxn ang="0">
                        <a:pos x="84" y="239"/>
                      </a:cxn>
                      <a:cxn ang="0">
                        <a:pos x="116" y="230"/>
                      </a:cxn>
                    </a:cxnLst>
                    <a:rect l="0" t="0" r="r" b="b"/>
                    <a:pathLst>
                      <a:path w="1043" h="726">
                        <a:moveTo>
                          <a:pt x="116" y="230"/>
                        </a:moveTo>
                        <a:lnTo>
                          <a:pt x="216" y="147"/>
                        </a:lnTo>
                        <a:lnTo>
                          <a:pt x="338" y="72"/>
                        </a:lnTo>
                        <a:lnTo>
                          <a:pt x="417" y="27"/>
                        </a:lnTo>
                        <a:lnTo>
                          <a:pt x="479" y="12"/>
                        </a:lnTo>
                        <a:lnTo>
                          <a:pt x="529" y="0"/>
                        </a:lnTo>
                        <a:lnTo>
                          <a:pt x="573" y="18"/>
                        </a:lnTo>
                        <a:lnTo>
                          <a:pt x="601" y="75"/>
                        </a:lnTo>
                        <a:lnTo>
                          <a:pt x="620" y="230"/>
                        </a:lnTo>
                        <a:lnTo>
                          <a:pt x="620" y="416"/>
                        </a:lnTo>
                        <a:lnTo>
                          <a:pt x="620" y="536"/>
                        </a:lnTo>
                        <a:lnTo>
                          <a:pt x="642" y="609"/>
                        </a:lnTo>
                        <a:lnTo>
                          <a:pt x="686" y="597"/>
                        </a:lnTo>
                        <a:lnTo>
                          <a:pt x="717" y="552"/>
                        </a:lnTo>
                        <a:lnTo>
                          <a:pt x="779" y="500"/>
                        </a:lnTo>
                        <a:lnTo>
                          <a:pt x="876" y="470"/>
                        </a:lnTo>
                        <a:lnTo>
                          <a:pt x="943" y="470"/>
                        </a:lnTo>
                        <a:lnTo>
                          <a:pt x="1043" y="488"/>
                        </a:lnTo>
                        <a:lnTo>
                          <a:pt x="1037" y="524"/>
                        </a:lnTo>
                        <a:lnTo>
                          <a:pt x="1015" y="555"/>
                        </a:lnTo>
                        <a:lnTo>
                          <a:pt x="981" y="561"/>
                        </a:lnTo>
                        <a:lnTo>
                          <a:pt x="943" y="542"/>
                        </a:lnTo>
                        <a:lnTo>
                          <a:pt x="886" y="518"/>
                        </a:lnTo>
                        <a:lnTo>
                          <a:pt x="829" y="518"/>
                        </a:lnTo>
                        <a:lnTo>
                          <a:pt x="754" y="564"/>
                        </a:lnTo>
                        <a:lnTo>
                          <a:pt x="708" y="633"/>
                        </a:lnTo>
                        <a:lnTo>
                          <a:pt x="698" y="690"/>
                        </a:lnTo>
                        <a:lnTo>
                          <a:pt x="679" y="726"/>
                        </a:lnTo>
                        <a:lnTo>
                          <a:pt x="604" y="723"/>
                        </a:lnTo>
                        <a:lnTo>
                          <a:pt x="601" y="669"/>
                        </a:lnTo>
                        <a:lnTo>
                          <a:pt x="576" y="591"/>
                        </a:lnTo>
                        <a:lnTo>
                          <a:pt x="567" y="509"/>
                        </a:lnTo>
                        <a:lnTo>
                          <a:pt x="573" y="401"/>
                        </a:lnTo>
                        <a:lnTo>
                          <a:pt x="564" y="248"/>
                        </a:lnTo>
                        <a:lnTo>
                          <a:pt x="558" y="147"/>
                        </a:lnTo>
                        <a:lnTo>
                          <a:pt x="539" y="111"/>
                        </a:lnTo>
                        <a:lnTo>
                          <a:pt x="501" y="75"/>
                        </a:lnTo>
                        <a:lnTo>
                          <a:pt x="461" y="75"/>
                        </a:lnTo>
                        <a:lnTo>
                          <a:pt x="403" y="111"/>
                        </a:lnTo>
                        <a:lnTo>
                          <a:pt x="328" y="181"/>
                        </a:lnTo>
                        <a:lnTo>
                          <a:pt x="235" y="272"/>
                        </a:lnTo>
                        <a:lnTo>
                          <a:pt x="141" y="356"/>
                        </a:lnTo>
                        <a:lnTo>
                          <a:pt x="94" y="383"/>
                        </a:lnTo>
                        <a:lnTo>
                          <a:pt x="38" y="383"/>
                        </a:lnTo>
                        <a:lnTo>
                          <a:pt x="0" y="344"/>
                        </a:lnTo>
                        <a:lnTo>
                          <a:pt x="3" y="281"/>
                        </a:lnTo>
                        <a:lnTo>
                          <a:pt x="41" y="248"/>
                        </a:lnTo>
                        <a:lnTo>
                          <a:pt x="84" y="239"/>
                        </a:lnTo>
                        <a:lnTo>
                          <a:pt x="116" y="230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6158" name="Freeform 14"/>
                  <p:cNvSpPr>
                    <a:spLocks/>
                  </p:cNvSpPr>
                  <p:nvPr/>
                </p:nvSpPr>
                <p:spPr bwMode="auto">
                  <a:xfrm>
                    <a:off x="4038" y="3162"/>
                    <a:ext cx="713" cy="762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2" y="16"/>
                      </a:cxn>
                      <a:cxn ang="0">
                        <a:pos x="69" y="0"/>
                      </a:cxn>
                      <a:cxn ang="0">
                        <a:pos x="134" y="7"/>
                      </a:cxn>
                      <a:cxn ang="0">
                        <a:pos x="150" y="52"/>
                      </a:cxn>
                      <a:cxn ang="0">
                        <a:pos x="125" y="227"/>
                      </a:cxn>
                      <a:cxn ang="0">
                        <a:pos x="122" y="360"/>
                      </a:cxn>
                      <a:cxn ang="0">
                        <a:pos x="116" y="435"/>
                      </a:cxn>
                      <a:cxn ang="0">
                        <a:pos x="116" y="450"/>
                      </a:cxn>
                      <a:cxn ang="0">
                        <a:pos x="131" y="524"/>
                      </a:cxn>
                      <a:cxn ang="0">
                        <a:pos x="172" y="536"/>
                      </a:cxn>
                      <a:cxn ang="0">
                        <a:pos x="225" y="524"/>
                      </a:cxn>
                      <a:cxn ang="0">
                        <a:pos x="303" y="481"/>
                      </a:cxn>
                      <a:cxn ang="0">
                        <a:pos x="387" y="460"/>
                      </a:cxn>
                      <a:cxn ang="0">
                        <a:pos x="482" y="444"/>
                      </a:cxn>
                      <a:cxn ang="0">
                        <a:pos x="585" y="432"/>
                      </a:cxn>
                      <a:cxn ang="0">
                        <a:pos x="660" y="432"/>
                      </a:cxn>
                      <a:cxn ang="0">
                        <a:pos x="694" y="441"/>
                      </a:cxn>
                      <a:cxn ang="0">
                        <a:pos x="713" y="463"/>
                      </a:cxn>
                      <a:cxn ang="0">
                        <a:pos x="704" y="496"/>
                      </a:cxn>
                      <a:cxn ang="0">
                        <a:pos x="657" y="524"/>
                      </a:cxn>
                      <a:cxn ang="0">
                        <a:pos x="613" y="563"/>
                      </a:cxn>
                      <a:cxn ang="0">
                        <a:pos x="572" y="618"/>
                      </a:cxn>
                      <a:cxn ang="0">
                        <a:pos x="547" y="663"/>
                      </a:cxn>
                      <a:cxn ang="0">
                        <a:pos x="526" y="708"/>
                      </a:cxn>
                      <a:cxn ang="0">
                        <a:pos x="510" y="762"/>
                      </a:cxn>
                      <a:cxn ang="0">
                        <a:pos x="488" y="762"/>
                      </a:cxn>
                      <a:cxn ang="0">
                        <a:pos x="469" y="741"/>
                      </a:cxn>
                      <a:cxn ang="0">
                        <a:pos x="462" y="681"/>
                      </a:cxn>
                      <a:cxn ang="0">
                        <a:pos x="507" y="627"/>
                      </a:cxn>
                      <a:cxn ang="0">
                        <a:pos x="566" y="563"/>
                      </a:cxn>
                      <a:cxn ang="0">
                        <a:pos x="622" y="515"/>
                      </a:cxn>
                      <a:cxn ang="0">
                        <a:pos x="647" y="499"/>
                      </a:cxn>
                      <a:cxn ang="0">
                        <a:pos x="657" y="478"/>
                      </a:cxn>
                      <a:cxn ang="0">
                        <a:pos x="632" y="463"/>
                      </a:cxn>
                      <a:cxn ang="0">
                        <a:pos x="547" y="463"/>
                      </a:cxn>
                      <a:cxn ang="0">
                        <a:pos x="440" y="481"/>
                      </a:cxn>
                      <a:cxn ang="0">
                        <a:pos x="356" y="509"/>
                      </a:cxn>
                      <a:cxn ang="0">
                        <a:pos x="265" y="560"/>
                      </a:cxn>
                      <a:cxn ang="0">
                        <a:pos x="187" y="596"/>
                      </a:cxn>
                      <a:cxn ang="0">
                        <a:pos x="103" y="599"/>
                      </a:cxn>
                      <a:cxn ang="0">
                        <a:pos x="69" y="587"/>
                      </a:cxn>
                      <a:cxn ang="0">
                        <a:pos x="50" y="542"/>
                      </a:cxn>
                      <a:cxn ang="0">
                        <a:pos x="37" y="478"/>
                      </a:cxn>
                      <a:cxn ang="0">
                        <a:pos x="31" y="360"/>
                      </a:cxn>
                      <a:cxn ang="0">
                        <a:pos x="19" y="151"/>
                      </a:cxn>
                      <a:cxn ang="0">
                        <a:pos x="0" y="64"/>
                      </a:cxn>
                    </a:cxnLst>
                    <a:rect l="0" t="0" r="r" b="b"/>
                    <a:pathLst>
                      <a:path w="713" h="762">
                        <a:moveTo>
                          <a:pt x="0" y="64"/>
                        </a:moveTo>
                        <a:lnTo>
                          <a:pt x="22" y="16"/>
                        </a:lnTo>
                        <a:lnTo>
                          <a:pt x="69" y="0"/>
                        </a:lnTo>
                        <a:lnTo>
                          <a:pt x="134" y="7"/>
                        </a:lnTo>
                        <a:lnTo>
                          <a:pt x="150" y="52"/>
                        </a:lnTo>
                        <a:lnTo>
                          <a:pt x="125" y="227"/>
                        </a:lnTo>
                        <a:lnTo>
                          <a:pt x="122" y="360"/>
                        </a:lnTo>
                        <a:lnTo>
                          <a:pt x="116" y="435"/>
                        </a:lnTo>
                        <a:lnTo>
                          <a:pt x="116" y="450"/>
                        </a:lnTo>
                        <a:lnTo>
                          <a:pt x="131" y="524"/>
                        </a:lnTo>
                        <a:lnTo>
                          <a:pt x="172" y="536"/>
                        </a:lnTo>
                        <a:lnTo>
                          <a:pt x="225" y="524"/>
                        </a:lnTo>
                        <a:lnTo>
                          <a:pt x="303" y="481"/>
                        </a:lnTo>
                        <a:lnTo>
                          <a:pt x="387" y="460"/>
                        </a:lnTo>
                        <a:lnTo>
                          <a:pt x="482" y="444"/>
                        </a:lnTo>
                        <a:lnTo>
                          <a:pt x="585" y="432"/>
                        </a:lnTo>
                        <a:lnTo>
                          <a:pt x="660" y="432"/>
                        </a:lnTo>
                        <a:lnTo>
                          <a:pt x="694" y="441"/>
                        </a:lnTo>
                        <a:lnTo>
                          <a:pt x="713" y="463"/>
                        </a:lnTo>
                        <a:lnTo>
                          <a:pt x="704" y="496"/>
                        </a:lnTo>
                        <a:lnTo>
                          <a:pt x="657" y="524"/>
                        </a:lnTo>
                        <a:lnTo>
                          <a:pt x="613" y="563"/>
                        </a:lnTo>
                        <a:lnTo>
                          <a:pt x="572" y="618"/>
                        </a:lnTo>
                        <a:lnTo>
                          <a:pt x="547" y="663"/>
                        </a:lnTo>
                        <a:lnTo>
                          <a:pt x="526" y="708"/>
                        </a:lnTo>
                        <a:lnTo>
                          <a:pt x="510" y="762"/>
                        </a:lnTo>
                        <a:lnTo>
                          <a:pt x="488" y="762"/>
                        </a:lnTo>
                        <a:lnTo>
                          <a:pt x="469" y="741"/>
                        </a:lnTo>
                        <a:lnTo>
                          <a:pt x="462" y="681"/>
                        </a:lnTo>
                        <a:lnTo>
                          <a:pt x="507" y="627"/>
                        </a:lnTo>
                        <a:lnTo>
                          <a:pt x="566" y="563"/>
                        </a:lnTo>
                        <a:lnTo>
                          <a:pt x="622" y="515"/>
                        </a:lnTo>
                        <a:lnTo>
                          <a:pt x="647" y="499"/>
                        </a:lnTo>
                        <a:lnTo>
                          <a:pt x="657" y="478"/>
                        </a:lnTo>
                        <a:lnTo>
                          <a:pt x="632" y="463"/>
                        </a:lnTo>
                        <a:lnTo>
                          <a:pt x="547" y="463"/>
                        </a:lnTo>
                        <a:lnTo>
                          <a:pt x="440" y="481"/>
                        </a:lnTo>
                        <a:lnTo>
                          <a:pt x="356" y="509"/>
                        </a:lnTo>
                        <a:lnTo>
                          <a:pt x="265" y="560"/>
                        </a:lnTo>
                        <a:lnTo>
                          <a:pt x="187" y="596"/>
                        </a:lnTo>
                        <a:lnTo>
                          <a:pt x="103" y="599"/>
                        </a:lnTo>
                        <a:lnTo>
                          <a:pt x="69" y="587"/>
                        </a:lnTo>
                        <a:lnTo>
                          <a:pt x="50" y="542"/>
                        </a:lnTo>
                        <a:lnTo>
                          <a:pt x="37" y="478"/>
                        </a:lnTo>
                        <a:lnTo>
                          <a:pt x="31" y="360"/>
                        </a:lnTo>
                        <a:lnTo>
                          <a:pt x="19" y="151"/>
                        </a:lnTo>
                        <a:lnTo>
                          <a:pt x="0" y="64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" name="Group 15"/>
                <p:cNvGrpSpPr>
                  <a:grpSpLocks/>
                </p:cNvGrpSpPr>
                <p:nvPr/>
              </p:nvGrpSpPr>
              <p:grpSpPr bwMode="auto">
                <a:xfrm>
                  <a:off x="4864" y="3099"/>
                  <a:ext cx="432" cy="877"/>
                  <a:chOff x="4864" y="3099"/>
                  <a:chExt cx="432" cy="877"/>
                </a:xfrm>
              </p:grpSpPr>
              <p:sp>
                <p:nvSpPr>
                  <p:cNvPr id="1286160" name="Freeform 16"/>
                  <p:cNvSpPr>
                    <a:spLocks/>
                  </p:cNvSpPr>
                  <p:nvPr/>
                </p:nvSpPr>
                <p:spPr bwMode="auto">
                  <a:xfrm>
                    <a:off x="4956" y="3588"/>
                    <a:ext cx="340" cy="109"/>
                  </a:xfrm>
                  <a:custGeom>
                    <a:avLst/>
                    <a:gdLst/>
                    <a:ahLst/>
                    <a:cxnLst>
                      <a:cxn ang="0">
                        <a:pos x="340" y="109"/>
                      </a:cxn>
                      <a:cxn ang="0">
                        <a:pos x="165" y="30"/>
                      </a:cxn>
                      <a:cxn ang="0">
                        <a:pos x="48" y="0"/>
                      </a:cxn>
                      <a:cxn ang="0">
                        <a:pos x="10" y="0"/>
                      </a:cxn>
                      <a:cxn ang="0">
                        <a:pos x="0" y="27"/>
                      </a:cxn>
                      <a:cxn ang="0">
                        <a:pos x="22" y="48"/>
                      </a:cxn>
                      <a:cxn ang="0">
                        <a:pos x="70" y="54"/>
                      </a:cxn>
                      <a:cxn ang="0">
                        <a:pos x="184" y="75"/>
                      </a:cxn>
                      <a:cxn ang="0">
                        <a:pos x="340" y="109"/>
                      </a:cxn>
                    </a:cxnLst>
                    <a:rect l="0" t="0" r="r" b="b"/>
                    <a:pathLst>
                      <a:path w="340" h="109">
                        <a:moveTo>
                          <a:pt x="340" y="109"/>
                        </a:moveTo>
                        <a:lnTo>
                          <a:pt x="165" y="30"/>
                        </a:lnTo>
                        <a:lnTo>
                          <a:pt x="48" y="0"/>
                        </a:lnTo>
                        <a:lnTo>
                          <a:pt x="10" y="0"/>
                        </a:lnTo>
                        <a:lnTo>
                          <a:pt x="0" y="27"/>
                        </a:lnTo>
                        <a:lnTo>
                          <a:pt x="22" y="48"/>
                        </a:lnTo>
                        <a:lnTo>
                          <a:pt x="70" y="54"/>
                        </a:lnTo>
                        <a:lnTo>
                          <a:pt x="184" y="75"/>
                        </a:lnTo>
                        <a:lnTo>
                          <a:pt x="340" y="109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6161" name="Freeform 17"/>
                  <p:cNvSpPr>
                    <a:spLocks/>
                  </p:cNvSpPr>
                  <p:nvPr/>
                </p:nvSpPr>
                <p:spPr bwMode="auto">
                  <a:xfrm>
                    <a:off x="4864" y="3685"/>
                    <a:ext cx="97" cy="291"/>
                  </a:xfrm>
                  <a:custGeom>
                    <a:avLst/>
                    <a:gdLst/>
                    <a:ahLst/>
                    <a:cxnLst>
                      <a:cxn ang="0">
                        <a:pos x="97" y="291"/>
                      </a:cxn>
                      <a:cxn ang="0">
                        <a:pos x="94" y="148"/>
                      </a:cxn>
                      <a:cxn ang="0">
                        <a:pos x="69" y="39"/>
                      </a:cxn>
                      <a:cxn ang="0">
                        <a:pos x="41" y="0"/>
                      </a:cxn>
                      <a:cxn ang="0">
                        <a:pos x="19" y="0"/>
                      </a:cxn>
                      <a:cxn ang="0">
                        <a:pos x="0" y="12"/>
                      </a:cxn>
                      <a:cxn ang="0">
                        <a:pos x="0" y="54"/>
                      </a:cxn>
                      <a:cxn ang="0">
                        <a:pos x="47" y="184"/>
                      </a:cxn>
                      <a:cxn ang="0">
                        <a:pos x="97" y="291"/>
                      </a:cxn>
                    </a:cxnLst>
                    <a:rect l="0" t="0" r="r" b="b"/>
                    <a:pathLst>
                      <a:path w="97" h="291">
                        <a:moveTo>
                          <a:pt x="97" y="291"/>
                        </a:moveTo>
                        <a:lnTo>
                          <a:pt x="94" y="148"/>
                        </a:lnTo>
                        <a:lnTo>
                          <a:pt x="69" y="39"/>
                        </a:lnTo>
                        <a:lnTo>
                          <a:pt x="41" y="0"/>
                        </a:lnTo>
                        <a:lnTo>
                          <a:pt x="19" y="0"/>
                        </a:lnTo>
                        <a:lnTo>
                          <a:pt x="0" y="12"/>
                        </a:lnTo>
                        <a:lnTo>
                          <a:pt x="0" y="54"/>
                        </a:lnTo>
                        <a:lnTo>
                          <a:pt x="47" y="184"/>
                        </a:lnTo>
                        <a:lnTo>
                          <a:pt x="97" y="291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6162" name="Freeform 18"/>
                  <p:cNvSpPr>
                    <a:spLocks/>
                  </p:cNvSpPr>
                  <p:nvPr/>
                </p:nvSpPr>
                <p:spPr bwMode="auto">
                  <a:xfrm>
                    <a:off x="5004" y="3099"/>
                    <a:ext cx="214" cy="111"/>
                  </a:xfrm>
                  <a:custGeom>
                    <a:avLst/>
                    <a:gdLst/>
                    <a:ahLst/>
                    <a:cxnLst>
                      <a:cxn ang="0">
                        <a:pos x="0" y="72"/>
                      </a:cxn>
                      <a:cxn ang="0">
                        <a:pos x="42" y="30"/>
                      </a:cxn>
                      <a:cxn ang="0">
                        <a:pos x="100" y="3"/>
                      </a:cxn>
                      <a:cxn ang="0">
                        <a:pos x="166" y="0"/>
                      </a:cxn>
                      <a:cxn ang="0">
                        <a:pos x="214" y="9"/>
                      </a:cxn>
                      <a:cxn ang="0">
                        <a:pos x="138" y="18"/>
                      </a:cxn>
                      <a:cxn ang="0">
                        <a:pos x="109" y="36"/>
                      </a:cxn>
                      <a:cxn ang="0">
                        <a:pos x="81" y="63"/>
                      </a:cxn>
                      <a:cxn ang="0">
                        <a:pos x="68" y="93"/>
                      </a:cxn>
                      <a:cxn ang="0">
                        <a:pos x="42" y="111"/>
                      </a:cxn>
                      <a:cxn ang="0">
                        <a:pos x="10" y="108"/>
                      </a:cxn>
                      <a:cxn ang="0">
                        <a:pos x="0" y="72"/>
                      </a:cxn>
                    </a:cxnLst>
                    <a:rect l="0" t="0" r="r" b="b"/>
                    <a:pathLst>
                      <a:path w="214" h="111">
                        <a:moveTo>
                          <a:pt x="0" y="72"/>
                        </a:moveTo>
                        <a:lnTo>
                          <a:pt x="42" y="30"/>
                        </a:lnTo>
                        <a:lnTo>
                          <a:pt x="100" y="3"/>
                        </a:lnTo>
                        <a:lnTo>
                          <a:pt x="166" y="0"/>
                        </a:lnTo>
                        <a:lnTo>
                          <a:pt x="214" y="9"/>
                        </a:lnTo>
                        <a:lnTo>
                          <a:pt x="138" y="18"/>
                        </a:lnTo>
                        <a:lnTo>
                          <a:pt x="109" y="36"/>
                        </a:lnTo>
                        <a:lnTo>
                          <a:pt x="81" y="63"/>
                        </a:lnTo>
                        <a:lnTo>
                          <a:pt x="68" y="93"/>
                        </a:lnTo>
                        <a:lnTo>
                          <a:pt x="42" y="111"/>
                        </a:lnTo>
                        <a:lnTo>
                          <a:pt x="10" y="108"/>
                        </a:lnTo>
                        <a:lnTo>
                          <a:pt x="0" y="72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286163" name="Text Box 19"/>
            <p:cNvSpPr txBox="1">
              <a:spLocks noChangeArrowheads="1"/>
            </p:cNvSpPr>
            <p:nvPr/>
          </p:nvSpPr>
          <p:spPr bwMode="auto">
            <a:xfrm>
              <a:off x="1024" y="1440"/>
              <a:ext cx="137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Is sorted wrt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latin typeface="Times New Roman" charset="0"/>
                </a:rPr>
                <a:t>first i digits.</a:t>
              </a:r>
            </a:p>
          </p:txBody>
        </p:sp>
      </p:grpSp>
      <p:sp>
        <p:nvSpPr>
          <p:cNvPr id="1286164" name="Text Box 20"/>
          <p:cNvSpPr txBox="1">
            <a:spLocks noChangeArrowheads="1"/>
          </p:cNvSpPr>
          <p:nvPr/>
        </p:nvSpPr>
        <p:spPr bwMode="auto">
          <a:xfrm>
            <a:off x="4495800" y="1371600"/>
            <a:ext cx="946150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1 25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1 34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1 43</a:t>
            </a:r>
            <a:r>
              <a:rPr lang="en-US" sz="3000" b="0">
                <a:latin typeface="Times New Roman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2 24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2 25 </a:t>
            </a:r>
            <a:r>
              <a:rPr lang="en-US" sz="3000" b="0">
                <a:latin typeface="Times New Roman" charset="0"/>
              </a:rPr>
              <a:t/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2 43</a:t>
            </a:r>
            <a:endParaRPr lang="en-US" sz="3000" b="0">
              <a:latin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3 25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3 33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3 34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3 44</a:t>
            </a:r>
          </a:p>
        </p:txBody>
      </p:sp>
      <p:sp>
        <p:nvSpPr>
          <p:cNvPr id="1286165" name="Text Box 21"/>
          <p:cNvSpPr txBox="1">
            <a:spLocks noChangeArrowheads="1"/>
          </p:cNvSpPr>
          <p:nvPr/>
        </p:nvSpPr>
        <p:spPr bwMode="auto">
          <a:xfrm>
            <a:off x="6119813" y="2286000"/>
            <a:ext cx="24431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Is sorted wrt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first i+1 digits.</a:t>
            </a:r>
          </a:p>
        </p:txBody>
      </p:sp>
      <p:sp>
        <p:nvSpPr>
          <p:cNvPr id="1286166" name="AutoShape 22"/>
          <p:cNvSpPr>
            <a:spLocks/>
          </p:cNvSpPr>
          <p:nvPr/>
        </p:nvSpPr>
        <p:spPr bwMode="auto">
          <a:xfrm rot="-5400000">
            <a:off x="925513" y="5791200"/>
            <a:ext cx="228600" cy="381000"/>
          </a:xfrm>
          <a:prstGeom prst="leftBrace">
            <a:avLst>
              <a:gd name="adj1" fmla="val 13889"/>
              <a:gd name="adj2" fmla="val 50000"/>
            </a:avLst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charset="0"/>
            </a:endParaRPr>
          </a:p>
        </p:txBody>
      </p:sp>
      <p:sp>
        <p:nvSpPr>
          <p:cNvPr id="1286167" name="Text Box 23"/>
          <p:cNvSpPr txBox="1">
            <a:spLocks noChangeArrowheads="1"/>
          </p:cNvSpPr>
          <p:nvPr/>
        </p:nvSpPr>
        <p:spPr bwMode="auto">
          <a:xfrm>
            <a:off x="381000" y="59817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hlink"/>
                </a:solidFill>
                <a:latin typeface="Times New Roman" charset="0"/>
              </a:rPr>
              <a:t>i+1</a:t>
            </a:r>
          </a:p>
        </p:txBody>
      </p: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4419600" y="1371600"/>
            <a:ext cx="990600" cy="5257800"/>
            <a:chOff x="2784" y="864"/>
            <a:chExt cx="624" cy="3312"/>
          </a:xfrm>
        </p:grpSpPr>
        <p:sp>
          <p:nvSpPr>
            <p:cNvPr id="1286169" name="Line 25"/>
            <p:cNvSpPr>
              <a:spLocks noChangeShapeType="1"/>
            </p:cNvSpPr>
            <p:nvPr/>
          </p:nvSpPr>
          <p:spPr bwMode="auto">
            <a:xfrm>
              <a:off x="3038" y="864"/>
              <a:ext cx="0" cy="331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170" name="Line 26"/>
            <p:cNvSpPr>
              <a:spLocks noChangeShapeType="1"/>
            </p:cNvSpPr>
            <p:nvPr/>
          </p:nvSpPr>
          <p:spPr bwMode="auto">
            <a:xfrm>
              <a:off x="2784" y="1824"/>
              <a:ext cx="62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171" name="Line 27"/>
            <p:cNvSpPr>
              <a:spLocks noChangeShapeType="1"/>
            </p:cNvSpPr>
            <p:nvPr/>
          </p:nvSpPr>
          <p:spPr bwMode="auto">
            <a:xfrm>
              <a:off x="2784" y="2832"/>
              <a:ext cx="62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4114800" y="2590800"/>
            <a:ext cx="4856163" cy="3259138"/>
            <a:chOff x="2592" y="1632"/>
            <a:chExt cx="3059" cy="2053"/>
          </a:xfrm>
        </p:grpSpPr>
        <p:sp>
          <p:nvSpPr>
            <p:cNvPr id="1286173" name="Freeform 29"/>
            <p:cNvSpPr>
              <a:spLocks/>
            </p:cNvSpPr>
            <p:nvPr/>
          </p:nvSpPr>
          <p:spPr bwMode="auto">
            <a:xfrm>
              <a:off x="2592" y="1632"/>
              <a:ext cx="246" cy="768"/>
            </a:xfrm>
            <a:custGeom>
              <a:avLst/>
              <a:gdLst/>
              <a:ahLst/>
              <a:cxnLst>
                <a:cxn ang="0">
                  <a:pos x="246" y="0"/>
                </a:cxn>
                <a:cxn ang="0">
                  <a:pos x="35" y="155"/>
                </a:cxn>
                <a:cxn ang="0">
                  <a:pos x="35" y="706"/>
                </a:cxn>
                <a:cxn ang="0">
                  <a:pos x="246" y="816"/>
                </a:cxn>
              </a:cxnLst>
              <a:rect l="0" t="0" r="r" b="b"/>
              <a:pathLst>
                <a:path w="246" h="816">
                  <a:moveTo>
                    <a:pt x="246" y="0"/>
                  </a:moveTo>
                  <a:cubicBezTo>
                    <a:pt x="211" y="26"/>
                    <a:pt x="70" y="37"/>
                    <a:pt x="35" y="155"/>
                  </a:cubicBezTo>
                  <a:cubicBezTo>
                    <a:pt x="0" y="273"/>
                    <a:pt x="0" y="596"/>
                    <a:pt x="35" y="706"/>
                  </a:cubicBezTo>
                  <a:cubicBezTo>
                    <a:pt x="70" y="816"/>
                    <a:pt x="202" y="793"/>
                    <a:pt x="246" y="816"/>
                  </a:cubicBezTo>
                </a:path>
              </a:pathLst>
            </a:custGeom>
            <a:noFill/>
            <a:ln w="25400" cap="flat" cmpd="sng">
              <a:solidFill>
                <a:schemeClr val="hlink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174" name="Text Box 30"/>
            <p:cNvSpPr txBox="1">
              <a:spLocks noChangeArrowheads="1"/>
            </p:cNvSpPr>
            <p:nvPr/>
          </p:nvSpPr>
          <p:spPr bwMode="auto">
            <a:xfrm>
              <a:off x="3600" y="2475"/>
              <a:ext cx="2051" cy="1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These are in the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latin typeface="Times New Roman" charset="0"/>
                </a:rPr>
                <a:t>correct order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latin typeface="Times New Roman" charset="0"/>
                </a:rPr>
                <a:t>because sorted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latin typeface="Times New Roman" charset="0"/>
                </a:rPr>
                <a:t>wrt high order digit </a:t>
              </a:r>
            </a:p>
          </p:txBody>
        </p:sp>
      </p:grp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533400" y="1371600"/>
            <a:ext cx="4267200" cy="5105400"/>
            <a:chOff x="336" y="864"/>
            <a:chExt cx="2688" cy="3216"/>
          </a:xfrm>
        </p:grpSpPr>
        <p:sp>
          <p:nvSpPr>
            <p:cNvPr id="1286176" name="Rectangle 32"/>
            <p:cNvSpPr>
              <a:spLocks noChangeArrowheads="1"/>
            </p:cNvSpPr>
            <p:nvPr/>
          </p:nvSpPr>
          <p:spPr bwMode="auto">
            <a:xfrm>
              <a:off x="336" y="864"/>
              <a:ext cx="144" cy="2928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177" name="Rectangle 33"/>
            <p:cNvSpPr>
              <a:spLocks noChangeArrowheads="1"/>
            </p:cNvSpPr>
            <p:nvPr/>
          </p:nvSpPr>
          <p:spPr bwMode="auto">
            <a:xfrm>
              <a:off x="2872" y="864"/>
              <a:ext cx="152" cy="3216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34"/>
          <p:cNvGrpSpPr>
            <a:grpSpLocks/>
          </p:cNvGrpSpPr>
          <p:nvPr/>
        </p:nvGrpSpPr>
        <p:grpSpPr bwMode="auto">
          <a:xfrm>
            <a:off x="2133600" y="3943350"/>
            <a:ext cx="914400" cy="1009650"/>
            <a:chOff x="3469" y="2146"/>
            <a:chExt cx="249" cy="285"/>
          </a:xfrm>
        </p:grpSpPr>
        <p:sp>
          <p:nvSpPr>
            <p:cNvPr id="1286179" name="Freeform 35"/>
            <p:cNvSpPr>
              <a:spLocks/>
            </p:cNvSpPr>
            <p:nvPr/>
          </p:nvSpPr>
          <p:spPr bwMode="auto">
            <a:xfrm>
              <a:off x="3590" y="2187"/>
              <a:ext cx="67" cy="63"/>
            </a:xfrm>
            <a:custGeom>
              <a:avLst/>
              <a:gdLst/>
              <a:ahLst/>
              <a:cxnLst>
                <a:cxn ang="0">
                  <a:pos x="390" y="270"/>
                </a:cxn>
                <a:cxn ang="0">
                  <a:pos x="374" y="166"/>
                </a:cxn>
                <a:cxn ang="0">
                  <a:pos x="343" y="72"/>
                </a:cxn>
                <a:cxn ang="0">
                  <a:pos x="286" y="22"/>
                </a:cxn>
                <a:cxn ang="0">
                  <a:pos x="186" y="0"/>
                </a:cxn>
                <a:cxn ang="0">
                  <a:pos x="100" y="22"/>
                </a:cxn>
                <a:cxn ang="0">
                  <a:pos x="19" y="115"/>
                </a:cxn>
                <a:cxn ang="0">
                  <a:pos x="0" y="227"/>
                </a:cxn>
                <a:cxn ang="0">
                  <a:pos x="19" y="346"/>
                </a:cxn>
                <a:cxn ang="0">
                  <a:pos x="50" y="419"/>
                </a:cxn>
                <a:cxn ang="0">
                  <a:pos x="89" y="494"/>
                </a:cxn>
                <a:cxn ang="0">
                  <a:pos x="131" y="545"/>
                </a:cxn>
                <a:cxn ang="0">
                  <a:pos x="178" y="570"/>
                </a:cxn>
                <a:cxn ang="0">
                  <a:pos x="243" y="548"/>
                </a:cxn>
                <a:cxn ang="0">
                  <a:pos x="309" y="497"/>
                </a:cxn>
                <a:cxn ang="0">
                  <a:pos x="351" y="426"/>
                </a:cxn>
                <a:cxn ang="0">
                  <a:pos x="390" y="365"/>
                </a:cxn>
                <a:cxn ang="0">
                  <a:pos x="402" y="328"/>
                </a:cxn>
                <a:cxn ang="0">
                  <a:pos x="567" y="275"/>
                </a:cxn>
                <a:cxn ang="0">
                  <a:pos x="603" y="253"/>
                </a:cxn>
                <a:cxn ang="0">
                  <a:pos x="583" y="220"/>
                </a:cxn>
                <a:cxn ang="0">
                  <a:pos x="390" y="270"/>
                </a:cxn>
              </a:cxnLst>
              <a:rect l="0" t="0" r="r" b="b"/>
              <a:pathLst>
                <a:path w="603" h="570">
                  <a:moveTo>
                    <a:pt x="390" y="270"/>
                  </a:moveTo>
                  <a:lnTo>
                    <a:pt x="374" y="166"/>
                  </a:lnTo>
                  <a:lnTo>
                    <a:pt x="343" y="72"/>
                  </a:lnTo>
                  <a:lnTo>
                    <a:pt x="286" y="22"/>
                  </a:lnTo>
                  <a:lnTo>
                    <a:pt x="186" y="0"/>
                  </a:lnTo>
                  <a:lnTo>
                    <a:pt x="100" y="22"/>
                  </a:lnTo>
                  <a:lnTo>
                    <a:pt x="19" y="115"/>
                  </a:lnTo>
                  <a:lnTo>
                    <a:pt x="0" y="227"/>
                  </a:lnTo>
                  <a:lnTo>
                    <a:pt x="19" y="346"/>
                  </a:lnTo>
                  <a:lnTo>
                    <a:pt x="50" y="419"/>
                  </a:lnTo>
                  <a:lnTo>
                    <a:pt x="89" y="494"/>
                  </a:lnTo>
                  <a:lnTo>
                    <a:pt x="131" y="545"/>
                  </a:lnTo>
                  <a:lnTo>
                    <a:pt x="178" y="570"/>
                  </a:lnTo>
                  <a:lnTo>
                    <a:pt x="243" y="548"/>
                  </a:lnTo>
                  <a:lnTo>
                    <a:pt x="309" y="497"/>
                  </a:lnTo>
                  <a:lnTo>
                    <a:pt x="351" y="426"/>
                  </a:lnTo>
                  <a:lnTo>
                    <a:pt x="390" y="365"/>
                  </a:lnTo>
                  <a:lnTo>
                    <a:pt x="402" y="328"/>
                  </a:lnTo>
                  <a:lnTo>
                    <a:pt x="567" y="275"/>
                  </a:lnTo>
                  <a:lnTo>
                    <a:pt x="603" y="253"/>
                  </a:lnTo>
                  <a:lnTo>
                    <a:pt x="583" y="220"/>
                  </a:lnTo>
                  <a:lnTo>
                    <a:pt x="390" y="27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180" name="Freeform 36"/>
            <p:cNvSpPr>
              <a:spLocks/>
            </p:cNvSpPr>
            <p:nvPr/>
          </p:nvSpPr>
          <p:spPr bwMode="auto">
            <a:xfrm>
              <a:off x="3557" y="2255"/>
              <a:ext cx="69" cy="113"/>
            </a:xfrm>
            <a:custGeom>
              <a:avLst/>
              <a:gdLst/>
              <a:ahLst/>
              <a:cxnLst>
                <a:cxn ang="0">
                  <a:pos x="209" y="152"/>
                </a:cxn>
                <a:cxn ang="0">
                  <a:pos x="285" y="76"/>
                </a:cxn>
                <a:cxn ang="0">
                  <a:pos x="413" y="4"/>
                </a:cxn>
                <a:cxn ang="0">
                  <a:pos x="471" y="0"/>
                </a:cxn>
                <a:cxn ang="0">
                  <a:pos x="575" y="33"/>
                </a:cxn>
                <a:cxn ang="0">
                  <a:pos x="622" y="80"/>
                </a:cxn>
                <a:cxn ang="0">
                  <a:pos x="622" y="152"/>
                </a:cxn>
                <a:cxn ang="0">
                  <a:pos x="544" y="285"/>
                </a:cxn>
                <a:cxn ang="0">
                  <a:pos x="460" y="390"/>
                </a:cxn>
                <a:cxn ang="0">
                  <a:pos x="424" y="477"/>
                </a:cxn>
                <a:cxn ang="0">
                  <a:pos x="401" y="578"/>
                </a:cxn>
                <a:cxn ang="0">
                  <a:pos x="424" y="675"/>
                </a:cxn>
                <a:cxn ang="0">
                  <a:pos x="447" y="769"/>
                </a:cxn>
                <a:cxn ang="0">
                  <a:pos x="447" y="877"/>
                </a:cxn>
                <a:cxn ang="0">
                  <a:pos x="413" y="942"/>
                </a:cxn>
                <a:cxn ang="0">
                  <a:pos x="335" y="979"/>
                </a:cxn>
                <a:cxn ang="0">
                  <a:pos x="243" y="1018"/>
                </a:cxn>
                <a:cxn ang="0">
                  <a:pos x="158" y="1018"/>
                </a:cxn>
                <a:cxn ang="0">
                  <a:pos x="100" y="989"/>
                </a:cxn>
                <a:cxn ang="0">
                  <a:pos x="24" y="870"/>
                </a:cxn>
                <a:cxn ang="0">
                  <a:pos x="0" y="748"/>
                </a:cxn>
                <a:cxn ang="0">
                  <a:pos x="8" y="589"/>
                </a:cxn>
                <a:cxn ang="0">
                  <a:pos x="66" y="390"/>
                </a:cxn>
                <a:cxn ang="0">
                  <a:pos x="123" y="261"/>
                </a:cxn>
                <a:cxn ang="0">
                  <a:pos x="209" y="152"/>
                </a:cxn>
              </a:cxnLst>
              <a:rect l="0" t="0" r="r" b="b"/>
              <a:pathLst>
                <a:path w="622" h="1018">
                  <a:moveTo>
                    <a:pt x="209" y="152"/>
                  </a:moveTo>
                  <a:lnTo>
                    <a:pt x="285" y="76"/>
                  </a:lnTo>
                  <a:lnTo>
                    <a:pt x="413" y="4"/>
                  </a:lnTo>
                  <a:lnTo>
                    <a:pt x="471" y="0"/>
                  </a:lnTo>
                  <a:lnTo>
                    <a:pt x="575" y="33"/>
                  </a:lnTo>
                  <a:lnTo>
                    <a:pt x="622" y="80"/>
                  </a:lnTo>
                  <a:lnTo>
                    <a:pt x="622" y="152"/>
                  </a:lnTo>
                  <a:lnTo>
                    <a:pt x="544" y="285"/>
                  </a:lnTo>
                  <a:lnTo>
                    <a:pt x="460" y="390"/>
                  </a:lnTo>
                  <a:lnTo>
                    <a:pt x="424" y="477"/>
                  </a:lnTo>
                  <a:lnTo>
                    <a:pt x="401" y="578"/>
                  </a:lnTo>
                  <a:lnTo>
                    <a:pt x="424" y="675"/>
                  </a:lnTo>
                  <a:lnTo>
                    <a:pt x="447" y="769"/>
                  </a:lnTo>
                  <a:lnTo>
                    <a:pt x="447" y="877"/>
                  </a:lnTo>
                  <a:lnTo>
                    <a:pt x="413" y="942"/>
                  </a:lnTo>
                  <a:lnTo>
                    <a:pt x="335" y="979"/>
                  </a:lnTo>
                  <a:lnTo>
                    <a:pt x="243" y="1018"/>
                  </a:lnTo>
                  <a:lnTo>
                    <a:pt x="158" y="1018"/>
                  </a:lnTo>
                  <a:lnTo>
                    <a:pt x="100" y="989"/>
                  </a:lnTo>
                  <a:lnTo>
                    <a:pt x="24" y="870"/>
                  </a:lnTo>
                  <a:lnTo>
                    <a:pt x="0" y="748"/>
                  </a:lnTo>
                  <a:lnTo>
                    <a:pt x="8" y="589"/>
                  </a:lnTo>
                  <a:lnTo>
                    <a:pt x="66" y="390"/>
                  </a:lnTo>
                  <a:lnTo>
                    <a:pt x="123" y="261"/>
                  </a:lnTo>
                  <a:lnTo>
                    <a:pt x="209" y="15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181" name="Freeform 37"/>
            <p:cNvSpPr>
              <a:spLocks/>
            </p:cNvSpPr>
            <p:nvPr/>
          </p:nvSpPr>
          <p:spPr bwMode="auto">
            <a:xfrm>
              <a:off x="3562" y="2347"/>
              <a:ext cx="87" cy="84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65" y="0"/>
                </a:cxn>
                <a:cxn ang="0">
                  <a:pos x="163" y="0"/>
                </a:cxn>
                <a:cxn ang="0">
                  <a:pos x="344" y="18"/>
                </a:cxn>
                <a:cxn ang="0">
                  <a:pos x="557" y="28"/>
                </a:cxn>
                <a:cxn ang="0">
                  <a:pos x="638" y="62"/>
                </a:cxn>
                <a:cxn ang="0">
                  <a:pos x="672" y="104"/>
                </a:cxn>
                <a:cxn ang="0">
                  <a:pos x="680" y="169"/>
                </a:cxn>
                <a:cxn ang="0">
                  <a:pos x="656" y="238"/>
                </a:cxn>
                <a:cxn ang="0">
                  <a:pos x="591" y="342"/>
                </a:cxn>
                <a:cxn ang="0">
                  <a:pos x="506" y="429"/>
                </a:cxn>
                <a:cxn ang="0">
                  <a:pos x="440" y="508"/>
                </a:cxn>
                <a:cxn ang="0">
                  <a:pos x="414" y="569"/>
                </a:cxn>
                <a:cxn ang="0">
                  <a:pos x="394" y="613"/>
                </a:cxn>
                <a:cxn ang="0">
                  <a:pos x="401" y="646"/>
                </a:cxn>
                <a:cxn ang="0">
                  <a:pos x="406" y="667"/>
                </a:cxn>
                <a:cxn ang="0">
                  <a:pos x="483" y="667"/>
                </a:cxn>
                <a:cxn ang="0">
                  <a:pos x="603" y="649"/>
                </a:cxn>
                <a:cxn ang="0">
                  <a:pos x="680" y="649"/>
                </a:cxn>
                <a:cxn ang="0">
                  <a:pos x="761" y="678"/>
                </a:cxn>
                <a:cxn ang="0">
                  <a:pos x="784" y="714"/>
                </a:cxn>
                <a:cxn ang="0">
                  <a:pos x="761" y="747"/>
                </a:cxn>
                <a:cxn ang="0">
                  <a:pos x="726" y="758"/>
                </a:cxn>
                <a:cxn ang="0">
                  <a:pos x="672" y="743"/>
                </a:cxn>
                <a:cxn ang="0">
                  <a:pos x="599" y="703"/>
                </a:cxn>
                <a:cxn ang="0">
                  <a:pos x="521" y="710"/>
                </a:cxn>
                <a:cxn ang="0">
                  <a:pos x="394" y="732"/>
                </a:cxn>
                <a:cxn ang="0">
                  <a:pos x="356" y="725"/>
                </a:cxn>
                <a:cxn ang="0">
                  <a:pos x="336" y="700"/>
                </a:cxn>
                <a:cxn ang="0">
                  <a:pos x="336" y="639"/>
                </a:cxn>
                <a:cxn ang="0">
                  <a:pos x="336" y="552"/>
                </a:cxn>
                <a:cxn ang="0">
                  <a:pos x="390" y="486"/>
                </a:cxn>
                <a:cxn ang="0">
                  <a:pos x="471" y="389"/>
                </a:cxn>
                <a:cxn ang="0">
                  <a:pos x="541" y="303"/>
                </a:cxn>
                <a:cxn ang="0">
                  <a:pos x="588" y="238"/>
                </a:cxn>
                <a:cxn ang="0">
                  <a:pos x="611" y="181"/>
                </a:cxn>
                <a:cxn ang="0">
                  <a:pos x="599" y="148"/>
                </a:cxn>
                <a:cxn ang="0">
                  <a:pos x="568" y="108"/>
                </a:cxn>
                <a:cxn ang="0">
                  <a:pos x="521" y="97"/>
                </a:cxn>
                <a:cxn ang="0">
                  <a:pos x="471" y="97"/>
                </a:cxn>
                <a:cxn ang="0">
                  <a:pos x="359" y="97"/>
                </a:cxn>
                <a:cxn ang="0">
                  <a:pos x="193" y="126"/>
                </a:cxn>
                <a:cxn ang="0">
                  <a:pos x="70" y="137"/>
                </a:cxn>
                <a:cxn ang="0">
                  <a:pos x="20" y="126"/>
                </a:cxn>
                <a:cxn ang="0">
                  <a:pos x="0" y="108"/>
                </a:cxn>
                <a:cxn ang="0">
                  <a:pos x="0" y="72"/>
                </a:cxn>
              </a:cxnLst>
              <a:rect l="0" t="0" r="r" b="b"/>
              <a:pathLst>
                <a:path w="784" h="758">
                  <a:moveTo>
                    <a:pt x="0" y="72"/>
                  </a:moveTo>
                  <a:lnTo>
                    <a:pt x="65" y="0"/>
                  </a:lnTo>
                  <a:lnTo>
                    <a:pt x="163" y="0"/>
                  </a:lnTo>
                  <a:lnTo>
                    <a:pt x="344" y="18"/>
                  </a:lnTo>
                  <a:lnTo>
                    <a:pt x="557" y="28"/>
                  </a:lnTo>
                  <a:lnTo>
                    <a:pt x="638" y="62"/>
                  </a:lnTo>
                  <a:lnTo>
                    <a:pt x="672" y="104"/>
                  </a:lnTo>
                  <a:lnTo>
                    <a:pt x="680" y="169"/>
                  </a:lnTo>
                  <a:lnTo>
                    <a:pt x="656" y="238"/>
                  </a:lnTo>
                  <a:lnTo>
                    <a:pt x="591" y="342"/>
                  </a:lnTo>
                  <a:lnTo>
                    <a:pt x="506" y="429"/>
                  </a:lnTo>
                  <a:lnTo>
                    <a:pt x="440" y="508"/>
                  </a:lnTo>
                  <a:lnTo>
                    <a:pt x="414" y="569"/>
                  </a:lnTo>
                  <a:lnTo>
                    <a:pt x="394" y="613"/>
                  </a:lnTo>
                  <a:lnTo>
                    <a:pt x="401" y="646"/>
                  </a:lnTo>
                  <a:lnTo>
                    <a:pt x="406" y="667"/>
                  </a:lnTo>
                  <a:lnTo>
                    <a:pt x="483" y="667"/>
                  </a:lnTo>
                  <a:lnTo>
                    <a:pt x="603" y="649"/>
                  </a:lnTo>
                  <a:lnTo>
                    <a:pt x="680" y="649"/>
                  </a:lnTo>
                  <a:lnTo>
                    <a:pt x="761" y="678"/>
                  </a:lnTo>
                  <a:lnTo>
                    <a:pt x="784" y="714"/>
                  </a:lnTo>
                  <a:lnTo>
                    <a:pt x="761" y="747"/>
                  </a:lnTo>
                  <a:lnTo>
                    <a:pt x="726" y="758"/>
                  </a:lnTo>
                  <a:lnTo>
                    <a:pt x="672" y="743"/>
                  </a:lnTo>
                  <a:lnTo>
                    <a:pt x="599" y="703"/>
                  </a:lnTo>
                  <a:lnTo>
                    <a:pt x="521" y="710"/>
                  </a:lnTo>
                  <a:lnTo>
                    <a:pt x="394" y="732"/>
                  </a:lnTo>
                  <a:lnTo>
                    <a:pt x="356" y="725"/>
                  </a:lnTo>
                  <a:lnTo>
                    <a:pt x="336" y="700"/>
                  </a:lnTo>
                  <a:lnTo>
                    <a:pt x="336" y="639"/>
                  </a:lnTo>
                  <a:lnTo>
                    <a:pt x="336" y="552"/>
                  </a:lnTo>
                  <a:lnTo>
                    <a:pt x="390" y="486"/>
                  </a:lnTo>
                  <a:lnTo>
                    <a:pt x="471" y="389"/>
                  </a:lnTo>
                  <a:lnTo>
                    <a:pt x="541" y="303"/>
                  </a:lnTo>
                  <a:lnTo>
                    <a:pt x="588" y="238"/>
                  </a:lnTo>
                  <a:lnTo>
                    <a:pt x="611" y="181"/>
                  </a:lnTo>
                  <a:lnTo>
                    <a:pt x="599" y="148"/>
                  </a:lnTo>
                  <a:lnTo>
                    <a:pt x="568" y="108"/>
                  </a:lnTo>
                  <a:lnTo>
                    <a:pt x="521" y="97"/>
                  </a:lnTo>
                  <a:lnTo>
                    <a:pt x="471" y="97"/>
                  </a:lnTo>
                  <a:lnTo>
                    <a:pt x="359" y="97"/>
                  </a:lnTo>
                  <a:lnTo>
                    <a:pt x="193" y="126"/>
                  </a:lnTo>
                  <a:lnTo>
                    <a:pt x="70" y="137"/>
                  </a:lnTo>
                  <a:lnTo>
                    <a:pt x="20" y="126"/>
                  </a:lnTo>
                  <a:lnTo>
                    <a:pt x="0" y="108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182" name="Freeform 38"/>
            <p:cNvSpPr>
              <a:spLocks/>
            </p:cNvSpPr>
            <p:nvPr/>
          </p:nvSpPr>
          <p:spPr bwMode="auto">
            <a:xfrm>
              <a:off x="3469" y="2327"/>
              <a:ext cx="111" cy="81"/>
            </a:xfrm>
            <a:custGeom>
              <a:avLst/>
              <a:gdLst/>
              <a:ahLst/>
              <a:cxnLst>
                <a:cxn ang="0">
                  <a:pos x="811" y="300"/>
                </a:cxn>
                <a:cxn ang="0">
                  <a:pos x="827" y="206"/>
                </a:cxn>
                <a:cxn ang="0">
                  <a:pos x="884" y="170"/>
                </a:cxn>
                <a:cxn ang="0">
                  <a:pos x="954" y="163"/>
                </a:cxn>
                <a:cxn ang="0">
                  <a:pos x="996" y="206"/>
                </a:cxn>
                <a:cxn ang="0">
                  <a:pos x="977" y="288"/>
                </a:cxn>
                <a:cxn ang="0">
                  <a:pos x="939" y="400"/>
                </a:cxn>
                <a:cxn ang="0">
                  <a:pos x="861" y="527"/>
                </a:cxn>
                <a:cxn ang="0">
                  <a:pos x="764" y="635"/>
                </a:cxn>
                <a:cxn ang="0">
                  <a:pos x="683" y="693"/>
                </a:cxn>
                <a:cxn ang="0">
                  <a:pos x="595" y="722"/>
                </a:cxn>
                <a:cxn ang="0">
                  <a:pos x="509" y="711"/>
                </a:cxn>
                <a:cxn ang="0">
                  <a:pos x="444" y="678"/>
                </a:cxn>
                <a:cxn ang="0">
                  <a:pos x="420" y="624"/>
                </a:cxn>
                <a:cxn ang="0">
                  <a:pos x="394" y="531"/>
                </a:cxn>
                <a:cxn ang="0">
                  <a:pos x="363" y="358"/>
                </a:cxn>
                <a:cxn ang="0">
                  <a:pos x="339" y="239"/>
                </a:cxn>
                <a:cxn ang="0">
                  <a:pos x="339" y="98"/>
                </a:cxn>
                <a:cxn ang="0">
                  <a:pos x="324" y="73"/>
                </a:cxn>
                <a:cxn ang="0">
                  <a:pos x="278" y="66"/>
                </a:cxn>
                <a:cxn ang="0">
                  <a:pos x="224" y="105"/>
                </a:cxn>
                <a:cxn ang="0">
                  <a:pos x="174" y="170"/>
                </a:cxn>
                <a:cxn ang="0">
                  <a:pos x="115" y="206"/>
                </a:cxn>
                <a:cxn ang="0">
                  <a:pos x="27" y="206"/>
                </a:cxn>
                <a:cxn ang="0">
                  <a:pos x="0" y="184"/>
                </a:cxn>
                <a:cxn ang="0">
                  <a:pos x="0" y="149"/>
                </a:cxn>
                <a:cxn ang="0">
                  <a:pos x="39" y="115"/>
                </a:cxn>
                <a:cxn ang="0">
                  <a:pos x="81" y="127"/>
                </a:cxn>
                <a:cxn ang="0">
                  <a:pos x="120" y="119"/>
                </a:cxn>
                <a:cxn ang="0">
                  <a:pos x="190" y="73"/>
                </a:cxn>
                <a:cxn ang="0">
                  <a:pos x="258" y="22"/>
                </a:cxn>
                <a:cxn ang="0">
                  <a:pos x="324" y="8"/>
                </a:cxn>
                <a:cxn ang="0">
                  <a:pos x="417" y="0"/>
                </a:cxn>
                <a:cxn ang="0">
                  <a:pos x="420" y="40"/>
                </a:cxn>
                <a:cxn ang="0">
                  <a:pos x="398" y="83"/>
                </a:cxn>
                <a:cxn ang="0">
                  <a:pos x="394" y="195"/>
                </a:cxn>
                <a:cxn ang="0">
                  <a:pos x="420" y="343"/>
                </a:cxn>
                <a:cxn ang="0">
                  <a:pos x="464" y="487"/>
                </a:cxn>
                <a:cxn ang="0">
                  <a:pos x="501" y="573"/>
                </a:cxn>
                <a:cxn ang="0">
                  <a:pos x="560" y="614"/>
                </a:cxn>
                <a:cxn ang="0">
                  <a:pos x="618" y="614"/>
                </a:cxn>
                <a:cxn ang="0">
                  <a:pos x="676" y="573"/>
                </a:cxn>
                <a:cxn ang="0">
                  <a:pos x="753" y="483"/>
                </a:cxn>
                <a:cxn ang="0">
                  <a:pos x="803" y="354"/>
                </a:cxn>
                <a:cxn ang="0">
                  <a:pos x="811" y="300"/>
                </a:cxn>
              </a:cxnLst>
              <a:rect l="0" t="0" r="r" b="b"/>
              <a:pathLst>
                <a:path w="996" h="722">
                  <a:moveTo>
                    <a:pt x="811" y="300"/>
                  </a:moveTo>
                  <a:lnTo>
                    <a:pt x="827" y="206"/>
                  </a:lnTo>
                  <a:lnTo>
                    <a:pt x="884" y="170"/>
                  </a:lnTo>
                  <a:lnTo>
                    <a:pt x="954" y="163"/>
                  </a:lnTo>
                  <a:lnTo>
                    <a:pt x="996" y="206"/>
                  </a:lnTo>
                  <a:lnTo>
                    <a:pt x="977" y="288"/>
                  </a:lnTo>
                  <a:lnTo>
                    <a:pt x="939" y="400"/>
                  </a:lnTo>
                  <a:lnTo>
                    <a:pt x="861" y="527"/>
                  </a:lnTo>
                  <a:lnTo>
                    <a:pt x="764" y="635"/>
                  </a:lnTo>
                  <a:lnTo>
                    <a:pt x="683" y="693"/>
                  </a:lnTo>
                  <a:lnTo>
                    <a:pt x="595" y="722"/>
                  </a:lnTo>
                  <a:lnTo>
                    <a:pt x="509" y="711"/>
                  </a:lnTo>
                  <a:lnTo>
                    <a:pt x="444" y="678"/>
                  </a:lnTo>
                  <a:lnTo>
                    <a:pt x="420" y="624"/>
                  </a:lnTo>
                  <a:lnTo>
                    <a:pt x="394" y="531"/>
                  </a:lnTo>
                  <a:lnTo>
                    <a:pt x="363" y="358"/>
                  </a:lnTo>
                  <a:lnTo>
                    <a:pt x="339" y="239"/>
                  </a:lnTo>
                  <a:lnTo>
                    <a:pt x="339" y="98"/>
                  </a:lnTo>
                  <a:lnTo>
                    <a:pt x="324" y="73"/>
                  </a:lnTo>
                  <a:lnTo>
                    <a:pt x="278" y="66"/>
                  </a:lnTo>
                  <a:lnTo>
                    <a:pt x="224" y="105"/>
                  </a:lnTo>
                  <a:lnTo>
                    <a:pt x="174" y="170"/>
                  </a:lnTo>
                  <a:lnTo>
                    <a:pt x="115" y="206"/>
                  </a:lnTo>
                  <a:lnTo>
                    <a:pt x="27" y="206"/>
                  </a:lnTo>
                  <a:lnTo>
                    <a:pt x="0" y="184"/>
                  </a:lnTo>
                  <a:lnTo>
                    <a:pt x="0" y="149"/>
                  </a:lnTo>
                  <a:lnTo>
                    <a:pt x="39" y="115"/>
                  </a:lnTo>
                  <a:lnTo>
                    <a:pt x="81" y="127"/>
                  </a:lnTo>
                  <a:lnTo>
                    <a:pt x="120" y="119"/>
                  </a:lnTo>
                  <a:lnTo>
                    <a:pt x="190" y="73"/>
                  </a:lnTo>
                  <a:lnTo>
                    <a:pt x="258" y="22"/>
                  </a:lnTo>
                  <a:lnTo>
                    <a:pt x="324" y="8"/>
                  </a:lnTo>
                  <a:lnTo>
                    <a:pt x="417" y="0"/>
                  </a:lnTo>
                  <a:lnTo>
                    <a:pt x="420" y="40"/>
                  </a:lnTo>
                  <a:lnTo>
                    <a:pt x="398" y="83"/>
                  </a:lnTo>
                  <a:lnTo>
                    <a:pt x="394" y="195"/>
                  </a:lnTo>
                  <a:lnTo>
                    <a:pt x="420" y="343"/>
                  </a:lnTo>
                  <a:lnTo>
                    <a:pt x="464" y="487"/>
                  </a:lnTo>
                  <a:lnTo>
                    <a:pt x="501" y="573"/>
                  </a:lnTo>
                  <a:lnTo>
                    <a:pt x="560" y="614"/>
                  </a:lnTo>
                  <a:lnTo>
                    <a:pt x="618" y="614"/>
                  </a:lnTo>
                  <a:lnTo>
                    <a:pt x="676" y="573"/>
                  </a:lnTo>
                  <a:lnTo>
                    <a:pt x="753" y="483"/>
                  </a:lnTo>
                  <a:lnTo>
                    <a:pt x="803" y="354"/>
                  </a:lnTo>
                  <a:lnTo>
                    <a:pt x="811" y="30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183" name="Freeform 39"/>
            <p:cNvSpPr>
              <a:spLocks/>
            </p:cNvSpPr>
            <p:nvPr/>
          </p:nvSpPr>
          <p:spPr bwMode="auto">
            <a:xfrm>
              <a:off x="3521" y="2146"/>
              <a:ext cx="78" cy="127"/>
            </a:xfrm>
            <a:custGeom>
              <a:avLst/>
              <a:gdLst/>
              <a:ahLst/>
              <a:cxnLst>
                <a:cxn ang="0">
                  <a:pos x="448" y="865"/>
                </a:cxn>
                <a:cxn ang="0">
                  <a:pos x="563" y="974"/>
                </a:cxn>
                <a:cxn ang="0">
                  <a:pos x="610" y="974"/>
                </a:cxn>
                <a:cxn ang="0">
                  <a:pos x="687" y="1018"/>
                </a:cxn>
                <a:cxn ang="0">
                  <a:pos x="703" y="1067"/>
                </a:cxn>
                <a:cxn ang="0">
                  <a:pos x="679" y="1133"/>
                </a:cxn>
                <a:cxn ang="0">
                  <a:pos x="617" y="1140"/>
                </a:cxn>
                <a:cxn ang="0">
                  <a:pos x="540" y="1089"/>
                </a:cxn>
                <a:cxn ang="0">
                  <a:pos x="385" y="952"/>
                </a:cxn>
                <a:cxn ang="0">
                  <a:pos x="286" y="823"/>
                </a:cxn>
                <a:cxn ang="0">
                  <a:pos x="239" y="721"/>
                </a:cxn>
                <a:cxn ang="0">
                  <a:pos x="208" y="548"/>
                </a:cxn>
                <a:cxn ang="0">
                  <a:pos x="208" y="324"/>
                </a:cxn>
                <a:cxn ang="0">
                  <a:pos x="200" y="267"/>
                </a:cxn>
                <a:cxn ang="0">
                  <a:pos x="155" y="224"/>
                </a:cxn>
                <a:cxn ang="0">
                  <a:pos x="23" y="231"/>
                </a:cxn>
                <a:cxn ang="0">
                  <a:pos x="0" y="209"/>
                </a:cxn>
                <a:cxn ang="0">
                  <a:pos x="30" y="195"/>
                </a:cxn>
                <a:cxn ang="0">
                  <a:pos x="124" y="188"/>
                </a:cxn>
                <a:cxn ang="0">
                  <a:pos x="139" y="173"/>
                </a:cxn>
                <a:cxn ang="0">
                  <a:pos x="7" y="101"/>
                </a:cxn>
                <a:cxn ang="0">
                  <a:pos x="7" y="73"/>
                </a:cxn>
                <a:cxn ang="0">
                  <a:pos x="30" y="65"/>
                </a:cxn>
                <a:cxn ang="0">
                  <a:pos x="139" y="122"/>
                </a:cxn>
                <a:cxn ang="0">
                  <a:pos x="162" y="115"/>
                </a:cxn>
                <a:cxn ang="0">
                  <a:pos x="139" y="7"/>
                </a:cxn>
                <a:cxn ang="0">
                  <a:pos x="155" y="0"/>
                </a:cxn>
                <a:cxn ang="0">
                  <a:pos x="170" y="7"/>
                </a:cxn>
                <a:cxn ang="0">
                  <a:pos x="200" y="115"/>
                </a:cxn>
                <a:cxn ang="0">
                  <a:pos x="223" y="122"/>
                </a:cxn>
                <a:cxn ang="0">
                  <a:pos x="286" y="7"/>
                </a:cxn>
                <a:cxn ang="0">
                  <a:pos x="301" y="7"/>
                </a:cxn>
                <a:cxn ang="0">
                  <a:pos x="301" y="44"/>
                </a:cxn>
                <a:cxn ang="0">
                  <a:pos x="262" y="137"/>
                </a:cxn>
                <a:cxn ang="0">
                  <a:pos x="262" y="188"/>
                </a:cxn>
                <a:cxn ang="0">
                  <a:pos x="278" y="253"/>
                </a:cxn>
                <a:cxn ang="0">
                  <a:pos x="270" y="339"/>
                </a:cxn>
                <a:cxn ang="0">
                  <a:pos x="278" y="497"/>
                </a:cxn>
                <a:cxn ang="0">
                  <a:pos x="293" y="599"/>
                </a:cxn>
                <a:cxn ang="0">
                  <a:pos x="332" y="714"/>
                </a:cxn>
                <a:cxn ang="0">
                  <a:pos x="385" y="801"/>
                </a:cxn>
                <a:cxn ang="0">
                  <a:pos x="448" y="865"/>
                </a:cxn>
              </a:cxnLst>
              <a:rect l="0" t="0" r="r" b="b"/>
              <a:pathLst>
                <a:path w="703" h="1140">
                  <a:moveTo>
                    <a:pt x="448" y="865"/>
                  </a:moveTo>
                  <a:lnTo>
                    <a:pt x="563" y="974"/>
                  </a:lnTo>
                  <a:lnTo>
                    <a:pt x="610" y="974"/>
                  </a:lnTo>
                  <a:lnTo>
                    <a:pt x="687" y="1018"/>
                  </a:lnTo>
                  <a:lnTo>
                    <a:pt x="703" y="1067"/>
                  </a:lnTo>
                  <a:lnTo>
                    <a:pt x="679" y="1133"/>
                  </a:lnTo>
                  <a:lnTo>
                    <a:pt x="617" y="1140"/>
                  </a:lnTo>
                  <a:lnTo>
                    <a:pt x="540" y="1089"/>
                  </a:lnTo>
                  <a:lnTo>
                    <a:pt x="385" y="952"/>
                  </a:lnTo>
                  <a:lnTo>
                    <a:pt x="286" y="823"/>
                  </a:lnTo>
                  <a:lnTo>
                    <a:pt x="239" y="721"/>
                  </a:lnTo>
                  <a:lnTo>
                    <a:pt x="208" y="548"/>
                  </a:lnTo>
                  <a:lnTo>
                    <a:pt x="208" y="324"/>
                  </a:lnTo>
                  <a:lnTo>
                    <a:pt x="200" y="267"/>
                  </a:lnTo>
                  <a:lnTo>
                    <a:pt x="155" y="224"/>
                  </a:lnTo>
                  <a:lnTo>
                    <a:pt x="23" y="231"/>
                  </a:lnTo>
                  <a:lnTo>
                    <a:pt x="0" y="209"/>
                  </a:lnTo>
                  <a:lnTo>
                    <a:pt x="30" y="195"/>
                  </a:lnTo>
                  <a:lnTo>
                    <a:pt x="124" y="188"/>
                  </a:lnTo>
                  <a:lnTo>
                    <a:pt x="139" y="173"/>
                  </a:lnTo>
                  <a:lnTo>
                    <a:pt x="7" y="101"/>
                  </a:lnTo>
                  <a:lnTo>
                    <a:pt x="7" y="73"/>
                  </a:lnTo>
                  <a:lnTo>
                    <a:pt x="30" y="65"/>
                  </a:lnTo>
                  <a:lnTo>
                    <a:pt x="139" y="122"/>
                  </a:lnTo>
                  <a:lnTo>
                    <a:pt x="162" y="115"/>
                  </a:lnTo>
                  <a:lnTo>
                    <a:pt x="139" y="7"/>
                  </a:lnTo>
                  <a:lnTo>
                    <a:pt x="155" y="0"/>
                  </a:lnTo>
                  <a:lnTo>
                    <a:pt x="170" y="7"/>
                  </a:lnTo>
                  <a:lnTo>
                    <a:pt x="200" y="115"/>
                  </a:lnTo>
                  <a:lnTo>
                    <a:pt x="223" y="122"/>
                  </a:lnTo>
                  <a:lnTo>
                    <a:pt x="286" y="7"/>
                  </a:lnTo>
                  <a:lnTo>
                    <a:pt x="301" y="7"/>
                  </a:lnTo>
                  <a:lnTo>
                    <a:pt x="301" y="44"/>
                  </a:lnTo>
                  <a:lnTo>
                    <a:pt x="262" y="137"/>
                  </a:lnTo>
                  <a:lnTo>
                    <a:pt x="262" y="188"/>
                  </a:lnTo>
                  <a:lnTo>
                    <a:pt x="278" y="253"/>
                  </a:lnTo>
                  <a:lnTo>
                    <a:pt x="270" y="339"/>
                  </a:lnTo>
                  <a:lnTo>
                    <a:pt x="278" y="497"/>
                  </a:lnTo>
                  <a:lnTo>
                    <a:pt x="293" y="599"/>
                  </a:lnTo>
                  <a:lnTo>
                    <a:pt x="332" y="714"/>
                  </a:lnTo>
                  <a:lnTo>
                    <a:pt x="385" y="801"/>
                  </a:lnTo>
                  <a:lnTo>
                    <a:pt x="448" y="86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184" name="Freeform 40"/>
            <p:cNvSpPr>
              <a:spLocks/>
            </p:cNvSpPr>
            <p:nvPr/>
          </p:nvSpPr>
          <p:spPr bwMode="auto">
            <a:xfrm>
              <a:off x="3616" y="2157"/>
              <a:ext cx="102" cy="119"/>
            </a:xfrm>
            <a:custGeom>
              <a:avLst/>
              <a:gdLst/>
              <a:ahLst/>
              <a:cxnLst>
                <a:cxn ang="0">
                  <a:pos x="16" y="945"/>
                </a:cxn>
                <a:cxn ang="0">
                  <a:pos x="0" y="994"/>
                </a:cxn>
                <a:cxn ang="0">
                  <a:pos x="16" y="1067"/>
                </a:cxn>
                <a:cxn ang="0">
                  <a:pos x="70" y="1067"/>
                </a:cxn>
                <a:cxn ang="0">
                  <a:pos x="232" y="1038"/>
                </a:cxn>
                <a:cxn ang="0">
                  <a:pos x="410" y="980"/>
                </a:cxn>
                <a:cxn ang="0">
                  <a:pos x="556" y="887"/>
                </a:cxn>
                <a:cxn ang="0">
                  <a:pos x="642" y="764"/>
                </a:cxn>
                <a:cxn ang="0">
                  <a:pos x="718" y="555"/>
                </a:cxn>
                <a:cxn ang="0">
                  <a:pos x="741" y="360"/>
                </a:cxn>
                <a:cxn ang="0">
                  <a:pos x="741" y="267"/>
                </a:cxn>
                <a:cxn ang="0">
                  <a:pos x="780" y="209"/>
                </a:cxn>
                <a:cxn ang="0">
                  <a:pos x="849" y="187"/>
                </a:cxn>
                <a:cxn ang="0">
                  <a:pos x="911" y="187"/>
                </a:cxn>
                <a:cxn ang="0">
                  <a:pos x="919" y="158"/>
                </a:cxn>
                <a:cxn ang="0">
                  <a:pos x="827" y="165"/>
                </a:cxn>
                <a:cxn ang="0">
                  <a:pos x="811" y="144"/>
                </a:cxn>
                <a:cxn ang="0">
                  <a:pos x="888" y="65"/>
                </a:cxn>
                <a:cxn ang="0">
                  <a:pos x="872" y="43"/>
                </a:cxn>
                <a:cxn ang="0">
                  <a:pos x="857" y="58"/>
                </a:cxn>
                <a:cxn ang="0">
                  <a:pos x="796" y="115"/>
                </a:cxn>
                <a:cxn ang="0">
                  <a:pos x="780" y="115"/>
                </a:cxn>
                <a:cxn ang="0">
                  <a:pos x="780" y="14"/>
                </a:cxn>
                <a:cxn ang="0">
                  <a:pos x="765" y="0"/>
                </a:cxn>
                <a:cxn ang="0">
                  <a:pos x="741" y="7"/>
                </a:cxn>
                <a:cxn ang="0">
                  <a:pos x="749" y="115"/>
                </a:cxn>
                <a:cxn ang="0">
                  <a:pos x="734" y="122"/>
                </a:cxn>
                <a:cxn ang="0">
                  <a:pos x="671" y="65"/>
                </a:cxn>
                <a:cxn ang="0">
                  <a:pos x="626" y="58"/>
                </a:cxn>
                <a:cxn ang="0">
                  <a:pos x="634" y="87"/>
                </a:cxn>
                <a:cxn ang="0">
                  <a:pos x="703" y="151"/>
                </a:cxn>
                <a:cxn ang="0">
                  <a:pos x="703" y="187"/>
                </a:cxn>
                <a:cxn ang="0">
                  <a:pos x="679" y="260"/>
                </a:cxn>
                <a:cxn ang="0">
                  <a:pos x="679" y="324"/>
                </a:cxn>
                <a:cxn ang="0">
                  <a:pos x="679" y="433"/>
                </a:cxn>
                <a:cxn ang="0">
                  <a:pos x="648" y="570"/>
                </a:cxn>
                <a:cxn ang="0">
                  <a:pos x="618" y="656"/>
                </a:cxn>
                <a:cxn ang="0">
                  <a:pos x="564" y="764"/>
                </a:cxn>
                <a:cxn ang="0">
                  <a:pos x="502" y="850"/>
                </a:cxn>
                <a:cxn ang="0">
                  <a:pos x="456" y="894"/>
                </a:cxn>
                <a:cxn ang="0">
                  <a:pos x="332" y="930"/>
                </a:cxn>
                <a:cxn ang="0">
                  <a:pos x="217" y="945"/>
                </a:cxn>
                <a:cxn ang="0">
                  <a:pos x="100" y="959"/>
                </a:cxn>
                <a:cxn ang="0">
                  <a:pos x="16" y="945"/>
                </a:cxn>
              </a:cxnLst>
              <a:rect l="0" t="0" r="r" b="b"/>
              <a:pathLst>
                <a:path w="919" h="1067">
                  <a:moveTo>
                    <a:pt x="16" y="945"/>
                  </a:moveTo>
                  <a:lnTo>
                    <a:pt x="0" y="994"/>
                  </a:lnTo>
                  <a:lnTo>
                    <a:pt x="16" y="1067"/>
                  </a:lnTo>
                  <a:lnTo>
                    <a:pt x="70" y="1067"/>
                  </a:lnTo>
                  <a:lnTo>
                    <a:pt x="232" y="1038"/>
                  </a:lnTo>
                  <a:lnTo>
                    <a:pt x="410" y="980"/>
                  </a:lnTo>
                  <a:lnTo>
                    <a:pt x="556" y="887"/>
                  </a:lnTo>
                  <a:lnTo>
                    <a:pt x="642" y="764"/>
                  </a:lnTo>
                  <a:lnTo>
                    <a:pt x="718" y="555"/>
                  </a:lnTo>
                  <a:lnTo>
                    <a:pt x="741" y="360"/>
                  </a:lnTo>
                  <a:lnTo>
                    <a:pt x="741" y="267"/>
                  </a:lnTo>
                  <a:lnTo>
                    <a:pt x="780" y="209"/>
                  </a:lnTo>
                  <a:lnTo>
                    <a:pt x="849" y="187"/>
                  </a:lnTo>
                  <a:lnTo>
                    <a:pt x="911" y="187"/>
                  </a:lnTo>
                  <a:lnTo>
                    <a:pt x="919" y="158"/>
                  </a:lnTo>
                  <a:lnTo>
                    <a:pt x="827" y="165"/>
                  </a:lnTo>
                  <a:lnTo>
                    <a:pt x="811" y="144"/>
                  </a:lnTo>
                  <a:lnTo>
                    <a:pt x="888" y="65"/>
                  </a:lnTo>
                  <a:lnTo>
                    <a:pt x="872" y="43"/>
                  </a:lnTo>
                  <a:lnTo>
                    <a:pt x="857" y="58"/>
                  </a:lnTo>
                  <a:lnTo>
                    <a:pt x="796" y="115"/>
                  </a:lnTo>
                  <a:lnTo>
                    <a:pt x="780" y="115"/>
                  </a:lnTo>
                  <a:lnTo>
                    <a:pt x="780" y="14"/>
                  </a:lnTo>
                  <a:lnTo>
                    <a:pt x="765" y="0"/>
                  </a:lnTo>
                  <a:lnTo>
                    <a:pt x="741" y="7"/>
                  </a:lnTo>
                  <a:lnTo>
                    <a:pt x="749" y="115"/>
                  </a:lnTo>
                  <a:lnTo>
                    <a:pt x="734" y="122"/>
                  </a:lnTo>
                  <a:lnTo>
                    <a:pt x="671" y="65"/>
                  </a:lnTo>
                  <a:lnTo>
                    <a:pt x="626" y="58"/>
                  </a:lnTo>
                  <a:lnTo>
                    <a:pt x="634" y="87"/>
                  </a:lnTo>
                  <a:lnTo>
                    <a:pt x="703" y="151"/>
                  </a:lnTo>
                  <a:lnTo>
                    <a:pt x="703" y="187"/>
                  </a:lnTo>
                  <a:lnTo>
                    <a:pt x="679" y="260"/>
                  </a:lnTo>
                  <a:lnTo>
                    <a:pt x="679" y="324"/>
                  </a:lnTo>
                  <a:lnTo>
                    <a:pt x="679" y="433"/>
                  </a:lnTo>
                  <a:lnTo>
                    <a:pt x="648" y="570"/>
                  </a:lnTo>
                  <a:lnTo>
                    <a:pt x="618" y="656"/>
                  </a:lnTo>
                  <a:lnTo>
                    <a:pt x="564" y="764"/>
                  </a:lnTo>
                  <a:lnTo>
                    <a:pt x="502" y="850"/>
                  </a:lnTo>
                  <a:lnTo>
                    <a:pt x="456" y="894"/>
                  </a:lnTo>
                  <a:lnTo>
                    <a:pt x="332" y="930"/>
                  </a:lnTo>
                  <a:lnTo>
                    <a:pt x="217" y="945"/>
                  </a:lnTo>
                  <a:lnTo>
                    <a:pt x="100" y="959"/>
                  </a:lnTo>
                  <a:lnTo>
                    <a:pt x="16" y="94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41"/>
          <p:cNvGrpSpPr>
            <a:grpSpLocks noChangeAspect="1"/>
          </p:cNvGrpSpPr>
          <p:nvPr/>
        </p:nvGrpSpPr>
        <p:grpSpPr bwMode="auto">
          <a:xfrm rot="2360341">
            <a:off x="6616700" y="1435100"/>
            <a:ext cx="1079500" cy="1079500"/>
            <a:chOff x="1224" y="1212"/>
            <a:chExt cx="3144" cy="3112"/>
          </a:xfrm>
        </p:grpSpPr>
        <p:sp>
          <p:nvSpPr>
            <p:cNvPr id="1286186" name="Freeform 42" descr="Green marble"/>
            <p:cNvSpPr>
              <a:spLocks noChangeAspect="1"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/>
              <a:ahLst/>
              <a:cxnLst>
                <a:cxn ang="0">
                  <a:pos x="748" y="30"/>
                </a:cxn>
                <a:cxn ang="0">
                  <a:pos x="1224" y="305"/>
                </a:cxn>
                <a:cxn ang="0">
                  <a:pos x="2184" y="257"/>
                </a:cxn>
                <a:cxn ang="0">
                  <a:pos x="1800" y="1121"/>
                </a:cxn>
                <a:cxn ang="0">
                  <a:pos x="1743" y="1313"/>
                </a:cxn>
                <a:cxn ang="0">
                  <a:pos x="1717" y="1479"/>
                </a:cxn>
                <a:cxn ang="0">
                  <a:pos x="1560" y="1549"/>
                </a:cxn>
                <a:cxn ang="0">
                  <a:pos x="1272" y="1553"/>
                </a:cxn>
                <a:cxn ang="0">
                  <a:pos x="168" y="1649"/>
                </a:cxn>
                <a:cxn ang="0">
                  <a:pos x="264" y="737"/>
                </a:cxn>
                <a:cxn ang="0">
                  <a:pos x="425" y="126"/>
                </a:cxn>
                <a:cxn ang="0">
                  <a:pos x="748" y="30"/>
                </a:cxn>
              </a:cxnLst>
              <a:rect l="0" t="0" r="r" b="b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187" name="Freeform 43" descr="Green marble"/>
            <p:cNvSpPr>
              <a:spLocks noChangeAspect="1"/>
            </p:cNvSpPr>
            <p:nvPr/>
          </p:nvSpPr>
          <p:spPr bwMode="auto">
            <a:xfrm>
              <a:off x="3056" y="1628"/>
              <a:ext cx="1312" cy="1296"/>
            </a:xfrm>
            <a:custGeom>
              <a:avLst/>
              <a:gdLst/>
              <a:ahLst/>
              <a:cxnLst>
                <a:cxn ang="0">
                  <a:pos x="592" y="160"/>
                </a:cxn>
                <a:cxn ang="0">
                  <a:pos x="16" y="640"/>
                </a:cxn>
                <a:cxn ang="0">
                  <a:pos x="496" y="1024"/>
                </a:cxn>
                <a:cxn ang="0">
                  <a:pos x="1216" y="1216"/>
                </a:cxn>
                <a:cxn ang="0">
                  <a:pos x="1072" y="544"/>
                </a:cxn>
                <a:cxn ang="0">
                  <a:pos x="1120" y="64"/>
                </a:cxn>
                <a:cxn ang="0">
                  <a:pos x="592" y="160"/>
                </a:cxn>
              </a:cxnLst>
              <a:rect l="0" t="0" r="r" b="b"/>
              <a:pathLst>
                <a:path w="1312" h="1296">
                  <a:moveTo>
                    <a:pt x="592" y="160"/>
                  </a:moveTo>
                  <a:cubicBezTo>
                    <a:pt x="408" y="256"/>
                    <a:pt x="32" y="496"/>
                    <a:pt x="16" y="640"/>
                  </a:cubicBezTo>
                  <a:cubicBezTo>
                    <a:pt x="0" y="784"/>
                    <a:pt x="296" y="928"/>
                    <a:pt x="496" y="1024"/>
                  </a:cubicBezTo>
                  <a:cubicBezTo>
                    <a:pt x="696" y="1120"/>
                    <a:pt x="1120" y="1296"/>
                    <a:pt x="1216" y="1216"/>
                  </a:cubicBezTo>
                  <a:cubicBezTo>
                    <a:pt x="1312" y="1136"/>
                    <a:pt x="1088" y="736"/>
                    <a:pt x="1072" y="544"/>
                  </a:cubicBezTo>
                  <a:cubicBezTo>
                    <a:pt x="1056" y="352"/>
                    <a:pt x="1208" y="128"/>
                    <a:pt x="1120" y="64"/>
                  </a:cubicBezTo>
                  <a:cubicBezTo>
                    <a:pt x="1032" y="0"/>
                    <a:pt x="776" y="64"/>
                    <a:pt x="592" y="160"/>
                  </a:cubicBezTo>
                  <a:close/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" name="Group 44"/>
            <p:cNvGrpSpPr>
              <a:grpSpLocks noChangeAspect="1"/>
            </p:cNvGrpSpPr>
            <p:nvPr/>
          </p:nvGrpSpPr>
          <p:grpSpPr bwMode="auto">
            <a:xfrm>
              <a:off x="1776" y="1212"/>
              <a:ext cx="1944" cy="2413"/>
              <a:chOff x="2227" y="1194"/>
              <a:chExt cx="1944" cy="2413"/>
            </a:xfrm>
          </p:grpSpPr>
          <p:sp>
            <p:nvSpPr>
              <p:cNvPr id="1286189" name="Freeform 45"/>
              <p:cNvSpPr>
                <a:spLocks noChangeAspect="1"/>
              </p:cNvSpPr>
              <p:nvPr/>
            </p:nvSpPr>
            <p:spPr bwMode="auto">
              <a:xfrm rot="-2705309">
                <a:off x="2708" y="1513"/>
                <a:ext cx="406" cy="340"/>
              </a:xfrm>
              <a:custGeom>
                <a:avLst/>
                <a:gdLst/>
                <a:ahLst/>
                <a:cxnLst>
                  <a:cxn ang="0">
                    <a:pos x="388" y="289"/>
                  </a:cxn>
                  <a:cxn ang="0">
                    <a:pos x="372" y="177"/>
                  </a:cxn>
                  <a:cxn ang="0">
                    <a:pos x="341" y="78"/>
                  </a:cxn>
                  <a:cxn ang="0">
                    <a:pos x="284" y="24"/>
                  </a:cxn>
                  <a:cxn ang="0">
                    <a:pos x="185" y="0"/>
                  </a:cxn>
                  <a:cxn ang="0">
                    <a:pos x="100" y="24"/>
                  </a:cxn>
                  <a:cxn ang="0">
                    <a:pos x="19" y="123"/>
                  </a:cxn>
                  <a:cxn ang="0">
                    <a:pos x="0" y="243"/>
                  </a:cxn>
                  <a:cxn ang="0">
                    <a:pos x="19" y="370"/>
                  </a:cxn>
                  <a:cxn ang="0">
                    <a:pos x="50" y="447"/>
                  </a:cxn>
                  <a:cxn ang="0">
                    <a:pos x="88" y="528"/>
                  </a:cxn>
                  <a:cxn ang="0">
                    <a:pos x="130" y="582"/>
                  </a:cxn>
                  <a:cxn ang="0">
                    <a:pos x="177" y="608"/>
                  </a:cxn>
                  <a:cxn ang="0">
                    <a:pos x="242" y="585"/>
                  </a:cxn>
                  <a:cxn ang="0">
                    <a:pos x="307" y="531"/>
                  </a:cxn>
                  <a:cxn ang="0">
                    <a:pos x="349" y="455"/>
                  </a:cxn>
                  <a:cxn ang="0">
                    <a:pos x="388" y="390"/>
                  </a:cxn>
                  <a:cxn ang="0">
                    <a:pos x="400" y="351"/>
                  </a:cxn>
                  <a:cxn ang="0">
                    <a:pos x="565" y="293"/>
                  </a:cxn>
                  <a:cxn ang="0">
                    <a:pos x="600" y="270"/>
                  </a:cxn>
                  <a:cxn ang="0">
                    <a:pos x="580" y="235"/>
                  </a:cxn>
                  <a:cxn ang="0">
                    <a:pos x="388" y="289"/>
                  </a:cxn>
                </a:cxnLst>
                <a:rect l="0" t="0" r="r" b="b"/>
                <a:pathLst>
                  <a:path w="600" h="608">
                    <a:moveTo>
                      <a:pt x="388" y="289"/>
                    </a:moveTo>
                    <a:lnTo>
                      <a:pt x="372" y="177"/>
                    </a:lnTo>
                    <a:lnTo>
                      <a:pt x="341" y="78"/>
                    </a:lnTo>
                    <a:lnTo>
                      <a:pt x="284" y="24"/>
                    </a:lnTo>
                    <a:lnTo>
                      <a:pt x="185" y="0"/>
                    </a:lnTo>
                    <a:lnTo>
                      <a:pt x="100" y="24"/>
                    </a:lnTo>
                    <a:lnTo>
                      <a:pt x="19" y="123"/>
                    </a:lnTo>
                    <a:lnTo>
                      <a:pt x="0" y="243"/>
                    </a:lnTo>
                    <a:lnTo>
                      <a:pt x="19" y="370"/>
                    </a:lnTo>
                    <a:lnTo>
                      <a:pt x="50" y="447"/>
                    </a:lnTo>
                    <a:lnTo>
                      <a:pt x="88" y="528"/>
                    </a:lnTo>
                    <a:lnTo>
                      <a:pt x="130" y="582"/>
                    </a:lnTo>
                    <a:lnTo>
                      <a:pt x="177" y="608"/>
                    </a:lnTo>
                    <a:lnTo>
                      <a:pt x="242" y="585"/>
                    </a:lnTo>
                    <a:lnTo>
                      <a:pt x="307" y="531"/>
                    </a:lnTo>
                    <a:lnTo>
                      <a:pt x="349" y="455"/>
                    </a:lnTo>
                    <a:lnTo>
                      <a:pt x="388" y="390"/>
                    </a:lnTo>
                    <a:lnTo>
                      <a:pt x="400" y="351"/>
                    </a:lnTo>
                    <a:lnTo>
                      <a:pt x="565" y="293"/>
                    </a:lnTo>
                    <a:lnTo>
                      <a:pt x="600" y="270"/>
                    </a:lnTo>
                    <a:lnTo>
                      <a:pt x="580" y="235"/>
                    </a:lnTo>
                    <a:lnTo>
                      <a:pt x="388" y="289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6190" name="Freeform 46"/>
              <p:cNvSpPr>
                <a:spLocks noChangeAspect="1"/>
              </p:cNvSpPr>
              <p:nvPr/>
            </p:nvSpPr>
            <p:spPr bwMode="auto">
              <a:xfrm rot="-2705309">
                <a:off x="2999" y="1873"/>
                <a:ext cx="418" cy="758"/>
              </a:xfrm>
              <a:custGeom>
                <a:avLst/>
                <a:gdLst/>
                <a:ahLst/>
                <a:cxnLst>
                  <a:cxn ang="0">
                    <a:pos x="208" y="161"/>
                  </a:cxn>
                  <a:cxn ang="0">
                    <a:pos x="284" y="80"/>
                  </a:cxn>
                  <a:cxn ang="0">
                    <a:pos x="411" y="3"/>
                  </a:cxn>
                  <a:cxn ang="0">
                    <a:pos x="469" y="0"/>
                  </a:cxn>
                  <a:cxn ang="0">
                    <a:pos x="573" y="34"/>
                  </a:cxn>
                  <a:cxn ang="0">
                    <a:pos x="619" y="85"/>
                  </a:cxn>
                  <a:cxn ang="0">
                    <a:pos x="619" y="161"/>
                  </a:cxn>
                  <a:cxn ang="0">
                    <a:pos x="542" y="304"/>
                  </a:cxn>
                  <a:cxn ang="0">
                    <a:pos x="458" y="415"/>
                  </a:cxn>
                  <a:cxn ang="0">
                    <a:pos x="422" y="508"/>
                  </a:cxn>
                  <a:cxn ang="0">
                    <a:pos x="399" y="615"/>
                  </a:cxn>
                  <a:cxn ang="0">
                    <a:pos x="422" y="719"/>
                  </a:cxn>
                  <a:cxn ang="0">
                    <a:pos x="445" y="820"/>
                  </a:cxn>
                  <a:cxn ang="0">
                    <a:pos x="445" y="935"/>
                  </a:cxn>
                  <a:cxn ang="0">
                    <a:pos x="411" y="1005"/>
                  </a:cxn>
                  <a:cxn ang="0">
                    <a:pos x="334" y="1043"/>
                  </a:cxn>
                  <a:cxn ang="0">
                    <a:pos x="242" y="1085"/>
                  </a:cxn>
                  <a:cxn ang="0">
                    <a:pos x="157" y="1085"/>
                  </a:cxn>
                  <a:cxn ang="0">
                    <a:pos x="100" y="1054"/>
                  </a:cxn>
                  <a:cxn ang="0">
                    <a:pos x="23" y="927"/>
                  </a:cxn>
                  <a:cxn ang="0">
                    <a:pos x="0" y="797"/>
                  </a:cxn>
                  <a:cxn ang="0">
                    <a:pos x="8" y="628"/>
                  </a:cxn>
                  <a:cxn ang="0">
                    <a:pos x="65" y="415"/>
                  </a:cxn>
                  <a:cxn ang="0">
                    <a:pos x="123" y="277"/>
                  </a:cxn>
                  <a:cxn ang="0">
                    <a:pos x="208" y="161"/>
                  </a:cxn>
                </a:cxnLst>
                <a:rect l="0" t="0" r="r" b="b"/>
                <a:pathLst>
                  <a:path w="619" h="1085">
                    <a:moveTo>
                      <a:pt x="208" y="161"/>
                    </a:moveTo>
                    <a:lnTo>
                      <a:pt x="284" y="80"/>
                    </a:lnTo>
                    <a:lnTo>
                      <a:pt x="411" y="3"/>
                    </a:lnTo>
                    <a:lnTo>
                      <a:pt x="469" y="0"/>
                    </a:lnTo>
                    <a:lnTo>
                      <a:pt x="573" y="34"/>
                    </a:lnTo>
                    <a:lnTo>
                      <a:pt x="619" y="85"/>
                    </a:lnTo>
                    <a:lnTo>
                      <a:pt x="619" y="161"/>
                    </a:lnTo>
                    <a:lnTo>
                      <a:pt x="542" y="304"/>
                    </a:lnTo>
                    <a:lnTo>
                      <a:pt x="458" y="415"/>
                    </a:lnTo>
                    <a:lnTo>
                      <a:pt x="422" y="508"/>
                    </a:lnTo>
                    <a:lnTo>
                      <a:pt x="399" y="615"/>
                    </a:lnTo>
                    <a:lnTo>
                      <a:pt x="422" y="719"/>
                    </a:lnTo>
                    <a:lnTo>
                      <a:pt x="445" y="820"/>
                    </a:lnTo>
                    <a:lnTo>
                      <a:pt x="445" y="935"/>
                    </a:lnTo>
                    <a:lnTo>
                      <a:pt x="411" y="1005"/>
                    </a:lnTo>
                    <a:lnTo>
                      <a:pt x="334" y="1043"/>
                    </a:lnTo>
                    <a:lnTo>
                      <a:pt x="242" y="1085"/>
                    </a:lnTo>
                    <a:lnTo>
                      <a:pt x="157" y="1085"/>
                    </a:lnTo>
                    <a:lnTo>
                      <a:pt x="100" y="1054"/>
                    </a:lnTo>
                    <a:lnTo>
                      <a:pt x="23" y="927"/>
                    </a:lnTo>
                    <a:lnTo>
                      <a:pt x="0" y="797"/>
                    </a:lnTo>
                    <a:lnTo>
                      <a:pt x="8" y="628"/>
                    </a:lnTo>
                    <a:lnTo>
                      <a:pt x="65" y="415"/>
                    </a:lnTo>
                    <a:lnTo>
                      <a:pt x="123" y="277"/>
                    </a:lnTo>
                    <a:lnTo>
                      <a:pt x="208" y="161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6191" name="Freeform 47"/>
              <p:cNvSpPr>
                <a:spLocks noChangeAspect="1"/>
              </p:cNvSpPr>
              <p:nvPr/>
            </p:nvSpPr>
            <p:spPr bwMode="auto">
              <a:xfrm rot="-2705309">
                <a:off x="3504" y="2064"/>
                <a:ext cx="812" cy="523"/>
              </a:xfrm>
              <a:custGeom>
                <a:avLst/>
                <a:gdLst/>
                <a:ahLst/>
                <a:cxnLst>
                  <a:cxn ang="0">
                    <a:pos x="0" y="76"/>
                  </a:cxn>
                  <a:cxn ang="0">
                    <a:pos x="66" y="0"/>
                  </a:cxn>
                  <a:cxn ang="0">
                    <a:pos x="163" y="0"/>
                  </a:cxn>
                  <a:cxn ang="0">
                    <a:pos x="343" y="19"/>
                  </a:cxn>
                  <a:cxn ang="0">
                    <a:pos x="555" y="30"/>
                  </a:cxn>
                  <a:cxn ang="0">
                    <a:pos x="636" y="65"/>
                  </a:cxn>
                  <a:cxn ang="0">
                    <a:pos x="670" y="110"/>
                  </a:cxn>
                  <a:cxn ang="0">
                    <a:pos x="678" y="180"/>
                  </a:cxn>
                  <a:cxn ang="0">
                    <a:pos x="654" y="253"/>
                  </a:cxn>
                  <a:cxn ang="0">
                    <a:pos x="589" y="365"/>
                  </a:cxn>
                  <a:cxn ang="0">
                    <a:pos x="504" y="457"/>
                  </a:cxn>
                  <a:cxn ang="0">
                    <a:pos x="439" y="541"/>
                  </a:cxn>
                  <a:cxn ang="0">
                    <a:pos x="412" y="607"/>
                  </a:cxn>
                  <a:cxn ang="0">
                    <a:pos x="393" y="653"/>
                  </a:cxn>
                  <a:cxn ang="0">
                    <a:pos x="400" y="689"/>
                  </a:cxn>
                  <a:cxn ang="0">
                    <a:pos x="405" y="711"/>
                  </a:cxn>
                  <a:cxn ang="0">
                    <a:pos x="482" y="711"/>
                  </a:cxn>
                  <a:cxn ang="0">
                    <a:pos x="601" y="692"/>
                  </a:cxn>
                  <a:cxn ang="0">
                    <a:pos x="678" y="692"/>
                  </a:cxn>
                  <a:cxn ang="0">
                    <a:pos x="758" y="723"/>
                  </a:cxn>
                  <a:cxn ang="0">
                    <a:pos x="782" y="761"/>
                  </a:cxn>
                  <a:cxn ang="0">
                    <a:pos x="758" y="796"/>
                  </a:cxn>
                  <a:cxn ang="0">
                    <a:pos x="724" y="808"/>
                  </a:cxn>
                  <a:cxn ang="0">
                    <a:pos x="670" y="792"/>
                  </a:cxn>
                  <a:cxn ang="0">
                    <a:pos x="597" y="749"/>
                  </a:cxn>
                  <a:cxn ang="0">
                    <a:pos x="520" y="757"/>
                  </a:cxn>
                  <a:cxn ang="0">
                    <a:pos x="393" y="780"/>
                  </a:cxn>
                  <a:cxn ang="0">
                    <a:pos x="355" y="773"/>
                  </a:cxn>
                  <a:cxn ang="0">
                    <a:pos x="335" y="746"/>
                  </a:cxn>
                  <a:cxn ang="0">
                    <a:pos x="335" y="681"/>
                  </a:cxn>
                  <a:cxn ang="0">
                    <a:pos x="335" y="588"/>
                  </a:cxn>
                  <a:cxn ang="0">
                    <a:pos x="389" y="518"/>
                  </a:cxn>
                  <a:cxn ang="0">
                    <a:pos x="470" y="414"/>
                  </a:cxn>
                  <a:cxn ang="0">
                    <a:pos x="540" y="323"/>
                  </a:cxn>
                  <a:cxn ang="0">
                    <a:pos x="586" y="253"/>
                  </a:cxn>
                  <a:cxn ang="0">
                    <a:pos x="609" y="192"/>
                  </a:cxn>
                  <a:cxn ang="0">
                    <a:pos x="597" y="157"/>
                  </a:cxn>
                  <a:cxn ang="0">
                    <a:pos x="566" y="115"/>
                  </a:cxn>
                  <a:cxn ang="0">
                    <a:pos x="520" y="103"/>
                  </a:cxn>
                  <a:cxn ang="0">
                    <a:pos x="470" y="103"/>
                  </a:cxn>
                  <a:cxn ang="0">
                    <a:pos x="358" y="103"/>
                  </a:cxn>
                  <a:cxn ang="0">
                    <a:pos x="193" y="134"/>
                  </a:cxn>
                  <a:cxn ang="0">
                    <a:pos x="70" y="146"/>
                  </a:cxn>
                  <a:cxn ang="0">
                    <a:pos x="20" y="134"/>
                  </a:cxn>
                  <a:cxn ang="0">
                    <a:pos x="0" y="115"/>
                  </a:cxn>
                  <a:cxn ang="0">
                    <a:pos x="0" y="76"/>
                  </a:cxn>
                </a:cxnLst>
                <a:rect l="0" t="0" r="r" b="b"/>
                <a:pathLst>
                  <a:path w="782" h="808">
                    <a:moveTo>
                      <a:pt x="0" y="76"/>
                    </a:moveTo>
                    <a:lnTo>
                      <a:pt x="66" y="0"/>
                    </a:lnTo>
                    <a:lnTo>
                      <a:pt x="163" y="0"/>
                    </a:lnTo>
                    <a:lnTo>
                      <a:pt x="343" y="19"/>
                    </a:lnTo>
                    <a:lnTo>
                      <a:pt x="555" y="30"/>
                    </a:lnTo>
                    <a:lnTo>
                      <a:pt x="636" y="65"/>
                    </a:lnTo>
                    <a:lnTo>
                      <a:pt x="670" y="110"/>
                    </a:lnTo>
                    <a:lnTo>
                      <a:pt x="678" y="180"/>
                    </a:lnTo>
                    <a:lnTo>
                      <a:pt x="654" y="253"/>
                    </a:lnTo>
                    <a:lnTo>
                      <a:pt x="589" y="365"/>
                    </a:lnTo>
                    <a:lnTo>
                      <a:pt x="504" y="457"/>
                    </a:lnTo>
                    <a:lnTo>
                      <a:pt x="439" y="541"/>
                    </a:lnTo>
                    <a:lnTo>
                      <a:pt x="412" y="607"/>
                    </a:lnTo>
                    <a:lnTo>
                      <a:pt x="393" y="653"/>
                    </a:lnTo>
                    <a:lnTo>
                      <a:pt x="400" y="689"/>
                    </a:lnTo>
                    <a:lnTo>
                      <a:pt x="405" y="711"/>
                    </a:lnTo>
                    <a:lnTo>
                      <a:pt x="482" y="711"/>
                    </a:lnTo>
                    <a:lnTo>
                      <a:pt x="601" y="692"/>
                    </a:lnTo>
                    <a:lnTo>
                      <a:pt x="678" y="692"/>
                    </a:lnTo>
                    <a:lnTo>
                      <a:pt x="758" y="723"/>
                    </a:lnTo>
                    <a:lnTo>
                      <a:pt x="782" y="761"/>
                    </a:lnTo>
                    <a:lnTo>
                      <a:pt x="758" y="796"/>
                    </a:lnTo>
                    <a:lnTo>
                      <a:pt x="724" y="808"/>
                    </a:lnTo>
                    <a:lnTo>
                      <a:pt x="670" y="792"/>
                    </a:lnTo>
                    <a:lnTo>
                      <a:pt x="597" y="749"/>
                    </a:lnTo>
                    <a:lnTo>
                      <a:pt x="520" y="757"/>
                    </a:lnTo>
                    <a:lnTo>
                      <a:pt x="393" y="780"/>
                    </a:lnTo>
                    <a:lnTo>
                      <a:pt x="355" y="773"/>
                    </a:lnTo>
                    <a:lnTo>
                      <a:pt x="335" y="746"/>
                    </a:lnTo>
                    <a:lnTo>
                      <a:pt x="335" y="681"/>
                    </a:lnTo>
                    <a:lnTo>
                      <a:pt x="335" y="588"/>
                    </a:lnTo>
                    <a:lnTo>
                      <a:pt x="389" y="518"/>
                    </a:lnTo>
                    <a:lnTo>
                      <a:pt x="470" y="414"/>
                    </a:lnTo>
                    <a:lnTo>
                      <a:pt x="540" y="323"/>
                    </a:lnTo>
                    <a:lnTo>
                      <a:pt x="586" y="253"/>
                    </a:lnTo>
                    <a:lnTo>
                      <a:pt x="609" y="192"/>
                    </a:lnTo>
                    <a:lnTo>
                      <a:pt x="597" y="157"/>
                    </a:lnTo>
                    <a:lnTo>
                      <a:pt x="566" y="115"/>
                    </a:lnTo>
                    <a:lnTo>
                      <a:pt x="520" y="103"/>
                    </a:lnTo>
                    <a:lnTo>
                      <a:pt x="470" y="103"/>
                    </a:lnTo>
                    <a:lnTo>
                      <a:pt x="358" y="103"/>
                    </a:lnTo>
                    <a:lnTo>
                      <a:pt x="193" y="134"/>
                    </a:lnTo>
                    <a:lnTo>
                      <a:pt x="70" y="146"/>
                    </a:lnTo>
                    <a:lnTo>
                      <a:pt x="20" y="134"/>
                    </a:lnTo>
                    <a:lnTo>
                      <a:pt x="0" y="1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6192" name="Freeform 48"/>
              <p:cNvSpPr>
                <a:spLocks noChangeAspect="1"/>
              </p:cNvSpPr>
              <p:nvPr/>
            </p:nvSpPr>
            <p:spPr bwMode="auto">
              <a:xfrm rot="-4121048">
                <a:off x="2675" y="2797"/>
                <a:ext cx="1159" cy="461"/>
              </a:xfrm>
              <a:custGeom>
                <a:avLst/>
                <a:gdLst/>
                <a:ahLst/>
                <a:cxnLst>
                  <a:cxn ang="0">
                    <a:pos x="808" y="320"/>
                  </a:cxn>
                  <a:cxn ang="0">
                    <a:pos x="823" y="219"/>
                  </a:cxn>
                  <a:cxn ang="0">
                    <a:pos x="881" y="181"/>
                  </a:cxn>
                  <a:cxn ang="0">
                    <a:pos x="950" y="174"/>
                  </a:cxn>
                  <a:cxn ang="0">
                    <a:pos x="992" y="219"/>
                  </a:cxn>
                  <a:cxn ang="0">
                    <a:pos x="973" y="308"/>
                  </a:cxn>
                  <a:cxn ang="0">
                    <a:pos x="935" y="427"/>
                  </a:cxn>
                  <a:cxn ang="0">
                    <a:pos x="857" y="562"/>
                  </a:cxn>
                  <a:cxn ang="0">
                    <a:pos x="761" y="677"/>
                  </a:cxn>
                  <a:cxn ang="0">
                    <a:pos x="681" y="739"/>
                  </a:cxn>
                  <a:cxn ang="0">
                    <a:pos x="592" y="770"/>
                  </a:cxn>
                  <a:cxn ang="0">
                    <a:pos x="507" y="759"/>
                  </a:cxn>
                  <a:cxn ang="0">
                    <a:pos x="442" y="723"/>
                  </a:cxn>
                  <a:cxn ang="0">
                    <a:pos x="419" y="666"/>
                  </a:cxn>
                  <a:cxn ang="0">
                    <a:pos x="392" y="566"/>
                  </a:cxn>
                  <a:cxn ang="0">
                    <a:pos x="361" y="382"/>
                  </a:cxn>
                  <a:cxn ang="0">
                    <a:pos x="338" y="254"/>
                  </a:cxn>
                  <a:cxn ang="0">
                    <a:pos x="338" y="104"/>
                  </a:cxn>
                  <a:cxn ang="0">
                    <a:pos x="323" y="78"/>
                  </a:cxn>
                  <a:cxn ang="0">
                    <a:pos x="277" y="70"/>
                  </a:cxn>
                  <a:cxn ang="0">
                    <a:pos x="223" y="112"/>
                  </a:cxn>
                  <a:cxn ang="0">
                    <a:pos x="173" y="181"/>
                  </a:cxn>
                  <a:cxn ang="0">
                    <a:pos x="115" y="219"/>
                  </a:cxn>
                  <a:cxn ang="0">
                    <a:pos x="27" y="219"/>
                  </a:cxn>
                  <a:cxn ang="0">
                    <a:pos x="0" y="196"/>
                  </a:cxn>
                  <a:cxn ang="0">
                    <a:pos x="0" y="158"/>
                  </a:cxn>
                  <a:cxn ang="0">
                    <a:pos x="39" y="123"/>
                  </a:cxn>
                  <a:cxn ang="0">
                    <a:pos x="81" y="135"/>
                  </a:cxn>
                  <a:cxn ang="0">
                    <a:pos x="119" y="127"/>
                  </a:cxn>
                  <a:cxn ang="0">
                    <a:pos x="189" y="78"/>
                  </a:cxn>
                  <a:cxn ang="0">
                    <a:pos x="257" y="23"/>
                  </a:cxn>
                  <a:cxn ang="0">
                    <a:pos x="323" y="8"/>
                  </a:cxn>
                  <a:cxn ang="0">
                    <a:pos x="415" y="0"/>
                  </a:cxn>
                  <a:cxn ang="0">
                    <a:pos x="419" y="42"/>
                  </a:cxn>
                  <a:cxn ang="0">
                    <a:pos x="397" y="89"/>
                  </a:cxn>
                  <a:cxn ang="0">
                    <a:pos x="392" y="208"/>
                  </a:cxn>
                  <a:cxn ang="0">
                    <a:pos x="419" y="366"/>
                  </a:cxn>
                  <a:cxn ang="0">
                    <a:pos x="462" y="520"/>
                  </a:cxn>
                  <a:cxn ang="0">
                    <a:pos x="499" y="612"/>
                  </a:cxn>
                  <a:cxn ang="0">
                    <a:pos x="558" y="655"/>
                  </a:cxn>
                  <a:cxn ang="0">
                    <a:pos x="615" y="655"/>
                  </a:cxn>
                  <a:cxn ang="0">
                    <a:pos x="673" y="612"/>
                  </a:cxn>
                  <a:cxn ang="0">
                    <a:pos x="750" y="515"/>
                  </a:cxn>
                  <a:cxn ang="0">
                    <a:pos x="800" y="377"/>
                  </a:cxn>
                  <a:cxn ang="0">
                    <a:pos x="808" y="320"/>
                  </a:cxn>
                </a:cxnLst>
                <a:rect l="0" t="0" r="r" b="b"/>
                <a:pathLst>
                  <a:path w="992" h="770">
                    <a:moveTo>
                      <a:pt x="808" y="320"/>
                    </a:moveTo>
                    <a:lnTo>
                      <a:pt x="823" y="219"/>
                    </a:lnTo>
                    <a:lnTo>
                      <a:pt x="881" y="181"/>
                    </a:lnTo>
                    <a:lnTo>
                      <a:pt x="950" y="174"/>
                    </a:lnTo>
                    <a:lnTo>
                      <a:pt x="992" y="219"/>
                    </a:lnTo>
                    <a:lnTo>
                      <a:pt x="973" y="308"/>
                    </a:lnTo>
                    <a:lnTo>
                      <a:pt x="935" y="427"/>
                    </a:lnTo>
                    <a:lnTo>
                      <a:pt x="857" y="562"/>
                    </a:lnTo>
                    <a:lnTo>
                      <a:pt x="761" y="677"/>
                    </a:lnTo>
                    <a:lnTo>
                      <a:pt x="681" y="739"/>
                    </a:lnTo>
                    <a:lnTo>
                      <a:pt x="592" y="770"/>
                    </a:lnTo>
                    <a:lnTo>
                      <a:pt x="507" y="759"/>
                    </a:lnTo>
                    <a:lnTo>
                      <a:pt x="442" y="723"/>
                    </a:lnTo>
                    <a:lnTo>
                      <a:pt x="419" y="666"/>
                    </a:lnTo>
                    <a:lnTo>
                      <a:pt x="392" y="566"/>
                    </a:lnTo>
                    <a:lnTo>
                      <a:pt x="361" y="382"/>
                    </a:lnTo>
                    <a:lnTo>
                      <a:pt x="338" y="254"/>
                    </a:lnTo>
                    <a:lnTo>
                      <a:pt x="338" y="104"/>
                    </a:lnTo>
                    <a:lnTo>
                      <a:pt x="323" y="78"/>
                    </a:lnTo>
                    <a:lnTo>
                      <a:pt x="277" y="70"/>
                    </a:lnTo>
                    <a:lnTo>
                      <a:pt x="223" y="112"/>
                    </a:lnTo>
                    <a:lnTo>
                      <a:pt x="173" y="181"/>
                    </a:lnTo>
                    <a:lnTo>
                      <a:pt x="115" y="219"/>
                    </a:lnTo>
                    <a:lnTo>
                      <a:pt x="27" y="219"/>
                    </a:lnTo>
                    <a:lnTo>
                      <a:pt x="0" y="196"/>
                    </a:lnTo>
                    <a:lnTo>
                      <a:pt x="0" y="158"/>
                    </a:lnTo>
                    <a:lnTo>
                      <a:pt x="39" y="123"/>
                    </a:lnTo>
                    <a:lnTo>
                      <a:pt x="81" y="135"/>
                    </a:lnTo>
                    <a:lnTo>
                      <a:pt x="119" y="127"/>
                    </a:lnTo>
                    <a:lnTo>
                      <a:pt x="189" y="78"/>
                    </a:lnTo>
                    <a:lnTo>
                      <a:pt x="257" y="23"/>
                    </a:lnTo>
                    <a:lnTo>
                      <a:pt x="323" y="8"/>
                    </a:lnTo>
                    <a:lnTo>
                      <a:pt x="415" y="0"/>
                    </a:lnTo>
                    <a:lnTo>
                      <a:pt x="419" y="42"/>
                    </a:lnTo>
                    <a:lnTo>
                      <a:pt x="397" y="89"/>
                    </a:lnTo>
                    <a:lnTo>
                      <a:pt x="392" y="208"/>
                    </a:lnTo>
                    <a:lnTo>
                      <a:pt x="419" y="366"/>
                    </a:lnTo>
                    <a:lnTo>
                      <a:pt x="462" y="520"/>
                    </a:lnTo>
                    <a:lnTo>
                      <a:pt x="499" y="612"/>
                    </a:lnTo>
                    <a:lnTo>
                      <a:pt x="558" y="655"/>
                    </a:lnTo>
                    <a:lnTo>
                      <a:pt x="615" y="655"/>
                    </a:lnTo>
                    <a:lnTo>
                      <a:pt x="673" y="612"/>
                    </a:lnTo>
                    <a:lnTo>
                      <a:pt x="750" y="515"/>
                    </a:lnTo>
                    <a:lnTo>
                      <a:pt x="800" y="377"/>
                    </a:lnTo>
                    <a:lnTo>
                      <a:pt x="808" y="32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6193" name="Freeform 49"/>
              <p:cNvSpPr>
                <a:spLocks noChangeAspect="1"/>
              </p:cNvSpPr>
              <p:nvPr/>
            </p:nvSpPr>
            <p:spPr bwMode="auto">
              <a:xfrm rot="-2705309">
                <a:off x="2414" y="1540"/>
                <a:ext cx="474" cy="848"/>
              </a:xfrm>
              <a:custGeom>
                <a:avLst/>
                <a:gdLst/>
                <a:ahLst/>
                <a:cxnLst>
                  <a:cxn ang="0">
                    <a:pos x="445" y="923"/>
                  </a:cxn>
                  <a:cxn ang="0">
                    <a:pos x="560" y="1039"/>
                  </a:cxn>
                  <a:cxn ang="0">
                    <a:pos x="606" y="1039"/>
                  </a:cxn>
                  <a:cxn ang="0">
                    <a:pos x="684" y="1086"/>
                  </a:cxn>
                  <a:cxn ang="0">
                    <a:pos x="699" y="1139"/>
                  </a:cxn>
                  <a:cxn ang="0">
                    <a:pos x="676" y="1208"/>
                  </a:cxn>
                  <a:cxn ang="0">
                    <a:pos x="614" y="1216"/>
                  </a:cxn>
                  <a:cxn ang="0">
                    <a:pos x="537" y="1162"/>
                  </a:cxn>
                  <a:cxn ang="0">
                    <a:pos x="383" y="1016"/>
                  </a:cxn>
                  <a:cxn ang="0">
                    <a:pos x="284" y="878"/>
                  </a:cxn>
                  <a:cxn ang="0">
                    <a:pos x="237" y="769"/>
                  </a:cxn>
                  <a:cxn ang="0">
                    <a:pos x="206" y="585"/>
                  </a:cxn>
                  <a:cxn ang="0">
                    <a:pos x="206" y="346"/>
                  </a:cxn>
                  <a:cxn ang="0">
                    <a:pos x="198" y="285"/>
                  </a:cxn>
                  <a:cxn ang="0">
                    <a:pos x="153" y="239"/>
                  </a:cxn>
                  <a:cxn ang="0">
                    <a:pos x="22" y="247"/>
                  </a:cxn>
                  <a:cxn ang="0">
                    <a:pos x="0" y="223"/>
                  </a:cxn>
                  <a:cxn ang="0">
                    <a:pos x="29" y="208"/>
                  </a:cxn>
                  <a:cxn ang="0">
                    <a:pos x="122" y="200"/>
                  </a:cxn>
                  <a:cxn ang="0">
                    <a:pos x="138" y="185"/>
                  </a:cxn>
                  <a:cxn ang="0">
                    <a:pos x="6" y="107"/>
                  </a:cxn>
                  <a:cxn ang="0">
                    <a:pos x="6" y="77"/>
                  </a:cxn>
                  <a:cxn ang="0">
                    <a:pos x="29" y="70"/>
                  </a:cxn>
                  <a:cxn ang="0">
                    <a:pos x="138" y="130"/>
                  </a:cxn>
                  <a:cxn ang="0">
                    <a:pos x="161" y="123"/>
                  </a:cxn>
                  <a:cxn ang="0">
                    <a:pos x="138" y="8"/>
                  </a:cxn>
                  <a:cxn ang="0">
                    <a:pos x="153" y="0"/>
                  </a:cxn>
                  <a:cxn ang="0">
                    <a:pos x="169" y="8"/>
                  </a:cxn>
                  <a:cxn ang="0">
                    <a:pos x="198" y="123"/>
                  </a:cxn>
                  <a:cxn ang="0">
                    <a:pos x="222" y="130"/>
                  </a:cxn>
                  <a:cxn ang="0">
                    <a:pos x="284" y="8"/>
                  </a:cxn>
                  <a:cxn ang="0">
                    <a:pos x="299" y="8"/>
                  </a:cxn>
                  <a:cxn ang="0">
                    <a:pos x="299" y="46"/>
                  </a:cxn>
                  <a:cxn ang="0">
                    <a:pos x="260" y="146"/>
                  </a:cxn>
                  <a:cxn ang="0">
                    <a:pos x="260" y="200"/>
                  </a:cxn>
                  <a:cxn ang="0">
                    <a:pos x="276" y="270"/>
                  </a:cxn>
                  <a:cxn ang="0">
                    <a:pos x="268" y="361"/>
                  </a:cxn>
                  <a:cxn ang="0">
                    <a:pos x="276" y="531"/>
                  </a:cxn>
                  <a:cxn ang="0">
                    <a:pos x="291" y="639"/>
                  </a:cxn>
                  <a:cxn ang="0">
                    <a:pos x="330" y="762"/>
                  </a:cxn>
                  <a:cxn ang="0">
                    <a:pos x="383" y="855"/>
                  </a:cxn>
                  <a:cxn ang="0">
                    <a:pos x="445" y="923"/>
                  </a:cxn>
                </a:cxnLst>
                <a:rect l="0" t="0" r="r" b="b"/>
                <a:pathLst>
                  <a:path w="699" h="1216">
                    <a:moveTo>
                      <a:pt x="445" y="923"/>
                    </a:moveTo>
                    <a:lnTo>
                      <a:pt x="560" y="1039"/>
                    </a:lnTo>
                    <a:lnTo>
                      <a:pt x="606" y="1039"/>
                    </a:lnTo>
                    <a:lnTo>
                      <a:pt x="684" y="1086"/>
                    </a:lnTo>
                    <a:lnTo>
                      <a:pt x="699" y="1139"/>
                    </a:lnTo>
                    <a:lnTo>
                      <a:pt x="676" y="1208"/>
                    </a:lnTo>
                    <a:lnTo>
                      <a:pt x="614" y="1216"/>
                    </a:lnTo>
                    <a:lnTo>
                      <a:pt x="537" y="1162"/>
                    </a:lnTo>
                    <a:lnTo>
                      <a:pt x="383" y="1016"/>
                    </a:lnTo>
                    <a:lnTo>
                      <a:pt x="284" y="878"/>
                    </a:lnTo>
                    <a:lnTo>
                      <a:pt x="237" y="769"/>
                    </a:lnTo>
                    <a:lnTo>
                      <a:pt x="206" y="585"/>
                    </a:lnTo>
                    <a:lnTo>
                      <a:pt x="206" y="346"/>
                    </a:lnTo>
                    <a:lnTo>
                      <a:pt x="198" y="285"/>
                    </a:lnTo>
                    <a:lnTo>
                      <a:pt x="153" y="239"/>
                    </a:lnTo>
                    <a:lnTo>
                      <a:pt x="22" y="247"/>
                    </a:lnTo>
                    <a:lnTo>
                      <a:pt x="0" y="223"/>
                    </a:lnTo>
                    <a:lnTo>
                      <a:pt x="29" y="208"/>
                    </a:lnTo>
                    <a:lnTo>
                      <a:pt x="122" y="200"/>
                    </a:lnTo>
                    <a:lnTo>
                      <a:pt x="138" y="185"/>
                    </a:lnTo>
                    <a:lnTo>
                      <a:pt x="6" y="107"/>
                    </a:lnTo>
                    <a:lnTo>
                      <a:pt x="6" y="77"/>
                    </a:lnTo>
                    <a:lnTo>
                      <a:pt x="29" y="70"/>
                    </a:lnTo>
                    <a:lnTo>
                      <a:pt x="138" y="130"/>
                    </a:lnTo>
                    <a:lnTo>
                      <a:pt x="161" y="123"/>
                    </a:lnTo>
                    <a:lnTo>
                      <a:pt x="138" y="8"/>
                    </a:lnTo>
                    <a:lnTo>
                      <a:pt x="153" y="0"/>
                    </a:lnTo>
                    <a:lnTo>
                      <a:pt x="169" y="8"/>
                    </a:lnTo>
                    <a:lnTo>
                      <a:pt x="198" y="123"/>
                    </a:lnTo>
                    <a:lnTo>
                      <a:pt x="222" y="130"/>
                    </a:lnTo>
                    <a:lnTo>
                      <a:pt x="284" y="8"/>
                    </a:lnTo>
                    <a:lnTo>
                      <a:pt x="299" y="8"/>
                    </a:lnTo>
                    <a:lnTo>
                      <a:pt x="299" y="46"/>
                    </a:lnTo>
                    <a:lnTo>
                      <a:pt x="260" y="146"/>
                    </a:lnTo>
                    <a:lnTo>
                      <a:pt x="260" y="200"/>
                    </a:lnTo>
                    <a:lnTo>
                      <a:pt x="276" y="270"/>
                    </a:lnTo>
                    <a:lnTo>
                      <a:pt x="268" y="361"/>
                    </a:lnTo>
                    <a:lnTo>
                      <a:pt x="276" y="531"/>
                    </a:lnTo>
                    <a:lnTo>
                      <a:pt x="291" y="639"/>
                    </a:lnTo>
                    <a:lnTo>
                      <a:pt x="330" y="762"/>
                    </a:lnTo>
                    <a:lnTo>
                      <a:pt x="383" y="855"/>
                    </a:lnTo>
                    <a:lnTo>
                      <a:pt x="445" y="923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6194" name="Freeform 50"/>
              <p:cNvSpPr>
                <a:spLocks noChangeAspect="1"/>
              </p:cNvSpPr>
              <p:nvPr/>
            </p:nvSpPr>
            <p:spPr bwMode="auto">
              <a:xfrm rot="-2705309">
                <a:off x="2793" y="1150"/>
                <a:ext cx="620" cy="708"/>
              </a:xfrm>
              <a:custGeom>
                <a:avLst/>
                <a:gdLst/>
                <a:ahLst/>
                <a:cxnLst>
                  <a:cxn ang="0">
                    <a:pos x="15" y="1008"/>
                  </a:cxn>
                  <a:cxn ang="0">
                    <a:pos x="0" y="1061"/>
                  </a:cxn>
                  <a:cxn ang="0">
                    <a:pos x="15" y="1139"/>
                  </a:cxn>
                  <a:cxn ang="0">
                    <a:pos x="70" y="1139"/>
                  </a:cxn>
                  <a:cxn ang="0">
                    <a:pos x="231" y="1108"/>
                  </a:cxn>
                  <a:cxn ang="0">
                    <a:pos x="408" y="1046"/>
                  </a:cxn>
                  <a:cxn ang="0">
                    <a:pos x="554" y="946"/>
                  </a:cxn>
                  <a:cxn ang="0">
                    <a:pos x="639" y="816"/>
                  </a:cxn>
                  <a:cxn ang="0">
                    <a:pos x="715" y="593"/>
                  </a:cxn>
                  <a:cxn ang="0">
                    <a:pos x="738" y="385"/>
                  </a:cxn>
                  <a:cxn ang="0">
                    <a:pos x="738" y="285"/>
                  </a:cxn>
                  <a:cxn ang="0">
                    <a:pos x="777" y="224"/>
                  </a:cxn>
                  <a:cxn ang="0">
                    <a:pos x="845" y="200"/>
                  </a:cxn>
                  <a:cxn ang="0">
                    <a:pos x="907" y="200"/>
                  </a:cxn>
                  <a:cxn ang="0">
                    <a:pos x="915" y="169"/>
                  </a:cxn>
                  <a:cxn ang="0">
                    <a:pos x="823" y="177"/>
                  </a:cxn>
                  <a:cxn ang="0">
                    <a:pos x="808" y="154"/>
                  </a:cxn>
                  <a:cxn ang="0">
                    <a:pos x="884" y="70"/>
                  </a:cxn>
                  <a:cxn ang="0">
                    <a:pos x="868" y="47"/>
                  </a:cxn>
                  <a:cxn ang="0">
                    <a:pos x="853" y="62"/>
                  </a:cxn>
                  <a:cxn ang="0">
                    <a:pos x="792" y="123"/>
                  </a:cxn>
                  <a:cxn ang="0">
                    <a:pos x="777" y="123"/>
                  </a:cxn>
                  <a:cxn ang="0">
                    <a:pos x="777" y="16"/>
                  </a:cxn>
                  <a:cxn ang="0">
                    <a:pos x="761" y="0"/>
                  </a:cxn>
                  <a:cxn ang="0">
                    <a:pos x="738" y="8"/>
                  </a:cxn>
                  <a:cxn ang="0">
                    <a:pos x="746" y="123"/>
                  </a:cxn>
                  <a:cxn ang="0">
                    <a:pos x="730" y="131"/>
                  </a:cxn>
                  <a:cxn ang="0">
                    <a:pos x="668" y="70"/>
                  </a:cxn>
                  <a:cxn ang="0">
                    <a:pos x="623" y="62"/>
                  </a:cxn>
                  <a:cxn ang="0">
                    <a:pos x="631" y="93"/>
                  </a:cxn>
                  <a:cxn ang="0">
                    <a:pos x="699" y="162"/>
                  </a:cxn>
                  <a:cxn ang="0">
                    <a:pos x="699" y="200"/>
                  </a:cxn>
                  <a:cxn ang="0">
                    <a:pos x="676" y="278"/>
                  </a:cxn>
                  <a:cxn ang="0">
                    <a:pos x="676" y="346"/>
                  </a:cxn>
                  <a:cxn ang="0">
                    <a:pos x="676" y="462"/>
                  </a:cxn>
                  <a:cxn ang="0">
                    <a:pos x="645" y="608"/>
                  </a:cxn>
                  <a:cxn ang="0">
                    <a:pos x="615" y="700"/>
                  </a:cxn>
                  <a:cxn ang="0">
                    <a:pos x="561" y="816"/>
                  </a:cxn>
                  <a:cxn ang="0">
                    <a:pos x="499" y="908"/>
                  </a:cxn>
                  <a:cxn ang="0">
                    <a:pos x="454" y="954"/>
                  </a:cxn>
                  <a:cxn ang="0">
                    <a:pos x="330" y="993"/>
                  </a:cxn>
                  <a:cxn ang="0">
                    <a:pos x="215" y="1008"/>
                  </a:cxn>
                  <a:cxn ang="0">
                    <a:pos x="99" y="1024"/>
                  </a:cxn>
                  <a:cxn ang="0">
                    <a:pos x="15" y="1008"/>
                  </a:cxn>
                </a:cxnLst>
                <a:rect l="0" t="0" r="r" b="b"/>
                <a:pathLst>
                  <a:path w="915" h="1139">
                    <a:moveTo>
                      <a:pt x="15" y="1008"/>
                    </a:moveTo>
                    <a:lnTo>
                      <a:pt x="0" y="1061"/>
                    </a:lnTo>
                    <a:lnTo>
                      <a:pt x="15" y="1139"/>
                    </a:lnTo>
                    <a:lnTo>
                      <a:pt x="70" y="1139"/>
                    </a:lnTo>
                    <a:lnTo>
                      <a:pt x="231" y="1108"/>
                    </a:lnTo>
                    <a:lnTo>
                      <a:pt x="408" y="1046"/>
                    </a:lnTo>
                    <a:lnTo>
                      <a:pt x="554" y="946"/>
                    </a:lnTo>
                    <a:lnTo>
                      <a:pt x="639" y="816"/>
                    </a:lnTo>
                    <a:lnTo>
                      <a:pt x="715" y="593"/>
                    </a:lnTo>
                    <a:lnTo>
                      <a:pt x="738" y="385"/>
                    </a:lnTo>
                    <a:lnTo>
                      <a:pt x="738" y="285"/>
                    </a:lnTo>
                    <a:lnTo>
                      <a:pt x="777" y="224"/>
                    </a:lnTo>
                    <a:lnTo>
                      <a:pt x="845" y="200"/>
                    </a:lnTo>
                    <a:lnTo>
                      <a:pt x="907" y="200"/>
                    </a:lnTo>
                    <a:lnTo>
                      <a:pt x="915" y="169"/>
                    </a:lnTo>
                    <a:lnTo>
                      <a:pt x="823" y="177"/>
                    </a:lnTo>
                    <a:lnTo>
                      <a:pt x="808" y="154"/>
                    </a:lnTo>
                    <a:lnTo>
                      <a:pt x="884" y="70"/>
                    </a:lnTo>
                    <a:lnTo>
                      <a:pt x="868" y="47"/>
                    </a:lnTo>
                    <a:lnTo>
                      <a:pt x="853" y="62"/>
                    </a:lnTo>
                    <a:lnTo>
                      <a:pt x="792" y="123"/>
                    </a:lnTo>
                    <a:lnTo>
                      <a:pt x="777" y="123"/>
                    </a:lnTo>
                    <a:lnTo>
                      <a:pt x="777" y="16"/>
                    </a:lnTo>
                    <a:lnTo>
                      <a:pt x="761" y="0"/>
                    </a:lnTo>
                    <a:lnTo>
                      <a:pt x="738" y="8"/>
                    </a:lnTo>
                    <a:lnTo>
                      <a:pt x="746" y="123"/>
                    </a:lnTo>
                    <a:lnTo>
                      <a:pt x="730" y="131"/>
                    </a:lnTo>
                    <a:lnTo>
                      <a:pt x="668" y="70"/>
                    </a:lnTo>
                    <a:lnTo>
                      <a:pt x="623" y="62"/>
                    </a:lnTo>
                    <a:lnTo>
                      <a:pt x="631" y="93"/>
                    </a:lnTo>
                    <a:lnTo>
                      <a:pt x="699" y="162"/>
                    </a:lnTo>
                    <a:lnTo>
                      <a:pt x="699" y="200"/>
                    </a:lnTo>
                    <a:lnTo>
                      <a:pt x="676" y="278"/>
                    </a:lnTo>
                    <a:lnTo>
                      <a:pt x="676" y="346"/>
                    </a:lnTo>
                    <a:lnTo>
                      <a:pt x="676" y="462"/>
                    </a:lnTo>
                    <a:lnTo>
                      <a:pt x="645" y="608"/>
                    </a:lnTo>
                    <a:lnTo>
                      <a:pt x="615" y="700"/>
                    </a:lnTo>
                    <a:lnTo>
                      <a:pt x="561" y="816"/>
                    </a:lnTo>
                    <a:lnTo>
                      <a:pt x="499" y="908"/>
                    </a:lnTo>
                    <a:lnTo>
                      <a:pt x="454" y="954"/>
                    </a:lnTo>
                    <a:lnTo>
                      <a:pt x="330" y="993"/>
                    </a:lnTo>
                    <a:lnTo>
                      <a:pt x="215" y="1008"/>
                    </a:lnTo>
                    <a:lnTo>
                      <a:pt x="99" y="1024"/>
                    </a:lnTo>
                    <a:lnTo>
                      <a:pt x="15" y="1008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286195" name="Rectangle 51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RadixSort  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8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8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8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8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8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6146" grpId="0"/>
      <p:bldP spid="1286164" grpId="0"/>
      <p:bldP spid="128616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Text Box 2"/>
          <p:cNvSpPr txBox="1">
            <a:spLocks noChangeArrowheads="1"/>
          </p:cNvSpPr>
          <p:nvPr/>
        </p:nvSpPr>
        <p:spPr bwMode="auto">
          <a:xfrm>
            <a:off x="1590675" y="4937125"/>
            <a:ext cx="237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Sort wrt i+1st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digit.</a:t>
            </a:r>
          </a:p>
        </p:txBody>
      </p:sp>
      <p:sp>
        <p:nvSpPr>
          <p:cNvPr id="1287171" name="Text Box 3"/>
          <p:cNvSpPr txBox="1">
            <a:spLocks noChangeArrowheads="1"/>
          </p:cNvSpPr>
          <p:nvPr/>
        </p:nvSpPr>
        <p:spPr bwMode="auto">
          <a:xfrm>
            <a:off x="457200" y="1371600"/>
            <a:ext cx="94615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2 24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1 25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2 25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3 25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3 33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1 34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3 34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1 43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2 43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3 44</a:t>
            </a:r>
            <a:endParaRPr lang="en-US" sz="3000" b="0">
              <a:latin typeface="Times New Roman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25600" y="1371600"/>
            <a:ext cx="2184400" cy="1920875"/>
            <a:chOff x="1024" y="864"/>
            <a:chExt cx="1376" cy="121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224" y="864"/>
              <a:ext cx="744" cy="672"/>
              <a:chOff x="1224" y="2539"/>
              <a:chExt cx="2280" cy="1785"/>
            </a:xfrm>
          </p:grpSpPr>
          <p:sp>
            <p:nvSpPr>
              <p:cNvPr id="1287174" name="Freeform 6" descr="Green marble"/>
              <p:cNvSpPr>
                <a:spLocks/>
              </p:cNvSpPr>
              <p:nvPr/>
            </p:nvSpPr>
            <p:spPr bwMode="auto">
              <a:xfrm>
                <a:off x="1224" y="2539"/>
                <a:ext cx="2280" cy="1785"/>
              </a:xfrm>
              <a:custGeom>
                <a:avLst/>
                <a:gdLst/>
                <a:ahLst/>
                <a:cxnLst>
                  <a:cxn ang="0">
                    <a:pos x="748" y="30"/>
                  </a:cxn>
                  <a:cxn ang="0">
                    <a:pos x="1224" y="305"/>
                  </a:cxn>
                  <a:cxn ang="0">
                    <a:pos x="2184" y="257"/>
                  </a:cxn>
                  <a:cxn ang="0">
                    <a:pos x="1800" y="1121"/>
                  </a:cxn>
                  <a:cxn ang="0">
                    <a:pos x="1743" y="1313"/>
                  </a:cxn>
                  <a:cxn ang="0">
                    <a:pos x="1717" y="1479"/>
                  </a:cxn>
                  <a:cxn ang="0">
                    <a:pos x="1560" y="1549"/>
                  </a:cxn>
                  <a:cxn ang="0">
                    <a:pos x="1272" y="1553"/>
                  </a:cxn>
                  <a:cxn ang="0">
                    <a:pos x="168" y="1649"/>
                  </a:cxn>
                  <a:cxn ang="0">
                    <a:pos x="264" y="737"/>
                  </a:cxn>
                  <a:cxn ang="0">
                    <a:pos x="425" y="126"/>
                  </a:cxn>
                  <a:cxn ang="0">
                    <a:pos x="748" y="30"/>
                  </a:cxn>
                </a:cxnLst>
                <a:rect l="0" t="0" r="r" b="b"/>
                <a:pathLst>
                  <a:path w="2280" h="1785">
                    <a:moveTo>
                      <a:pt x="748" y="30"/>
                    </a:moveTo>
                    <a:cubicBezTo>
                      <a:pt x="881" y="60"/>
                      <a:pt x="985" y="267"/>
                      <a:pt x="1224" y="305"/>
                    </a:cubicBezTo>
                    <a:cubicBezTo>
                      <a:pt x="1463" y="343"/>
                      <a:pt x="2088" y="121"/>
                      <a:pt x="2184" y="257"/>
                    </a:cubicBezTo>
                    <a:cubicBezTo>
                      <a:pt x="2280" y="393"/>
                      <a:pt x="1873" y="945"/>
                      <a:pt x="1800" y="1121"/>
                    </a:cubicBezTo>
                    <a:cubicBezTo>
                      <a:pt x="1727" y="1297"/>
                      <a:pt x="1757" y="1253"/>
                      <a:pt x="1743" y="1313"/>
                    </a:cubicBezTo>
                    <a:cubicBezTo>
                      <a:pt x="1729" y="1373"/>
                      <a:pt x="1747" y="1440"/>
                      <a:pt x="1717" y="1479"/>
                    </a:cubicBezTo>
                    <a:cubicBezTo>
                      <a:pt x="1687" y="1518"/>
                      <a:pt x="1634" y="1537"/>
                      <a:pt x="1560" y="1549"/>
                    </a:cubicBezTo>
                    <a:cubicBezTo>
                      <a:pt x="1486" y="1561"/>
                      <a:pt x="1504" y="1536"/>
                      <a:pt x="1272" y="1553"/>
                    </a:cubicBezTo>
                    <a:cubicBezTo>
                      <a:pt x="1040" y="1570"/>
                      <a:pt x="336" y="1785"/>
                      <a:pt x="168" y="1649"/>
                    </a:cubicBezTo>
                    <a:cubicBezTo>
                      <a:pt x="0" y="1513"/>
                      <a:pt x="221" y="991"/>
                      <a:pt x="264" y="737"/>
                    </a:cubicBezTo>
                    <a:cubicBezTo>
                      <a:pt x="307" y="483"/>
                      <a:pt x="344" y="244"/>
                      <a:pt x="425" y="126"/>
                    </a:cubicBezTo>
                    <a:cubicBezTo>
                      <a:pt x="506" y="8"/>
                      <a:pt x="615" y="0"/>
                      <a:pt x="748" y="30"/>
                    </a:cubicBez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1584" y="2688"/>
                <a:ext cx="1216" cy="1440"/>
                <a:chOff x="2641" y="1488"/>
                <a:chExt cx="2655" cy="2488"/>
              </a:xfrm>
            </p:grpSpPr>
            <p:grpSp>
              <p:nvGrpSpPr>
                <p:cNvPr id="5" name="Group 8"/>
                <p:cNvGrpSpPr>
                  <a:grpSpLocks/>
                </p:cNvGrpSpPr>
                <p:nvPr/>
              </p:nvGrpSpPr>
              <p:grpSpPr bwMode="auto">
                <a:xfrm>
                  <a:off x="2641" y="1488"/>
                  <a:ext cx="2496" cy="2436"/>
                  <a:chOff x="2641" y="1488"/>
                  <a:chExt cx="2496" cy="2436"/>
                </a:xfrm>
              </p:grpSpPr>
              <p:sp>
                <p:nvSpPr>
                  <p:cNvPr id="1287177" name="Freeform 9"/>
                  <p:cNvSpPr>
                    <a:spLocks/>
                  </p:cNvSpPr>
                  <p:nvPr/>
                </p:nvSpPr>
                <p:spPr bwMode="auto">
                  <a:xfrm>
                    <a:off x="3465" y="1900"/>
                    <a:ext cx="434" cy="514"/>
                  </a:xfrm>
                  <a:custGeom>
                    <a:avLst/>
                    <a:gdLst/>
                    <a:ahLst/>
                    <a:cxnLst>
                      <a:cxn ang="0">
                        <a:pos x="132" y="186"/>
                      </a:cxn>
                      <a:cxn ang="0">
                        <a:pos x="157" y="114"/>
                      </a:cxn>
                      <a:cxn ang="0">
                        <a:pos x="189" y="42"/>
                      </a:cxn>
                      <a:cxn ang="0">
                        <a:pos x="236" y="6"/>
                      </a:cxn>
                      <a:cxn ang="0">
                        <a:pos x="302" y="0"/>
                      </a:cxn>
                      <a:cxn ang="0">
                        <a:pos x="355" y="24"/>
                      </a:cxn>
                      <a:cxn ang="0">
                        <a:pos x="393" y="63"/>
                      </a:cxn>
                      <a:cxn ang="0">
                        <a:pos x="421" y="135"/>
                      </a:cxn>
                      <a:cxn ang="0">
                        <a:pos x="434" y="222"/>
                      </a:cxn>
                      <a:cxn ang="0">
                        <a:pos x="434" y="312"/>
                      </a:cxn>
                      <a:cxn ang="0">
                        <a:pos x="412" y="411"/>
                      </a:cxn>
                      <a:cxn ang="0">
                        <a:pos x="355" y="474"/>
                      </a:cxn>
                      <a:cxn ang="0">
                        <a:pos x="299" y="514"/>
                      </a:cxn>
                      <a:cxn ang="0">
                        <a:pos x="245" y="510"/>
                      </a:cxn>
                      <a:cxn ang="0">
                        <a:pos x="198" y="468"/>
                      </a:cxn>
                      <a:cxn ang="0">
                        <a:pos x="157" y="396"/>
                      </a:cxn>
                      <a:cxn ang="0">
                        <a:pos x="129" y="333"/>
                      </a:cxn>
                      <a:cxn ang="0">
                        <a:pos x="129" y="252"/>
                      </a:cxn>
                      <a:cxn ang="0">
                        <a:pos x="0" y="234"/>
                      </a:cxn>
                      <a:cxn ang="0">
                        <a:pos x="16" y="189"/>
                      </a:cxn>
                      <a:cxn ang="0">
                        <a:pos x="132" y="186"/>
                      </a:cxn>
                    </a:cxnLst>
                    <a:rect l="0" t="0" r="r" b="b"/>
                    <a:pathLst>
                      <a:path w="434" h="514">
                        <a:moveTo>
                          <a:pt x="132" y="186"/>
                        </a:moveTo>
                        <a:lnTo>
                          <a:pt x="157" y="114"/>
                        </a:lnTo>
                        <a:lnTo>
                          <a:pt x="189" y="42"/>
                        </a:lnTo>
                        <a:lnTo>
                          <a:pt x="236" y="6"/>
                        </a:lnTo>
                        <a:lnTo>
                          <a:pt x="302" y="0"/>
                        </a:lnTo>
                        <a:lnTo>
                          <a:pt x="355" y="24"/>
                        </a:lnTo>
                        <a:lnTo>
                          <a:pt x="393" y="63"/>
                        </a:lnTo>
                        <a:lnTo>
                          <a:pt x="421" y="135"/>
                        </a:lnTo>
                        <a:lnTo>
                          <a:pt x="434" y="222"/>
                        </a:lnTo>
                        <a:lnTo>
                          <a:pt x="434" y="312"/>
                        </a:lnTo>
                        <a:lnTo>
                          <a:pt x="412" y="411"/>
                        </a:lnTo>
                        <a:lnTo>
                          <a:pt x="355" y="474"/>
                        </a:lnTo>
                        <a:lnTo>
                          <a:pt x="299" y="514"/>
                        </a:lnTo>
                        <a:lnTo>
                          <a:pt x="245" y="510"/>
                        </a:lnTo>
                        <a:lnTo>
                          <a:pt x="198" y="468"/>
                        </a:lnTo>
                        <a:lnTo>
                          <a:pt x="157" y="396"/>
                        </a:lnTo>
                        <a:lnTo>
                          <a:pt x="129" y="333"/>
                        </a:lnTo>
                        <a:lnTo>
                          <a:pt x="129" y="252"/>
                        </a:lnTo>
                        <a:lnTo>
                          <a:pt x="0" y="234"/>
                        </a:lnTo>
                        <a:lnTo>
                          <a:pt x="16" y="189"/>
                        </a:lnTo>
                        <a:lnTo>
                          <a:pt x="132" y="186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7178" name="Freeform 10"/>
                  <p:cNvSpPr>
                    <a:spLocks/>
                  </p:cNvSpPr>
                  <p:nvPr/>
                </p:nvSpPr>
                <p:spPr bwMode="auto">
                  <a:xfrm>
                    <a:off x="3752" y="1488"/>
                    <a:ext cx="566" cy="1154"/>
                  </a:xfrm>
                  <a:custGeom>
                    <a:avLst/>
                    <a:gdLst/>
                    <a:ahLst/>
                    <a:cxnLst>
                      <a:cxn ang="0">
                        <a:pos x="13" y="1145"/>
                      </a:cxn>
                      <a:cxn ang="0">
                        <a:pos x="0" y="1088"/>
                      </a:cxn>
                      <a:cxn ang="0">
                        <a:pos x="31" y="1042"/>
                      </a:cxn>
                      <a:cxn ang="0">
                        <a:pos x="134" y="988"/>
                      </a:cxn>
                      <a:cxn ang="0">
                        <a:pos x="226" y="927"/>
                      </a:cxn>
                      <a:cxn ang="0">
                        <a:pos x="313" y="827"/>
                      </a:cxn>
                      <a:cxn ang="0">
                        <a:pos x="432" y="689"/>
                      </a:cxn>
                      <a:cxn ang="0">
                        <a:pos x="463" y="634"/>
                      </a:cxn>
                      <a:cxn ang="0">
                        <a:pos x="479" y="580"/>
                      </a:cxn>
                      <a:cxn ang="0">
                        <a:pos x="472" y="526"/>
                      </a:cxn>
                      <a:cxn ang="0">
                        <a:pos x="444" y="426"/>
                      </a:cxn>
                      <a:cxn ang="0">
                        <a:pos x="376" y="299"/>
                      </a:cxn>
                      <a:cxn ang="0">
                        <a:pos x="301" y="229"/>
                      </a:cxn>
                      <a:cxn ang="0">
                        <a:pos x="235" y="190"/>
                      </a:cxn>
                      <a:cxn ang="0">
                        <a:pos x="181" y="184"/>
                      </a:cxn>
                      <a:cxn ang="0">
                        <a:pos x="153" y="190"/>
                      </a:cxn>
                      <a:cxn ang="0">
                        <a:pos x="150" y="163"/>
                      </a:cxn>
                      <a:cxn ang="0">
                        <a:pos x="215" y="154"/>
                      </a:cxn>
                      <a:cxn ang="0">
                        <a:pos x="291" y="154"/>
                      </a:cxn>
                      <a:cxn ang="0">
                        <a:pos x="238" y="93"/>
                      </a:cxn>
                      <a:cxn ang="0">
                        <a:pos x="206" y="45"/>
                      </a:cxn>
                      <a:cxn ang="0">
                        <a:pos x="229" y="27"/>
                      </a:cxn>
                      <a:cxn ang="0">
                        <a:pos x="313" y="109"/>
                      </a:cxn>
                      <a:cxn ang="0">
                        <a:pos x="329" y="121"/>
                      </a:cxn>
                      <a:cxn ang="0">
                        <a:pos x="313" y="57"/>
                      </a:cxn>
                      <a:cxn ang="0">
                        <a:pos x="301" y="9"/>
                      </a:cxn>
                      <a:cxn ang="0">
                        <a:pos x="313" y="0"/>
                      </a:cxn>
                      <a:cxn ang="0">
                        <a:pos x="341" y="9"/>
                      </a:cxn>
                      <a:cxn ang="0">
                        <a:pos x="366" y="121"/>
                      </a:cxn>
                      <a:cxn ang="0">
                        <a:pos x="379" y="118"/>
                      </a:cxn>
                      <a:cxn ang="0">
                        <a:pos x="379" y="30"/>
                      </a:cxn>
                      <a:cxn ang="0">
                        <a:pos x="404" y="21"/>
                      </a:cxn>
                      <a:cxn ang="0">
                        <a:pos x="422" y="36"/>
                      </a:cxn>
                      <a:cxn ang="0">
                        <a:pos x="413" y="154"/>
                      </a:cxn>
                      <a:cxn ang="0">
                        <a:pos x="407" y="202"/>
                      </a:cxn>
                      <a:cxn ang="0">
                        <a:pos x="422" y="299"/>
                      </a:cxn>
                      <a:cxn ang="0">
                        <a:pos x="472" y="402"/>
                      </a:cxn>
                      <a:cxn ang="0">
                        <a:pos x="525" y="520"/>
                      </a:cxn>
                      <a:cxn ang="0">
                        <a:pos x="566" y="607"/>
                      </a:cxn>
                      <a:cxn ang="0">
                        <a:pos x="563" y="652"/>
                      </a:cxn>
                      <a:cxn ang="0">
                        <a:pos x="488" y="734"/>
                      </a:cxn>
                      <a:cxn ang="0">
                        <a:pos x="385" y="836"/>
                      </a:cxn>
                      <a:cxn ang="0">
                        <a:pos x="301" y="937"/>
                      </a:cxn>
                      <a:cxn ang="0">
                        <a:pos x="197" y="1070"/>
                      </a:cxn>
                      <a:cxn ang="0">
                        <a:pos x="112" y="1136"/>
                      </a:cxn>
                      <a:cxn ang="0">
                        <a:pos x="47" y="1154"/>
                      </a:cxn>
                      <a:cxn ang="0">
                        <a:pos x="13" y="1145"/>
                      </a:cxn>
                    </a:cxnLst>
                    <a:rect l="0" t="0" r="r" b="b"/>
                    <a:pathLst>
                      <a:path w="566" h="1154">
                        <a:moveTo>
                          <a:pt x="13" y="1145"/>
                        </a:moveTo>
                        <a:lnTo>
                          <a:pt x="0" y="1088"/>
                        </a:lnTo>
                        <a:lnTo>
                          <a:pt x="31" y="1042"/>
                        </a:lnTo>
                        <a:lnTo>
                          <a:pt x="134" y="988"/>
                        </a:lnTo>
                        <a:lnTo>
                          <a:pt x="226" y="927"/>
                        </a:lnTo>
                        <a:lnTo>
                          <a:pt x="313" y="827"/>
                        </a:lnTo>
                        <a:lnTo>
                          <a:pt x="432" y="689"/>
                        </a:lnTo>
                        <a:lnTo>
                          <a:pt x="463" y="634"/>
                        </a:lnTo>
                        <a:lnTo>
                          <a:pt x="479" y="580"/>
                        </a:lnTo>
                        <a:lnTo>
                          <a:pt x="472" y="526"/>
                        </a:lnTo>
                        <a:lnTo>
                          <a:pt x="444" y="426"/>
                        </a:lnTo>
                        <a:lnTo>
                          <a:pt x="376" y="299"/>
                        </a:lnTo>
                        <a:lnTo>
                          <a:pt x="301" y="229"/>
                        </a:lnTo>
                        <a:lnTo>
                          <a:pt x="235" y="190"/>
                        </a:lnTo>
                        <a:lnTo>
                          <a:pt x="181" y="184"/>
                        </a:lnTo>
                        <a:lnTo>
                          <a:pt x="153" y="190"/>
                        </a:lnTo>
                        <a:lnTo>
                          <a:pt x="150" y="163"/>
                        </a:lnTo>
                        <a:lnTo>
                          <a:pt x="215" y="154"/>
                        </a:lnTo>
                        <a:lnTo>
                          <a:pt x="291" y="154"/>
                        </a:lnTo>
                        <a:lnTo>
                          <a:pt x="238" y="93"/>
                        </a:lnTo>
                        <a:lnTo>
                          <a:pt x="206" y="45"/>
                        </a:lnTo>
                        <a:lnTo>
                          <a:pt x="229" y="27"/>
                        </a:lnTo>
                        <a:lnTo>
                          <a:pt x="313" y="109"/>
                        </a:lnTo>
                        <a:lnTo>
                          <a:pt x="329" y="121"/>
                        </a:lnTo>
                        <a:lnTo>
                          <a:pt x="313" y="57"/>
                        </a:lnTo>
                        <a:lnTo>
                          <a:pt x="301" y="9"/>
                        </a:lnTo>
                        <a:lnTo>
                          <a:pt x="313" y="0"/>
                        </a:lnTo>
                        <a:lnTo>
                          <a:pt x="341" y="9"/>
                        </a:lnTo>
                        <a:lnTo>
                          <a:pt x="366" y="121"/>
                        </a:lnTo>
                        <a:lnTo>
                          <a:pt x="379" y="118"/>
                        </a:lnTo>
                        <a:lnTo>
                          <a:pt x="379" y="30"/>
                        </a:lnTo>
                        <a:lnTo>
                          <a:pt x="404" y="21"/>
                        </a:lnTo>
                        <a:lnTo>
                          <a:pt x="422" y="36"/>
                        </a:lnTo>
                        <a:lnTo>
                          <a:pt x="413" y="154"/>
                        </a:lnTo>
                        <a:lnTo>
                          <a:pt x="407" y="202"/>
                        </a:lnTo>
                        <a:lnTo>
                          <a:pt x="422" y="299"/>
                        </a:lnTo>
                        <a:lnTo>
                          <a:pt x="472" y="402"/>
                        </a:lnTo>
                        <a:lnTo>
                          <a:pt x="525" y="520"/>
                        </a:lnTo>
                        <a:lnTo>
                          <a:pt x="566" y="607"/>
                        </a:lnTo>
                        <a:lnTo>
                          <a:pt x="563" y="652"/>
                        </a:lnTo>
                        <a:lnTo>
                          <a:pt x="488" y="734"/>
                        </a:lnTo>
                        <a:lnTo>
                          <a:pt x="385" y="836"/>
                        </a:lnTo>
                        <a:lnTo>
                          <a:pt x="301" y="937"/>
                        </a:lnTo>
                        <a:lnTo>
                          <a:pt x="197" y="1070"/>
                        </a:lnTo>
                        <a:lnTo>
                          <a:pt x="112" y="1136"/>
                        </a:lnTo>
                        <a:lnTo>
                          <a:pt x="47" y="1154"/>
                        </a:lnTo>
                        <a:lnTo>
                          <a:pt x="13" y="1145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7179" name="Freeform 11"/>
                  <p:cNvSpPr>
                    <a:spLocks/>
                  </p:cNvSpPr>
                  <p:nvPr/>
                </p:nvSpPr>
                <p:spPr bwMode="auto">
                  <a:xfrm>
                    <a:off x="2641" y="2564"/>
                    <a:ext cx="1037" cy="581"/>
                  </a:xfrm>
                  <a:custGeom>
                    <a:avLst/>
                    <a:gdLst/>
                    <a:ahLst/>
                    <a:cxnLst>
                      <a:cxn ang="0">
                        <a:pos x="210" y="468"/>
                      </a:cxn>
                      <a:cxn ang="0">
                        <a:pos x="361" y="462"/>
                      </a:cxn>
                      <a:cxn ang="0">
                        <a:pos x="498" y="444"/>
                      </a:cxn>
                      <a:cxn ang="0">
                        <a:pos x="583" y="423"/>
                      </a:cxn>
                      <a:cxn ang="0">
                        <a:pos x="705" y="354"/>
                      </a:cxn>
                      <a:cxn ang="0">
                        <a:pos x="792" y="288"/>
                      </a:cxn>
                      <a:cxn ang="0">
                        <a:pos x="906" y="207"/>
                      </a:cxn>
                      <a:cxn ang="0">
                        <a:pos x="959" y="156"/>
                      </a:cxn>
                      <a:cxn ang="0">
                        <a:pos x="1000" y="120"/>
                      </a:cxn>
                      <a:cxn ang="0">
                        <a:pos x="1037" y="81"/>
                      </a:cxn>
                      <a:cxn ang="0">
                        <a:pos x="1037" y="39"/>
                      </a:cxn>
                      <a:cxn ang="0">
                        <a:pos x="996" y="0"/>
                      </a:cxn>
                      <a:cxn ang="0">
                        <a:pos x="971" y="9"/>
                      </a:cxn>
                      <a:cxn ang="0">
                        <a:pos x="903" y="90"/>
                      </a:cxn>
                      <a:cxn ang="0">
                        <a:pos x="828" y="183"/>
                      </a:cxn>
                      <a:cxn ang="0">
                        <a:pos x="752" y="270"/>
                      </a:cxn>
                      <a:cxn ang="0">
                        <a:pos x="642" y="342"/>
                      </a:cxn>
                      <a:cxn ang="0">
                        <a:pos x="548" y="390"/>
                      </a:cxn>
                      <a:cxn ang="0">
                        <a:pos x="445" y="414"/>
                      </a:cxn>
                      <a:cxn ang="0">
                        <a:pos x="301" y="417"/>
                      </a:cxn>
                      <a:cxn ang="0">
                        <a:pos x="216" y="417"/>
                      </a:cxn>
                      <a:cxn ang="0">
                        <a:pos x="144" y="363"/>
                      </a:cxn>
                      <a:cxn ang="0">
                        <a:pos x="125" y="327"/>
                      </a:cxn>
                      <a:cxn ang="0">
                        <a:pos x="94" y="327"/>
                      </a:cxn>
                      <a:cxn ang="0">
                        <a:pos x="116" y="372"/>
                      </a:cxn>
                      <a:cxn ang="0">
                        <a:pos x="150" y="414"/>
                      </a:cxn>
                      <a:cxn ang="0">
                        <a:pos x="66" y="396"/>
                      </a:cxn>
                      <a:cxn ang="0">
                        <a:pos x="3" y="387"/>
                      </a:cxn>
                      <a:cxn ang="0">
                        <a:pos x="3" y="405"/>
                      </a:cxn>
                      <a:cxn ang="0">
                        <a:pos x="59" y="417"/>
                      </a:cxn>
                      <a:cxn ang="0">
                        <a:pos x="97" y="441"/>
                      </a:cxn>
                      <a:cxn ang="0">
                        <a:pos x="131" y="444"/>
                      </a:cxn>
                      <a:cxn ang="0">
                        <a:pos x="78" y="462"/>
                      </a:cxn>
                      <a:cxn ang="0">
                        <a:pos x="0" y="481"/>
                      </a:cxn>
                      <a:cxn ang="0">
                        <a:pos x="3" y="499"/>
                      </a:cxn>
                      <a:cxn ang="0">
                        <a:pos x="28" y="505"/>
                      </a:cxn>
                      <a:cxn ang="0">
                        <a:pos x="103" y="481"/>
                      </a:cxn>
                      <a:cxn ang="0">
                        <a:pos x="150" y="477"/>
                      </a:cxn>
                      <a:cxn ang="0">
                        <a:pos x="122" y="505"/>
                      </a:cxn>
                      <a:cxn ang="0">
                        <a:pos x="78" y="550"/>
                      </a:cxn>
                      <a:cxn ang="0">
                        <a:pos x="59" y="562"/>
                      </a:cxn>
                      <a:cxn ang="0">
                        <a:pos x="75" y="581"/>
                      </a:cxn>
                      <a:cxn ang="0">
                        <a:pos x="113" y="559"/>
                      </a:cxn>
                      <a:cxn ang="0">
                        <a:pos x="163" y="514"/>
                      </a:cxn>
                      <a:cxn ang="0">
                        <a:pos x="210" y="468"/>
                      </a:cxn>
                    </a:cxnLst>
                    <a:rect l="0" t="0" r="r" b="b"/>
                    <a:pathLst>
                      <a:path w="1037" h="581">
                        <a:moveTo>
                          <a:pt x="210" y="468"/>
                        </a:moveTo>
                        <a:lnTo>
                          <a:pt x="361" y="462"/>
                        </a:lnTo>
                        <a:lnTo>
                          <a:pt x="498" y="444"/>
                        </a:lnTo>
                        <a:lnTo>
                          <a:pt x="583" y="423"/>
                        </a:lnTo>
                        <a:lnTo>
                          <a:pt x="705" y="354"/>
                        </a:lnTo>
                        <a:lnTo>
                          <a:pt x="792" y="288"/>
                        </a:lnTo>
                        <a:lnTo>
                          <a:pt x="906" y="207"/>
                        </a:lnTo>
                        <a:lnTo>
                          <a:pt x="959" y="156"/>
                        </a:lnTo>
                        <a:lnTo>
                          <a:pt x="1000" y="120"/>
                        </a:lnTo>
                        <a:lnTo>
                          <a:pt x="1037" y="81"/>
                        </a:lnTo>
                        <a:lnTo>
                          <a:pt x="1037" y="39"/>
                        </a:lnTo>
                        <a:lnTo>
                          <a:pt x="996" y="0"/>
                        </a:lnTo>
                        <a:lnTo>
                          <a:pt x="971" y="9"/>
                        </a:lnTo>
                        <a:lnTo>
                          <a:pt x="903" y="90"/>
                        </a:lnTo>
                        <a:lnTo>
                          <a:pt x="828" y="183"/>
                        </a:lnTo>
                        <a:lnTo>
                          <a:pt x="752" y="270"/>
                        </a:lnTo>
                        <a:lnTo>
                          <a:pt x="642" y="342"/>
                        </a:lnTo>
                        <a:lnTo>
                          <a:pt x="548" y="390"/>
                        </a:lnTo>
                        <a:lnTo>
                          <a:pt x="445" y="414"/>
                        </a:lnTo>
                        <a:lnTo>
                          <a:pt x="301" y="417"/>
                        </a:lnTo>
                        <a:lnTo>
                          <a:pt x="216" y="417"/>
                        </a:lnTo>
                        <a:lnTo>
                          <a:pt x="144" y="363"/>
                        </a:lnTo>
                        <a:lnTo>
                          <a:pt x="125" y="327"/>
                        </a:lnTo>
                        <a:lnTo>
                          <a:pt x="94" y="327"/>
                        </a:lnTo>
                        <a:lnTo>
                          <a:pt x="116" y="372"/>
                        </a:lnTo>
                        <a:lnTo>
                          <a:pt x="150" y="414"/>
                        </a:lnTo>
                        <a:lnTo>
                          <a:pt x="66" y="396"/>
                        </a:lnTo>
                        <a:lnTo>
                          <a:pt x="3" y="387"/>
                        </a:lnTo>
                        <a:lnTo>
                          <a:pt x="3" y="405"/>
                        </a:lnTo>
                        <a:lnTo>
                          <a:pt x="59" y="417"/>
                        </a:lnTo>
                        <a:lnTo>
                          <a:pt x="97" y="441"/>
                        </a:lnTo>
                        <a:lnTo>
                          <a:pt x="131" y="444"/>
                        </a:lnTo>
                        <a:lnTo>
                          <a:pt x="78" y="462"/>
                        </a:lnTo>
                        <a:lnTo>
                          <a:pt x="0" y="481"/>
                        </a:lnTo>
                        <a:lnTo>
                          <a:pt x="3" y="499"/>
                        </a:lnTo>
                        <a:lnTo>
                          <a:pt x="28" y="505"/>
                        </a:lnTo>
                        <a:lnTo>
                          <a:pt x="103" y="481"/>
                        </a:lnTo>
                        <a:lnTo>
                          <a:pt x="150" y="477"/>
                        </a:lnTo>
                        <a:lnTo>
                          <a:pt x="122" y="505"/>
                        </a:lnTo>
                        <a:lnTo>
                          <a:pt x="78" y="550"/>
                        </a:lnTo>
                        <a:lnTo>
                          <a:pt x="59" y="562"/>
                        </a:lnTo>
                        <a:lnTo>
                          <a:pt x="75" y="581"/>
                        </a:lnTo>
                        <a:lnTo>
                          <a:pt x="113" y="559"/>
                        </a:lnTo>
                        <a:lnTo>
                          <a:pt x="163" y="514"/>
                        </a:lnTo>
                        <a:lnTo>
                          <a:pt x="210" y="468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7180" name="Freeform 12"/>
                  <p:cNvSpPr>
                    <a:spLocks/>
                  </p:cNvSpPr>
                  <p:nvPr/>
                </p:nvSpPr>
                <p:spPr bwMode="auto">
                  <a:xfrm>
                    <a:off x="3596" y="2504"/>
                    <a:ext cx="608" cy="800"/>
                  </a:xfrm>
                  <a:custGeom>
                    <a:avLst/>
                    <a:gdLst/>
                    <a:ahLst/>
                    <a:cxnLst>
                      <a:cxn ang="0">
                        <a:pos x="38" y="90"/>
                      </a:cxn>
                      <a:cxn ang="0">
                        <a:pos x="63" y="27"/>
                      </a:cxn>
                      <a:cxn ang="0">
                        <a:pos x="104" y="0"/>
                      </a:cxn>
                      <a:cxn ang="0">
                        <a:pos x="141" y="0"/>
                      </a:cxn>
                      <a:cxn ang="0">
                        <a:pos x="179" y="18"/>
                      </a:cxn>
                      <a:cxn ang="0">
                        <a:pos x="216" y="54"/>
                      </a:cxn>
                      <a:cxn ang="0">
                        <a:pos x="235" y="117"/>
                      </a:cxn>
                      <a:cxn ang="0">
                        <a:pos x="245" y="180"/>
                      </a:cxn>
                      <a:cxn ang="0">
                        <a:pos x="263" y="243"/>
                      </a:cxn>
                      <a:cxn ang="0">
                        <a:pos x="298" y="312"/>
                      </a:cxn>
                      <a:cxn ang="0">
                        <a:pos x="357" y="384"/>
                      </a:cxn>
                      <a:cxn ang="0">
                        <a:pos x="415" y="432"/>
                      </a:cxn>
                      <a:cxn ang="0">
                        <a:pos x="499" y="468"/>
                      </a:cxn>
                      <a:cxn ang="0">
                        <a:pos x="571" y="522"/>
                      </a:cxn>
                      <a:cxn ang="0">
                        <a:pos x="608" y="577"/>
                      </a:cxn>
                      <a:cxn ang="0">
                        <a:pos x="602" y="622"/>
                      </a:cxn>
                      <a:cxn ang="0">
                        <a:pos x="593" y="676"/>
                      </a:cxn>
                      <a:cxn ang="0">
                        <a:pos x="565" y="712"/>
                      </a:cxn>
                      <a:cxn ang="0">
                        <a:pos x="518" y="757"/>
                      </a:cxn>
                      <a:cxn ang="0">
                        <a:pos x="449" y="790"/>
                      </a:cxn>
                      <a:cxn ang="0">
                        <a:pos x="396" y="800"/>
                      </a:cxn>
                      <a:cxn ang="0">
                        <a:pos x="320" y="784"/>
                      </a:cxn>
                      <a:cxn ang="0">
                        <a:pos x="251" y="748"/>
                      </a:cxn>
                      <a:cxn ang="0">
                        <a:pos x="179" y="694"/>
                      </a:cxn>
                      <a:cxn ang="0">
                        <a:pos x="129" y="631"/>
                      </a:cxn>
                      <a:cxn ang="0">
                        <a:pos x="82" y="550"/>
                      </a:cxn>
                      <a:cxn ang="0">
                        <a:pos x="44" y="456"/>
                      </a:cxn>
                      <a:cxn ang="0">
                        <a:pos x="19" y="375"/>
                      </a:cxn>
                      <a:cxn ang="0">
                        <a:pos x="7" y="297"/>
                      </a:cxn>
                      <a:cxn ang="0">
                        <a:pos x="0" y="189"/>
                      </a:cxn>
                      <a:cxn ang="0">
                        <a:pos x="19" y="117"/>
                      </a:cxn>
                      <a:cxn ang="0">
                        <a:pos x="38" y="90"/>
                      </a:cxn>
                    </a:cxnLst>
                    <a:rect l="0" t="0" r="r" b="b"/>
                    <a:pathLst>
                      <a:path w="608" h="800">
                        <a:moveTo>
                          <a:pt x="38" y="90"/>
                        </a:moveTo>
                        <a:lnTo>
                          <a:pt x="63" y="27"/>
                        </a:lnTo>
                        <a:lnTo>
                          <a:pt x="104" y="0"/>
                        </a:lnTo>
                        <a:lnTo>
                          <a:pt x="141" y="0"/>
                        </a:lnTo>
                        <a:lnTo>
                          <a:pt x="179" y="18"/>
                        </a:lnTo>
                        <a:lnTo>
                          <a:pt x="216" y="54"/>
                        </a:lnTo>
                        <a:lnTo>
                          <a:pt x="235" y="117"/>
                        </a:lnTo>
                        <a:lnTo>
                          <a:pt x="245" y="180"/>
                        </a:lnTo>
                        <a:lnTo>
                          <a:pt x="263" y="243"/>
                        </a:lnTo>
                        <a:lnTo>
                          <a:pt x="298" y="312"/>
                        </a:lnTo>
                        <a:lnTo>
                          <a:pt x="357" y="384"/>
                        </a:lnTo>
                        <a:lnTo>
                          <a:pt x="415" y="432"/>
                        </a:lnTo>
                        <a:lnTo>
                          <a:pt x="499" y="468"/>
                        </a:lnTo>
                        <a:lnTo>
                          <a:pt x="571" y="522"/>
                        </a:lnTo>
                        <a:lnTo>
                          <a:pt x="608" y="577"/>
                        </a:lnTo>
                        <a:lnTo>
                          <a:pt x="602" y="622"/>
                        </a:lnTo>
                        <a:lnTo>
                          <a:pt x="593" y="676"/>
                        </a:lnTo>
                        <a:lnTo>
                          <a:pt x="565" y="712"/>
                        </a:lnTo>
                        <a:lnTo>
                          <a:pt x="518" y="757"/>
                        </a:lnTo>
                        <a:lnTo>
                          <a:pt x="449" y="790"/>
                        </a:lnTo>
                        <a:lnTo>
                          <a:pt x="396" y="800"/>
                        </a:lnTo>
                        <a:lnTo>
                          <a:pt x="320" y="784"/>
                        </a:lnTo>
                        <a:lnTo>
                          <a:pt x="251" y="748"/>
                        </a:lnTo>
                        <a:lnTo>
                          <a:pt x="179" y="694"/>
                        </a:lnTo>
                        <a:lnTo>
                          <a:pt x="129" y="631"/>
                        </a:lnTo>
                        <a:lnTo>
                          <a:pt x="82" y="550"/>
                        </a:lnTo>
                        <a:lnTo>
                          <a:pt x="44" y="456"/>
                        </a:lnTo>
                        <a:lnTo>
                          <a:pt x="19" y="375"/>
                        </a:lnTo>
                        <a:lnTo>
                          <a:pt x="7" y="297"/>
                        </a:lnTo>
                        <a:lnTo>
                          <a:pt x="0" y="189"/>
                        </a:lnTo>
                        <a:lnTo>
                          <a:pt x="19" y="117"/>
                        </a:lnTo>
                        <a:lnTo>
                          <a:pt x="38" y="90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7181" name="Freeform 13"/>
                  <p:cNvSpPr>
                    <a:spLocks/>
                  </p:cNvSpPr>
                  <p:nvPr/>
                </p:nvSpPr>
                <p:spPr bwMode="auto">
                  <a:xfrm>
                    <a:off x="4094" y="2846"/>
                    <a:ext cx="1043" cy="726"/>
                  </a:xfrm>
                  <a:custGeom>
                    <a:avLst/>
                    <a:gdLst/>
                    <a:ahLst/>
                    <a:cxnLst>
                      <a:cxn ang="0">
                        <a:pos x="116" y="230"/>
                      </a:cxn>
                      <a:cxn ang="0">
                        <a:pos x="216" y="147"/>
                      </a:cxn>
                      <a:cxn ang="0">
                        <a:pos x="338" y="72"/>
                      </a:cxn>
                      <a:cxn ang="0">
                        <a:pos x="417" y="27"/>
                      </a:cxn>
                      <a:cxn ang="0">
                        <a:pos x="479" y="12"/>
                      </a:cxn>
                      <a:cxn ang="0">
                        <a:pos x="529" y="0"/>
                      </a:cxn>
                      <a:cxn ang="0">
                        <a:pos x="573" y="18"/>
                      </a:cxn>
                      <a:cxn ang="0">
                        <a:pos x="601" y="75"/>
                      </a:cxn>
                      <a:cxn ang="0">
                        <a:pos x="620" y="230"/>
                      </a:cxn>
                      <a:cxn ang="0">
                        <a:pos x="620" y="416"/>
                      </a:cxn>
                      <a:cxn ang="0">
                        <a:pos x="620" y="536"/>
                      </a:cxn>
                      <a:cxn ang="0">
                        <a:pos x="642" y="609"/>
                      </a:cxn>
                      <a:cxn ang="0">
                        <a:pos x="686" y="597"/>
                      </a:cxn>
                      <a:cxn ang="0">
                        <a:pos x="717" y="552"/>
                      </a:cxn>
                      <a:cxn ang="0">
                        <a:pos x="779" y="500"/>
                      </a:cxn>
                      <a:cxn ang="0">
                        <a:pos x="876" y="470"/>
                      </a:cxn>
                      <a:cxn ang="0">
                        <a:pos x="943" y="470"/>
                      </a:cxn>
                      <a:cxn ang="0">
                        <a:pos x="1043" y="488"/>
                      </a:cxn>
                      <a:cxn ang="0">
                        <a:pos x="1037" y="524"/>
                      </a:cxn>
                      <a:cxn ang="0">
                        <a:pos x="1015" y="555"/>
                      </a:cxn>
                      <a:cxn ang="0">
                        <a:pos x="981" y="561"/>
                      </a:cxn>
                      <a:cxn ang="0">
                        <a:pos x="943" y="542"/>
                      </a:cxn>
                      <a:cxn ang="0">
                        <a:pos x="886" y="518"/>
                      </a:cxn>
                      <a:cxn ang="0">
                        <a:pos x="829" y="518"/>
                      </a:cxn>
                      <a:cxn ang="0">
                        <a:pos x="754" y="564"/>
                      </a:cxn>
                      <a:cxn ang="0">
                        <a:pos x="708" y="633"/>
                      </a:cxn>
                      <a:cxn ang="0">
                        <a:pos x="698" y="690"/>
                      </a:cxn>
                      <a:cxn ang="0">
                        <a:pos x="679" y="726"/>
                      </a:cxn>
                      <a:cxn ang="0">
                        <a:pos x="604" y="723"/>
                      </a:cxn>
                      <a:cxn ang="0">
                        <a:pos x="601" y="669"/>
                      </a:cxn>
                      <a:cxn ang="0">
                        <a:pos x="576" y="591"/>
                      </a:cxn>
                      <a:cxn ang="0">
                        <a:pos x="567" y="509"/>
                      </a:cxn>
                      <a:cxn ang="0">
                        <a:pos x="573" y="401"/>
                      </a:cxn>
                      <a:cxn ang="0">
                        <a:pos x="564" y="248"/>
                      </a:cxn>
                      <a:cxn ang="0">
                        <a:pos x="558" y="147"/>
                      </a:cxn>
                      <a:cxn ang="0">
                        <a:pos x="539" y="111"/>
                      </a:cxn>
                      <a:cxn ang="0">
                        <a:pos x="501" y="75"/>
                      </a:cxn>
                      <a:cxn ang="0">
                        <a:pos x="461" y="75"/>
                      </a:cxn>
                      <a:cxn ang="0">
                        <a:pos x="403" y="111"/>
                      </a:cxn>
                      <a:cxn ang="0">
                        <a:pos x="328" y="181"/>
                      </a:cxn>
                      <a:cxn ang="0">
                        <a:pos x="235" y="272"/>
                      </a:cxn>
                      <a:cxn ang="0">
                        <a:pos x="141" y="356"/>
                      </a:cxn>
                      <a:cxn ang="0">
                        <a:pos x="94" y="383"/>
                      </a:cxn>
                      <a:cxn ang="0">
                        <a:pos x="38" y="383"/>
                      </a:cxn>
                      <a:cxn ang="0">
                        <a:pos x="0" y="344"/>
                      </a:cxn>
                      <a:cxn ang="0">
                        <a:pos x="3" y="281"/>
                      </a:cxn>
                      <a:cxn ang="0">
                        <a:pos x="41" y="248"/>
                      </a:cxn>
                      <a:cxn ang="0">
                        <a:pos x="84" y="239"/>
                      </a:cxn>
                      <a:cxn ang="0">
                        <a:pos x="116" y="230"/>
                      </a:cxn>
                    </a:cxnLst>
                    <a:rect l="0" t="0" r="r" b="b"/>
                    <a:pathLst>
                      <a:path w="1043" h="726">
                        <a:moveTo>
                          <a:pt x="116" y="230"/>
                        </a:moveTo>
                        <a:lnTo>
                          <a:pt x="216" y="147"/>
                        </a:lnTo>
                        <a:lnTo>
                          <a:pt x="338" y="72"/>
                        </a:lnTo>
                        <a:lnTo>
                          <a:pt x="417" y="27"/>
                        </a:lnTo>
                        <a:lnTo>
                          <a:pt x="479" y="12"/>
                        </a:lnTo>
                        <a:lnTo>
                          <a:pt x="529" y="0"/>
                        </a:lnTo>
                        <a:lnTo>
                          <a:pt x="573" y="18"/>
                        </a:lnTo>
                        <a:lnTo>
                          <a:pt x="601" y="75"/>
                        </a:lnTo>
                        <a:lnTo>
                          <a:pt x="620" y="230"/>
                        </a:lnTo>
                        <a:lnTo>
                          <a:pt x="620" y="416"/>
                        </a:lnTo>
                        <a:lnTo>
                          <a:pt x="620" y="536"/>
                        </a:lnTo>
                        <a:lnTo>
                          <a:pt x="642" y="609"/>
                        </a:lnTo>
                        <a:lnTo>
                          <a:pt x="686" y="597"/>
                        </a:lnTo>
                        <a:lnTo>
                          <a:pt x="717" y="552"/>
                        </a:lnTo>
                        <a:lnTo>
                          <a:pt x="779" y="500"/>
                        </a:lnTo>
                        <a:lnTo>
                          <a:pt x="876" y="470"/>
                        </a:lnTo>
                        <a:lnTo>
                          <a:pt x="943" y="470"/>
                        </a:lnTo>
                        <a:lnTo>
                          <a:pt x="1043" y="488"/>
                        </a:lnTo>
                        <a:lnTo>
                          <a:pt x="1037" y="524"/>
                        </a:lnTo>
                        <a:lnTo>
                          <a:pt x="1015" y="555"/>
                        </a:lnTo>
                        <a:lnTo>
                          <a:pt x="981" y="561"/>
                        </a:lnTo>
                        <a:lnTo>
                          <a:pt x="943" y="542"/>
                        </a:lnTo>
                        <a:lnTo>
                          <a:pt x="886" y="518"/>
                        </a:lnTo>
                        <a:lnTo>
                          <a:pt x="829" y="518"/>
                        </a:lnTo>
                        <a:lnTo>
                          <a:pt x="754" y="564"/>
                        </a:lnTo>
                        <a:lnTo>
                          <a:pt x="708" y="633"/>
                        </a:lnTo>
                        <a:lnTo>
                          <a:pt x="698" y="690"/>
                        </a:lnTo>
                        <a:lnTo>
                          <a:pt x="679" y="726"/>
                        </a:lnTo>
                        <a:lnTo>
                          <a:pt x="604" y="723"/>
                        </a:lnTo>
                        <a:lnTo>
                          <a:pt x="601" y="669"/>
                        </a:lnTo>
                        <a:lnTo>
                          <a:pt x="576" y="591"/>
                        </a:lnTo>
                        <a:lnTo>
                          <a:pt x="567" y="509"/>
                        </a:lnTo>
                        <a:lnTo>
                          <a:pt x="573" y="401"/>
                        </a:lnTo>
                        <a:lnTo>
                          <a:pt x="564" y="248"/>
                        </a:lnTo>
                        <a:lnTo>
                          <a:pt x="558" y="147"/>
                        </a:lnTo>
                        <a:lnTo>
                          <a:pt x="539" y="111"/>
                        </a:lnTo>
                        <a:lnTo>
                          <a:pt x="501" y="75"/>
                        </a:lnTo>
                        <a:lnTo>
                          <a:pt x="461" y="75"/>
                        </a:lnTo>
                        <a:lnTo>
                          <a:pt x="403" y="111"/>
                        </a:lnTo>
                        <a:lnTo>
                          <a:pt x="328" y="181"/>
                        </a:lnTo>
                        <a:lnTo>
                          <a:pt x="235" y="272"/>
                        </a:lnTo>
                        <a:lnTo>
                          <a:pt x="141" y="356"/>
                        </a:lnTo>
                        <a:lnTo>
                          <a:pt x="94" y="383"/>
                        </a:lnTo>
                        <a:lnTo>
                          <a:pt x="38" y="383"/>
                        </a:lnTo>
                        <a:lnTo>
                          <a:pt x="0" y="344"/>
                        </a:lnTo>
                        <a:lnTo>
                          <a:pt x="3" y="281"/>
                        </a:lnTo>
                        <a:lnTo>
                          <a:pt x="41" y="248"/>
                        </a:lnTo>
                        <a:lnTo>
                          <a:pt x="84" y="239"/>
                        </a:lnTo>
                        <a:lnTo>
                          <a:pt x="116" y="230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7182" name="Freeform 14"/>
                  <p:cNvSpPr>
                    <a:spLocks/>
                  </p:cNvSpPr>
                  <p:nvPr/>
                </p:nvSpPr>
                <p:spPr bwMode="auto">
                  <a:xfrm>
                    <a:off x="4038" y="3162"/>
                    <a:ext cx="713" cy="762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2" y="16"/>
                      </a:cxn>
                      <a:cxn ang="0">
                        <a:pos x="69" y="0"/>
                      </a:cxn>
                      <a:cxn ang="0">
                        <a:pos x="134" y="7"/>
                      </a:cxn>
                      <a:cxn ang="0">
                        <a:pos x="150" y="52"/>
                      </a:cxn>
                      <a:cxn ang="0">
                        <a:pos x="125" y="227"/>
                      </a:cxn>
                      <a:cxn ang="0">
                        <a:pos x="122" y="360"/>
                      </a:cxn>
                      <a:cxn ang="0">
                        <a:pos x="116" y="435"/>
                      </a:cxn>
                      <a:cxn ang="0">
                        <a:pos x="116" y="450"/>
                      </a:cxn>
                      <a:cxn ang="0">
                        <a:pos x="131" y="524"/>
                      </a:cxn>
                      <a:cxn ang="0">
                        <a:pos x="172" y="536"/>
                      </a:cxn>
                      <a:cxn ang="0">
                        <a:pos x="225" y="524"/>
                      </a:cxn>
                      <a:cxn ang="0">
                        <a:pos x="303" y="481"/>
                      </a:cxn>
                      <a:cxn ang="0">
                        <a:pos x="387" y="460"/>
                      </a:cxn>
                      <a:cxn ang="0">
                        <a:pos x="482" y="444"/>
                      </a:cxn>
                      <a:cxn ang="0">
                        <a:pos x="585" y="432"/>
                      </a:cxn>
                      <a:cxn ang="0">
                        <a:pos x="660" y="432"/>
                      </a:cxn>
                      <a:cxn ang="0">
                        <a:pos x="694" y="441"/>
                      </a:cxn>
                      <a:cxn ang="0">
                        <a:pos x="713" y="463"/>
                      </a:cxn>
                      <a:cxn ang="0">
                        <a:pos x="704" y="496"/>
                      </a:cxn>
                      <a:cxn ang="0">
                        <a:pos x="657" y="524"/>
                      </a:cxn>
                      <a:cxn ang="0">
                        <a:pos x="613" y="563"/>
                      </a:cxn>
                      <a:cxn ang="0">
                        <a:pos x="572" y="618"/>
                      </a:cxn>
                      <a:cxn ang="0">
                        <a:pos x="547" y="663"/>
                      </a:cxn>
                      <a:cxn ang="0">
                        <a:pos x="526" y="708"/>
                      </a:cxn>
                      <a:cxn ang="0">
                        <a:pos x="510" y="762"/>
                      </a:cxn>
                      <a:cxn ang="0">
                        <a:pos x="488" y="762"/>
                      </a:cxn>
                      <a:cxn ang="0">
                        <a:pos x="469" y="741"/>
                      </a:cxn>
                      <a:cxn ang="0">
                        <a:pos x="462" y="681"/>
                      </a:cxn>
                      <a:cxn ang="0">
                        <a:pos x="507" y="627"/>
                      </a:cxn>
                      <a:cxn ang="0">
                        <a:pos x="566" y="563"/>
                      </a:cxn>
                      <a:cxn ang="0">
                        <a:pos x="622" y="515"/>
                      </a:cxn>
                      <a:cxn ang="0">
                        <a:pos x="647" y="499"/>
                      </a:cxn>
                      <a:cxn ang="0">
                        <a:pos x="657" y="478"/>
                      </a:cxn>
                      <a:cxn ang="0">
                        <a:pos x="632" y="463"/>
                      </a:cxn>
                      <a:cxn ang="0">
                        <a:pos x="547" y="463"/>
                      </a:cxn>
                      <a:cxn ang="0">
                        <a:pos x="440" y="481"/>
                      </a:cxn>
                      <a:cxn ang="0">
                        <a:pos x="356" y="509"/>
                      </a:cxn>
                      <a:cxn ang="0">
                        <a:pos x="265" y="560"/>
                      </a:cxn>
                      <a:cxn ang="0">
                        <a:pos x="187" y="596"/>
                      </a:cxn>
                      <a:cxn ang="0">
                        <a:pos x="103" y="599"/>
                      </a:cxn>
                      <a:cxn ang="0">
                        <a:pos x="69" y="587"/>
                      </a:cxn>
                      <a:cxn ang="0">
                        <a:pos x="50" y="542"/>
                      </a:cxn>
                      <a:cxn ang="0">
                        <a:pos x="37" y="478"/>
                      </a:cxn>
                      <a:cxn ang="0">
                        <a:pos x="31" y="360"/>
                      </a:cxn>
                      <a:cxn ang="0">
                        <a:pos x="19" y="151"/>
                      </a:cxn>
                      <a:cxn ang="0">
                        <a:pos x="0" y="64"/>
                      </a:cxn>
                    </a:cxnLst>
                    <a:rect l="0" t="0" r="r" b="b"/>
                    <a:pathLst>
                      <a:path w="713" h="762">
                        <a:moveTo>
                          <a:pt x="0" y="64"/>
                        </a:moveTo>
                        <a:lnTo>
                          <a:pt x="22" y="16"/>
                        </a:lnTo>
                        <a:lnTo>
                          <a:pt x="69" y="0"/>
                        </a:lnTo>
                        <a:lnTo>
                          <a:pt x="134" y="7"/>
                        </a:lnTo>
                        <a:lnTo>
                          <a:pt x="150" y="52"/>
                        </a:lnTo>
                        <a:lnTo>
                          <a:pt x="125" y="227"/>
                        </a:lnTo>
                        <a:lnTo>
                          <a:pt x="122" y="360"/>
                        </a:lnTo>
                        <a:lnTo>
                          <a:pt x="116" y="435"/>
                        </a:lnTo>
                        <a:lnTo>
                          <a:pt x="116" y="450"/>
                        </a:lnTo>
                        <a:lnTo>
                          <a:pt x="131" y="524"/>
                        </a:lnTo>
                        <a:lnTo>
                          <a:pt x="172" y="536"/>
                        </a:lnTo>
                        <a:lnTo>
                          <a:pt x="225" y="524"/>
                        </a:lnTo>
                        <a:lnTo>
                          <a:pt x="303" y="481"/>
                        </a:lnTo>
                        <a:lnTo>
                          <a:pt x="387" y="460"/>
                        </a:lnTo>
                        <a:lnTo>
                          <a:pt x="482" y="444"/>
                        </a:lnTo>
                        <a:lnTo>
                          <a:pt x="585" y="432"/>
                        </a:lnTo>
                        <a:lnTo>
                          <a:pt x="660" y="432"/>
                        </a:lnTo>
                        <a:lnTo>
                          <a:pt x="694" y="441"/>
                        </a:lnTo>
                        <a:lnTo>
                          <a:pt x="713" y="463"/>
                        </a:lnTo>
                        <a:lnTo>
                          <a:pt x="704" y="496"/>
                        </a:lnTo>
                        <a:lnTo>
                          <a:pt x="657" y="524"/>
                        </a:lnTo>
                        <a:lnTo>
                          <a:pt x="613" y="563"/>
                        </a:lnTo>
                        <a:lnTo>
                          <a:pt x="572" y="618"/>
                        </a:lnTo>
                        <a:lnTo>
                          <a:pt x="547" y="663"/>
                        </a:lnTo>
                        <a:lnTo>
                          <a:pt x="526" y="708"/>
                        </a:lnTo>
                        <a:lnTo>
                          <a:pt x="510" y="762"/>
                        </a:lnTo>
                        <a:lnTo>
                          <a:pt x="488" y="762"/>
                        </a:lnTo>
                        <a:lnTo>
                          <a:pt x="469" y="741"/>
                        </a:lnTo>
                        <a:lnTo>
                          <a:pt x="462" y="681"/>
                        </a:lnTo>
                        <a:lnTo>
                          <a:pt x="507" y="627"/>
                        </a:lnTo>
                        <a:lnTo>
                          <a:pt x="566" y="563"/>
                        </a:lnTo>
                        <a:lnTo>
                          <a:pt x="622" y="515"/>
                        </a:lnTo>
                        <a:lnTo>
                          <a:pt x="647" y="499"/>
                        </a:lnTo>
                        <a:lnTo>
                          <a:pt x="657" y="478"/>
                        </a:lnTo>
                        <a:lnTo>
                          <a:pt x="632" y="463"/>
                        </a:lnTo>
                        <a:lnTo>
                          <a:pt x="547" y="463"/>
                        </a:lnTo>
                        <a:lnTo>
                          <a:pt x="440" y="481"/>
                        </a:lnTo>
                        <a:lnTo>
                          <a:pt x="356" y="509"/>
                        </a:lnTo>
                        <a:lnTo>
                          <a:pt x="265" y="560"/>
                        </a:lnTo>
                        <a:lnTo>
                          <a:pt x="187" y="596"/>
                        </a:lnTo>
                        <a:lnTo>
                          <a:pt x="103" y="599"/>
                        </a:lnTo>
                        <a:lnTo>
                          <a:pt x="69" y="587"/>
                        </a:lnTo>
                        <a:lnTo>
                          <a:pt x="50" y="542"/>
                        </a:lnTo>
                        <a:lnTo>
                          <a:pt x="37" y="478"/>
                        </a:lnTo>
                        <a:lnTo>
                          <a:pt x="31" y="360"/>
                        </a:lnTo>
                        <a:lnTo>
                          <a:pt x="19" y="151"/>
                        </a:lnTo>
                        <a:lnTo>
                          <a:pt x="0" y="64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" name="Group 15"/>
                <p:cNvGrpSpPr>
                  <a:grpSpLocks/>
                </p:cNvGrpSpPr>
                <p:nvPr/>
              </p:nvGrpSpPr>
              <p:grpSpPr bwMode="auto">
                <a:xfrm>
                  <a:off x="4864" y="3099"/>
                  <a:ext cx="432" cy="877"/>
                  <a:chOff x="4864" y="3099"/>
                  <a:chExt cx="432" cy="877"/>
                </a:xfrm>
              </p:grpSpPr>
              <p:sp>
                <p:nvSpPr>
                  <p:cNvPr id="1287184" name="Freeform 16"/>
                  <p:cNvSpPr>
                    <a:spLocks/>
                  </p:cNvSpPr>
                  <p:nvPr/>
                </p:nvSpPr>
                <p:spPr bwMode="auto">
                  <a:xfrm>
                    <a:off x="4956" y="3588"/>
                    <a:ext cx="340" cy="109"/>
                  </a:xfrm>
                  <a:custGeom>
                    <a:avLst/>
                    <a:gdLst/>
                    <a:ahLst/>
                    <a:cxnLst>
                      <a:cxn ang="0">
                        <a:pos x="340" y="109"/>
                      </a:cxn>
                      <a:cxn ang="0">
                        <a:pos x="165" y="30"/>
                      </a:cxn>
                      <a:cxn ang="0">
                        <a:pos x="48" y="0"/>
                      </a:cxn>
                      <a:cxn ang="0">
                        <a:pos x="10" y="0"/>
                      </a:cxn>
                      <a:cxn ang="0">
                        <a:pos x="0" y="27"/>
                      </a:cxn>
                      <a:cxn ang="0">
                        <a:pos x="22" y="48"/>
                      </a:cxn>
                      <a:cxn ang="0">
                        <a:pos x="70" y="54"/>
                      </a:cxn>
                      <a:cxn ang="0">
                        <a:pos x="184" y="75"/>
                      </a:cxn>
                      <a:cxn ang="0">
                        <a:pos x="340" y="109"/>
                      </a:cxn>
                    </a:cxnLst>
                    <a:rect l="0" t="0" r="r" b="b"/>
                    <a:pathLst>
                      <a:path w="340" h="109">
                        <a:moveTo>
                          <a:pt x="340" y="109"/>
                        </a:moveTo>
                        <a:lnTo>
                          <a:pt x="165" y="30"/>
                        </a:lnTo>
                        <a:lnTo>
                          <a:pt x="48" y="0"/>
                        </a:lnTo>
                        <a:lnTo>
                          <a:pt x="10" y="0"/>
                        </a:lnTo>
                        <a:lnTo>
                          <a:pt x="0" y="27"/>
                        </a:lnTo>
                        <a:lnTo>
                          <a:pt x="22" y="48"/>
                        </a:lnTo>
                        <a:lnTo>
                          <a:pt x="70" y="54"/>
                        </a:lnTo>
                        <a:lnTo>
                          <a:pt x="184" y="75"/>
                        </a:lnTo>
                        <a:lnTo>
                          <a:pt x="340" y="109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7185" name="Freeform 17"/>
                  <p:cNvSpPr>
                    <a:spLocks/>
                  </p:cNvSpPr>
                  <p:nvPr/>
                </p:nvSpPr>
                <p:spPr bwMode="auto">
                  <a:xfrm>
                    <a:off x="4864" y="3685"/>
                    <a:ext cx="97" cy="291"/>
                  </a:xfrm>
                  <a:custGeom>
                    <a:avLst/>
                    <a:gdLst/>
                    <a:ahLst/>
                    <a:cxnLst>
                      <a:cxn ang="0">
                        <a:pos x="97" y="291"/>
                      </a:cxn>
                      <a:cxn ang="0">
                        <a:pos x="94" y="148"/>
                      </a:cxn>
                      <a:cxn ang="0">
                        <a:pos x="69" y="39"/>
                      </a:cxn>
                      <a:cxn ang="0">
                        <a:pos x="41" y="0"/>
                      </a:cxn>
                      <a:cxn ang="0">
                        <a:pos x="19" y="0"/>
                      </a:cxn>
                      <a:cxn ang="0">
                        <a:pos x="0" y="12"/>
                      </a:cxn>
                      <a:cxn ang="0">
                        <a:pos x="0" y="54"/>
                      </a:cxn>
                      <a:cxn ang="0">
                        <a:pos x="47" y="184"/>
                      </a:cxn>
                      <a:cxn ang="0">
                        <a:pos x="97" y="291"/>
                      </a:cxn>
                    </a:cxnLst>
                    <a:rect l="0" t="0" r="r" b="b"/>
                    <a:pathLst>
                      <a:path w="97" h="291">
                        <a:moveTo>
                          <a:pt x="97" y="291"/>
                        </a:moveTo>
                        <a:lnTo>
                          <a:pt x="94" y="148"/>
                        </a:lnTo>
                        <a:lnTo>
                          <a:pt x="69" y="39"/>
                        </a:lnTo>
                        <a:lnTo>
                          <a:pt x="41" y="0"/>
                        </a:lnTo>
                        <a:lnTo>
                          <a:pt x="19" y="0"/>
                        </a:lnTo>
                        <a:lnTo>
                          <a:pt x="0" y="12"/>
                        </a:lnTo>
                        <a:lnTo>
                          <a:pt x="0" y="54"/>
                        </a:lnTo>
                        <a:lnTo>
                          <a:pt x="47" y="184"/>
                        </a:lnTo>
                        <a:lnTo>
                          <a:pt x="97" y="291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7186" name="Freeform 18"/>
                  <p:cNvSpPr>
                    <a:spLocks/>
                  </p:cNvSpPr>
                  <p:nvPr/>
                </p:nvSpPr>
                <p:spPr bwMode="auto">
                  <a:xfrm>
                    <a:off x="5004" y="3099"/>
                    <a:ext cx="214" cy="111"/>
                  </a:xfrm>
                  <a:custGeom>
                    <a:avLst/>
                    <a:gdLst/>
                    <a:ahLst/>
                    <a:cxnLst>
                      <a:cxn ang="0">
                        <a:pos x="0" y="72"/>
                      </a:cxn>
                      <a:cxn ang="0">
                        <a:pos x="42" y="30"/>
                      </a:cxn>
                      <a:cxn ang="0">
                        <a:pos x="100" y="3"/>
                      </a:cxn>
                      <a:cxn ang="0">
                        <a:pos x="166" y="0"/>
                      </a:cxn>
                      <a:cxn ang="0">
                        <a:pos x="214" y="9"/>
                      </a:cxn>
                      <a:cxn ang="0">
                        <a:pos x="138" y="18"/>
                      </a:cxn>
                      <a:cxn ang="0">
                        <a:pos x="109" y="36"/>
                      </a:cxn>
                      <a:cxn ang="0">
                        <a:pos x="81" y="63"/>
                      </a:cxn>
                      <a:cxn ang="0">
                        <a:pos x="68" y="93"/>
                      </a:cxn>
                      <a:cxn ang="0">
                        <a:pos x="42" y="111"/>
                      </a:cxn>
                      <a:cxn ang="0">
                        <a:pos x="10" y="108"/>
                      </a:cxn>
                      <a:cxn ang="0">
                        <a:pos x="0" y="72"/>
                      </a:cxn>
                    </a:cxnLst>
                    <a:rect l="0" t="0" r="r" b="b"/>
                    <a:pathLst>
                      <a:path w="214" h="111">
                        <a:moveTo>
                          <a:pt x="0" y="72"/>
                        </a:moveTo>
                        <a:lnTo>
                          <a:pt x="42" y="30"/>
                        </a:lnTo>
                        <a:lnTo>
                          <a:pt x="100" y="3"/>
                        </a:lnTo>
                        <a:lnTo>
                          <a:pt x="166" y="0"/>
                        </a:lnTo>
                        <a:lnTo>
                          <a:pt x="214" y="9"/>
                        </a:lnTo>
                        <a:lnTo>
                          <a:pt x="138" y="18"/>
                        </a:lnTo>
                        <a:lnTo>
                          <a:pt x="109" y="36"/>
                        </a:lnTo>
                        <a:lnTo>
                          <a:pt x="81" y="63"/>
                        </a:lnTo>
                        <a:lnTo>
                          <a:pt x="68" y="93"/>
                        </a:lnTo>
                        <a:lnTo>
                          <a:pt x="42" y="111"/>
                        </a:lnTo>
                        <a:lnTo>
                          <a:pt x="10" y="108"/>
                        </a:lnTo>
                        <a:lnTo>
                          <a:pt x="0" y="72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287187" name="Text Box 19"/>
            <p:cNvSpPr txBox="1">
              <a:spLocks noChangeArrowheads="1"/>
            </p:cNvSpPr>
            <p:nvPr/>
          </p:nvSpPr>
          <p:spPr bwMode="auto">
            <a:xfrm>
              <a:off x="1024" y="1440"/>
              <a:ext cx="137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Is sorted wrt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latin typeface="Times New Roman" charset="0"/>
                </a:rPr>
                <a:t>first i digits.</a:t>
              </a:r>
            </a:p>
          </p:txBody>
        </p:sp>
      </p:grpSp>
      <p:sp>
        <p:nvSpPr>
          <p:cNvPr id="1287188" name="Text Box 20"/>
          <p:cNvSpPr txBox="1">
            <a:spLocks noChangeArrowheads="1"/>
          </p:cNvSpPr>
          <p:nvPr/>
        </p:nvSpPr>
        <p:spPr bwMode="auto">
          <a:xfrm>
            <a:off x="4495800" y="1371600"/>
            <a:ext cx="946150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1 25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1 34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1 43</a:t>
            </a:r>
            <a:r>
              <a:rPr lang="en-US" sz="3000" b="0">
                <a:latin typeface="Times New Roman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2 24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2 25 </a:t>
            </a:r>
            <a:r>
              <a:rPr lang="en-US" sz="3000" b="0">
                <a:latin typeface="Times New Roman" charset="0"/>
              </a:rPr>
              <a:t/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2 43</a:t>
            </a:r>
            <a:endParaRPr lang="en-US" sz="3000" b="0">
              <a:latin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3 25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3 33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3 34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3 44</a:t>
            </a:r>
          </a:p>
        </p:txBody>
      </p:sp>
      <p:sp>
        <p:nvSpPr>
          <p:cNvPr id="1287189" name="AutoShape 21"/>
          <p:cNvSpPr>
            <a:spLocks/>
          </p:cNvSpPr>
          <p:nvPr/>
        </p:nvSpPr>
        <p:spPr bwMode="auto">
          <a:xfrm rot="-5400000">
            <a:off x="925513" y="5791200"/>
            <a:ext cx="228600" cy="381000"/>
          </a:xfrm>
          <a:prstGeom prst="leftBrace">
            <a:avLst>
              <a:gd name="adj1" fmla="val 13889"/>
              <a:gd name="adj2" fmla="val 50000"/>
            </a:avLst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charset="0"/>
            </a:endParaRPr>
          </a:p>
        </p:txBody>
      </p:sp>
      <p:sp>
        <p:nvSpPr>
          <p:cNvPr id="1287190" name="Text Box 22"/>
          <p:cNvSpPr txBox="1">
            <a:spLocks noChangeArrowheads="1"/>
          </p:cNvSpPr>
          <p:nvPr/>
        </p:nvSpPr>
        <p:spPr bwMode="auto">
          <a:xfrm>
            <a:off x="381000" y="583565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hlink"/>
                </a:solidFill>
                <a:latin typeface="Times New Roman" charset="0"/>
              </a:rPr>
              <a:t>i+1</a:t>
            </a:r>
          </a:p>
        </p:txBody>
      </p: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4419600" y="1371600"/>
            <a:ext cx="990600" cy="5257800"/>
            <a:chOff x="2784" y="864"/>
            <a:chExt cx="624" cy="3312"/>
          </a:xfrm>
        </p:grpSpPr>
        <p:sp>
          <p:nvSpPr>
            <p:cNvPr id="1287192" name="Line 24"/>
            <p:cNvSpPr>
              <a:spLocks noChangeShapeType="1"/>
            </p:cNvSpPr>
            <p:nvPr/>
          </p:nvSpPr>
          <p:spPr bwMode="auto">
            <a:xfrm>
              <a:off x="3038" y="864"/>
              <a:ext cx="0" cy="331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193" name="Line 25"/>
            <p:cNvSpPr>
              <a:spLocks noChangeShapeType="1"/>
            </p:cNvSpPr>
            <p:nvPr/>
          </p:nvSpPr>
          <p:spPr bwMode="auto">
            <a:xfrm>
              <a:off x="2784" y="1824"/>
              <a:ext cx="62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194" name="Line 26"/>
            <p:cNvSpPr>
              <a:spLocks noChangeShapeType="1"/>
            </p:cNvSpPr>
            <p:nvPr/>
          </p:nvSpPr>
          <p:spPr bwMode="auto">
            <a:xfrm>
              <a:off x="2784" y="2832"/>
              <a:ext cx="62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87195" name="Freeform 27"/>
          <p:cNvSpPr>
            <a:spLocks/>
          </p:cNvSpPr>
          <p:nvPr/>
        </p:nvSpPr>
        <p:spPr bwMode="auto">
          <a:xfrm flipH="1">
            <a:off x="5324475" y="3276600"/>
            <a:ext cx="161925" cy="457200"/>
          </a:xfrm>
          <a:custGeom>
            <a:avLst/>
            <a:gdLst/>
            <a:ahLst/>
            <a:cxnLst>
              <a:cxn ang="0">
                <a:pos x="246" y="0"/>
              </a:cxn>
              <a:cxn ang="0">
                <a:pos x="35" y="155"/>
              </a:cxn>
              <a:cxn ang="0">
                <a:pos x="35" y="706"/>
              </a:cxn>
              <a:cxn ang="0">
                <a:pos x="246" y="816"/>
              </a:cxn>
            </a:cxnLst>
            <a:rect l="0" t="0" r="r" b="b"/>
            <a:pathLst>
              <a:path w="246" h="816">
                <a:moveTo>
                  <a:pt x="246" y="0"/>
                </a:moveTo>
                <a:cubicBezTo>
                  <a:pt x="211" y="26"/>
                  <a:pt x="70" y="37"/>
                  <a:pt x="35" y="155"/>
                </a:cubicBezTo>
                <a:cubicBezTo>
                  <a:pt x="0" y="273"/>
                  <a:pt x="0" y="596"/>
                  <a:pt x="35" y="706"/>
                </a:cubicBezTo>
                <a:cubicBezTo>
                  <a:pt x="70" y="816"/>
                  <a:pt x="202" y="793"/>
                  <a:pt x="246" y="816"/>
                </a:cubicBezTo>
              </a:path>
            </a:pathLst>
          </a:custGeom>
          <a:noFill/>
          <a:ln w="25400" cap="flat" cmpd="sng">
            <a:solidFill>
              <a:schemeClr val="hlink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7196" name="Text Box 28"/>
          <p:cNvSpPr txBox="1">
            <a:spLocks noChangeArrowheads="1"/>
          </p:cNvSpPr>
          <p:nvPr/>
        </p:nvSpPr>
        <p:spPr bwMode="auto">
          <a:xfrm>
            <a:off x="5638800" y="3962400"/>
            <a:ext cx="34988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These are in the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correct order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because was sorted &amp;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stable sort left sorted</a:t>
            </a:r>
          </a:p>
        </p:txBody>
      </p: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2133600" y="3943350"/>
            <a:ext cx="914400" cy="1009650"/>
            <a:chOff x="3469" y="2146"/>
            <a:chExt cx="249" cy="285"/>
          </a:xfrm>
        </p:grpSpPr>
        <p:sp>
          <p:nvSpPr>
            <p:cNvPr id="1287198" name="Freeform 30"/>
            <p:cNvSpPr>
              <a:spLocks/>
            </p:cNvSpPr>
            <p:nvPr/>
          </p:nvSpPr>
          <p:spPr bwMode="auto">
            <a:xfrm>
              <a:off x="3590" y="2187"/>
              <a:ext cx="67" cy="63"/>
            </a:xfrm>
            <a:custGeom>
              <a:avLst/>
              <a:gdLst/>
              <a:ahLst/>
              <a:cxnLst>
                <a:cxn ang="0">
                  <a:pos x="390" y="270"/>
                </a:cxn>
                <a:cxn ang="0">
                  <a:pos x="374" y="166"/>
                </a:cxn>
                <a:cxn ang="0">
                  <a:pos x="343" y="72"/>
                </a:cxn>
                <a:cxn ang="0">
                  <a:pos x="286" y="22"/>
                </a:cxn>
                <a:cxn ang="0">
                  <a:pos x="186" y="0"/>
                </a:cxn>
                <a:cxn ang="0">
                  <a:pos x="100" y="22"/>
                </a:cxn>
                <a:cxn ang="0">
                  <a:pos x="19" y="115"/>
                </a:cxn>
                <a:cxn ang="0">
                  <a:pos x="0" y="227"/>
                </a:cxn>
                <a:cxn ang="0">
                  <a:pos x="19" y="346"/>
                </a:cxn>
                <a:cxn ang="0">
                  <a:pos x="50" y="419"/>
                </a:cxn>
                <a:cxn ang="0">
                  <a:pos x="89" y="494"/>
                </a:cxn>
                <a:cxn ang="0">
                  <a:pos x="131" y="545"/>
                </a:cxn>
                <a:cxn ang="0">
                  <a:pos x="178" y="570"/>
                </a:cxn>
                <a:cxn ang="0">
                  <a:pos x="243" y="548"/>
                </a:cxn>
                <a:cxn ang="0">
                  <a:pos x="309" y="497"/>
                </a:cxn>
                <a:cxn ang="0">
                  <a:pos x="351" y="426"/>
                </a:cxn>
                <a:cxn ang="0">
                  <a:pos x="390" y="365"/>
                </a:cxn>
                <a:cxn ang="0">
                  <a:pos x="402" y="328"/>
                </a:cxn>
                <a:cxn ang="0">
                  <a:pos x="567" y="275"/>
                </a:cxn>
                <a:cxn ang="0">
                  <a:pos x="603" y="253"/>
                </a:cxn>
                <a:cxn ang="0">
                  <a:pos x="583" y="220"/>
                </a:cxn>
                <a:cxn ang="0">
                  <a:pos x="390" y="270"/>
                </a:cxn>
              </a:cxnLst>
              <a:rect l="0" t="0" r="r" b="b"/>
              <a:pathLst>
                <a:path w="603" h="570">
                  <a:moveTo>
                    <a:pt x="390" y="270"/>
                  </a:moveTo>
                  <a:lnTo>
                    <a:pt x="374" y="166"/>
                  </a:lnTo>
                  <a:lnTo>
                    <a:pt x="343" y="72"/>
                  </a:lnTo>
                  <a:lnTo>
                    <a:pt x="286" y="22"/>
                  </a:lnTo>
                  <a:lnTo>
                    <a:pt x="186" y="0"/>
                  </a:lnTo>
                  <a:lnTo>
                    <a:pt x="100" y="22"/>
                  </a:lnTo>
                  <a:lnTo>
                    <a:pt x="19" y="115"/>
                  </a:lnTo>
                  <a:lnTo>
                    <a:pt x="0" y="227"/>
                  </a:lnTo>
                  <a:lnTo>
                    <a:pt x="19" y="346"/>
                  </a:lnTo>
                  <a:lnTo>
                    <a:pt x="50" y="419"/>
                  </a:lnTo>
                  <a:lnTo>
                    <a:pt x="89" y="494"/>
                  </a:lnTo>
                  <a:lnTo>
                    <a:pt x="131" y="545"/>
                  </a:lnTo>
                  <a:lnTo>
                    <a:pt x="178" y="570"/>
                  </a:lnTo>
                  <a:lnTo>
                    <a:pt x="243" y="548"/>
                  </a:lnTo>
                  <a:lnTo>
                    <a:pt x="309" y="497"/>
                  </a:lnTo>
                  <a:lnTo>
                    <a:pt x="351" y="426"/>
                  </a:lnTo>
                  <a:lnTo>
                    <a:pt x="390" y="365"/>
                  </a:lnTo>
                  <a:lnTo>
                    <a:pt x="402" y="328"/>
                  </a:lnTo>
                  <a:lnTo>
                    <a:pt x="567" y="275"/>
                  </a:lnTo>
                  <a:lnTo>
                    <a:pt x="603" y="253"/>
                  </a:lnTo>
                  <a:lnTo>
                    <a:pt x="583" y="220"/>
                  </a:lnTo>
                  <a:lnTo>
                    <a:pt x="390" y="27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199" name="Freeform 31"/>
            <p:cNvSpPr>
              <a:spLocks/>
            </p:cNvSpPr>
            <p:nvPr/>
          </p:nvSpPr>
          <p:spPr bwMode="auto">
            <a:xfrm>
              <a:off x="3557" y="2255"/>
              <a:ext cx="69" cy="113"/>
            </a:xfrm>
            <a:custGeom>
              <a:avLst/>
              <a:gdLst/>
              <a:ahLst/>
              <a:cxnLst>
                <a:cxn ang="0">
                  <a:pos x="209" y="152"/>
                </a:cxn>
                <a:cxn ang="0">
                  <a:pos x="285" y="76"/>
                </a:cxn>
                <a:cxn ang="0">
                  <a:pos x="413" y="4"/>
                </a:cxn>
                <a:cxn ang="0">
                  <a:pos x="471" y="0"/>
                </a:cxn>
                <a:cxn ang="0">
                  <a:pos x="575" y="33"/>
                </a:cxn>
                <a:cxn ang="0">
                  <a:pos x="622" y="80"/>
                </a:cxn>
                <a:cxn ang="0">
                  <a:pos x="622" y="152"/>
                </a:cxn>
                <a:cxn ang="0">
                  <a:pos x="544" y="285"/>
                </a:cxn>
                <a:cxn ang="0">
                  <a:pos x="460" y="390"/>
                </a:cxn>
                <a:cxn ang="0">
                  <a:pos x="424" y="477"/>
                </a:cxn>
                <a:cxn ang="0">
                  <a:pos x="401" y="578"/>
                </a:cxn>
                <a:cxn ang="0">
                  <a:pos x="424" y="675"/>
                </a:cxn>
                <a:cxn ang="0">
                  <a:pos x="447" y="769"/>
                </a:cxn>
                <a:cxn ang="0">
                  <a:pos x="447" y="877"/>
                </a:cxn>
                <a:cxn ang="0">
                  <a:pos x="413" y="942"/>
                </a:cxn>
                <a:cxn ang="0">
                  <a:pos x="335" y="979"/>
                </a:cxn>
                <a:cxn ang="0">
                  <a:pos x="243" y="1018"/>
                </a:cxn>
                <a:cxn ang="0">
                  <a:pos x="158" y="1018"/>
                </a:cxn>
                <a:cxn ang="0">
                  <a:pos x="100" y="989"/>
                </a:cxn>
                <a:cxn ang="0">
                  <a:pos x="24" y="870"/>
                </a:cxn>
                <a:cxn ang="0">
                  <a:pos x="0" y="748"/>
                </a:cxn>
                <a:cxn ang="0">
                  <a:pos x="8" y="589"/>
                </a:cxn>
                <a:cxn ang="0">
                  <a:pos x="66" y="390"/>
                </a:cxn>
                <a:cxn ang="0">
                  <a:pos x="123" y="261"/>
                </a:cxn>
                <a:cxn ang="0">
                  <a:pos x="209" y="152"/>
                </a:cxn>
              </a:cxnLst>
              <a:rect l="0" t="0" r="r" b="b"/>
              <a:pathLst>
                <a:path w="622" h="1018">
                  <a:moveTo>
                    <a:pt x="209" y="152"/>
                  </a:moveTo>
                  <a:lnTo>
                    <a:pt x="285" y="76"/>
                  </a:lnTo>
                  <a:lnTo>
                    <a:pt x="413" y="4"/>
                  </a:lnTo>
                  <a:lnTo>
                    <a:pt x="471" y="0"/>
                  </a:lnTo>
                  <a:lnTo>
                    <a:pt x="575" y="33"/>
                  </a:lnTo>
                  <a:lnTo>
                    <a:pt x="622" y="80"/>
                  </a:lnTo>
                  <a:lnTo>
                    <a:pt x="622" y="152"/>
                  </a:lnTo>
                  <a:lnTo>
                    <a:pt x="544" y="285"/>
                  </a:lnTo>
                  <a:lnTo>
                    <a:pt x="460" y="390"/>
                  </a:lnTo>
                  <a:lnTo>
                    <a:pt x="424" y="477"/>
                  </a:lnTo>
                  <a:lnTo>
                    <a:pt x="401" y="578"/>
                  </a:lnTo>
                  <a:lnTo>
                    <a:pt x="424" y="675"/>
                  </a:lnTo>
                  <a:lnTo>
                    <a:pt x="447" y="769"/>
                  </a:lnTo>
                  <a:lnTo>
                    <a:pt x="447" y="877"/>
                  </a:lnTo>
                  <a:lnTo>
                    <a:pt x="413" y="942"/>
                  </a:lnTo>
                  <a:lnTo>
                    <a:pt x="335" y="979"/>
                  </a:lnTo>
                  <a:lnTo>
                    <a:pt x="243" y="1018"/>
                  </a:lnTo>
                  <a:lnTo>
                    <a:pt x="158" y="1018"/>
                  </a:lnTo>
                  <a:lnTo>
                    <a:pt x="100" y="989"/>
                  </a:lnTo>
                  <a:lnTo>
                    <a:pt x="24" y="870"/>
                  </a:lnTo>
                  <a:lnTo>
                    <a:pt x="0" y="748"/>
                  </a:lnTo>
                  <a:lnTo>
                    <a:pt x="8" y="589"/>
                  </a:lnTo>
                  <a:lnTo>
                    <a:pt x="66" y="390"/>
                  </a:lnTo>
                  <a:lnTo>
                    <a:pt x="123" y="261"/>
                  </a:lnTo>
                  <a:lnTo>
                    <a:pt x="209" y="15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200" name="Freeform 32"/>
            <p:cNvSpPr>
              <a:spLocks/>
            </p:cNvSpPr>
            <p:nvPr/>
          </p:nvSpPr>
          <p:spPr bwMode="auto">
            <a:xfrm>
              <a:off x="3562" y="2347"/>
              <a:ext cx="87" cy="84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65" y="0"/>
                </a:cxn>
                <a:cxn ang="0">
                  <a:pos x="163" y="0"/>
                </a:cxn>
                <a:cxn ang="0">
                  <a:pos x="344" y="18"/>
                </a:cxn>
                <a:cxn ang="0">
                  <a:pos x="557" y="28"/>
                </a:cxn>
                <a:cxn ang="0">
                  <a:pos x="638" y="62"/>
                </a:cxn>
                <a:cxn ang="0">
                  <a:pos x="672" y="104"/>
                </a:cxn>
                <a:cxn ang="0">
                  <a:pos x="680" y="169"/>
                </a:cxn>
                <a:cxn ang="0">
                  <a:pos x="656" y="238"/>
                </a:cxn>
                <a:cxn ang="0">
                  <a:pos x="591" y="342"/>
                </a:cxn>
                <a:cxn ang="0">
                  <a:pos x="506" y="429"/>
                </a:cxn>
                <a:cxn ang="0">
                  <a:pos x="440" y="508"/>
                </a:cxn>
                <a:cxn ang="0">
                  <a:pos x="414" y="569"/>
                </a:cxn>
                <a:cxn ang="0">
                  <a:pos x="394" y="613"/>
                </a:cxn>
                <a:cxn ang="0">
                  <a:pos x="401" y="646"/>
                </a:cxn>
                <a:cxn ang="0">
                  <a:pos x="406" y="667"/>
                </a:cxn>
                <a:cxn ang="0">
                  <a:pos x="483" y="667"/>
                </a:cxn>
                <a:cxn ang="0">
                  <a:pos x="603" y="649"/>
                </a:cxn>
                <a:cxn ang="0">
                  <a:pos x="680" y="649"/>
                </a:cxn>
                <a:cxn ang="0">
                  <a:pos x="761" y="678"/>
                </a:cxn>
                <a:cxn ang="0">
                  <a:pos x="784" y="714"/>
                </a:cxn>
                <a:cxn ang="0">
                  <a:pos x="761" y="747"/>
                </a:cxn>
                <a:cxn ang="0">
                  <a:pos x="726" y="758"/>
                </a:cxn>
                <a:cxn ang="0">
                  <a:pos x="672" y="743"/>
                </a:cxn>
                <a:cxn ang="0">
                  <a:pos x="599" y="703"/>
                </a:cxn>
                <a:cxn ang="0">
                  <a:pos x="521" y="710"/>
                </a:cxn>
                <a:cxn ang="0">
                  <a:pos x="394" y="732"/>
                </a:cxn>
                <a:cxn ang="0">
                  <a:pos x="356" y="725"/>
                </a:cxn>
                <a:cxn ang="0">
                  <a:pos x="336" y="700"/>
                </a:cxn>
                <a:cxn ang="0">
                  <a:pos x="336" y="639"/>
                </a:cxn>
                <a:cxn ang="0">
                  <a:pos x="336" y="552"/>
                </a:cxn>
                <a:cxn ang="0">
                  <a:pos x="390" y="486"/>
                </a:cxn>
                <a:cxn ang="0">
                  <a:pos x="471" y="389"/>
                </a:cxn>
                <a:cxn ang="0">
                  <a:pos x="541" y="303"/>
                </a:cxn>
                <a:cxn ang="0">
                  <a:pos x="588" y="238"/>
                </a:cxn>
                <a:cxn ang="0">
                  <a:pos x="611" y="181"/>
                </a:cxn>
                <a:cxn ang="0">
                  <a:pos x="599" y="148"/>
                </a:cxn>
                <a:cxn ang="0">
                  <a:pos x="568" y="108"/>
                </a:cxn>
                <a:cxn ang="0">
                  <a:pos x="521" y="97"/>
                </a:cxn>
                <a:cxn ang="0">
                  <a:pos x="471" y="97"/>
                </a:cxn>
                <a:cxn ang="0">
                  <a:pos x="359" y="97"/>
                </a:cxn>
                <a:cxn ang="0">
                  <a:pos x="193" y="126"/>
                </a:cxn>
                <a:cxn ang="0">
                  <a:pos x="70" y="137"/>
                </a:cxn>
                <a:cxn ang="0">
                  <a:pos x="20" y="126"/>
                </a:cxn>
                <a:cxn ang="0">
                  <a:pos x="0" y="108"/>
                </a:cxn>
                <a:cxn ang="0">
                  <a:pos x="0" y="72"/>
                </a:cxn>
              </a:cxnLst>
              <a:rect l="0" t="0" r="r" b="b"/>
              <a:pathLst>
                <a:path w="784" h="758">
                  <a:moveTo>
                    <a:pt x="0" y="72"/>
                  </a:moveTo>
                  <a:lnTo>
                    <a:pt x="65" y="0"/>
                  </a:lnTo>
                  <a:lnTo>
                    <a:pt x="163" y="0"/>
                  </a:lnTo>
                  <a:lnTo>
                    <a:pt x="344" y="18"/>
                  </a:lnTo>
                  <a:lnTo>
                    <a:pt x="557" y="28"/>
                  </a:lnTo>
                  <a:lnTo>
                    <a:pt x="638" y="62"/>
                  </a:lnTo>
                  <a:lnTo>
                    <a:pt x="672" y="104"/>
                  </a:lnTo>
                  <a:lnTo>
                    <a:pt x="680" y="169"/>
                  </a:lnTo>
                  <a:lnTo>
                    <a:pt x="656" y="238"/>
                  </a:lnTo>
                  <a:lnTo>
                    <a:pt x="591" y="342"/>
                  </a:lnTo>
                  <a:lnTo>
                    <a:pt x="506" y="429"/>
                  </a:lnTo>
                  <a:lnTo>
                    <a:pt x="440" y="508"/>
                  </a:lnTo>
                  <a:lnTo>
                    <a:pt x="414" y="569"/>
                  </a:lnTo>
                  <a:lnTo>
                    <a:pt x="394" y="613"/>
                  </a:lnTo>
                  <a:lnTo>
                    <a:pt x="401" y="646"/>
                  </a:lnTo>
                  <a:lnTo>
                    <a:pt x="406" y="667"/>
                  </a:lnTo>
                  <a:lnTo>
                    <a:pt x="483" y="667"/>
                  </a:lnTo>
                  <a:lnTo>
                    <a:pt x="603" y="649"/>
                  </a:lnTo>
                  <a:lnTo>
                    <a:pt x="680" y="649"/>
                  </a:lnTo>
                  <a:lnTo>
                    <a:pt x="761" y="678"/>
                  </a:lnTo>
                  <a:lnTo>
                    <a:pt x="784" y="714"/>
                  </a:lnTo>
                  <a:lnTo>
                    <a:pt x="761" y="747"/>
                  </a:lnTo>
                  <a:lnTo>
                    <a:pt x="726" y="758"/>
                  </a:lnTo>
                  <a:lnTo>
                    <a:pt x="672" y="743"/>
                  </a:lnTo>
                  <a:lnTo>
                    <a:pt x="599" y="703"/>
                  </a:lnTo>
                  <a:lnTo>
                    <a:pt x="521" y="710"/>
                  </a:lnTo>
                  <a:lnTo>
                    <a:pt x="394" y="732"/>
                  </a:lnTo>
                  <a:lnTo>
                    <a:pt x="356" y="725"/>
                  </a:lnTo>
                  <a:lnTo>
                    <a:pt x="336" y="700"/>
                  </a:lnTo>
                  <a:lnTo>
                    <a:pt x="336" y="639"/>
                  </a:lnTo>
                  <a:lnTo>
                    <a:pt x="336" y="552"/>
                  </a:lnTo>
                  <a:lnTo>
                    <a:pt x="390" y="486"/>
                  </a:lnTo>
                  <a:lnTo>
                    <a:pt x="471" y="389"/>
                  </a:lnTo>
                  <a:lnTo>
                    <a:pt x="541" y="303"/>
                  </a:lnTo>
                  <a:lnTo>
                    <a:pt x="588" y="238"/>
                  </a:lnTo>
                  <a:lnTo>
                    <a:pt x="611" y="181"/>
                  </a:lnTo>
                  <a:lnTo>
                    <a:pt x="599" y="148"/>
                  </a:lnTo>
                  <a:lnTo>
                    <a:pt x="568" y="108"/>
                  </a:lnTo>
                  <a:lnTo>
                    <a:pt x="521" y="97"/>
                  </a:lnTo>
                  <a:lnTo>
                    <a:pt x="471" y="97"/>
                  </a:lnTo>
                  <a:lnTo>
                    <a:pt x="359" y="97"/>
                  </a:lnTo>
                  <a:lnTo>
                    <a:pt x="193" y="126"/>
                  </a:lnTo>
                  <a:lnTo>
                    <a:pt x="70" y="137"/>
                  </a:lnTo>
                  <a:lnTo>
                    <a:pt x="20" y="126"/>
                  </a:lnTo>
                  <a:lnTo>
                    <a:pt x="0" y="108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201" name="Freeform 33"/>
            <p:cNvSpPr>
              <a:spLocks/>
            </p:cNvSpPr>
            <p:nvPr/>
          </p:nvSpPr>
          <p:spPr bwMode="auto">
            <a:xfrm>
              <a:off x="3469" y="2327"/>
              <a:ext cx="111" cy="81"/>
            </a:xfrm>
            <a:custGeom>
              <a:avLst/>
              <a:gdLst/>
              <a:ahLst/>
              <a:cxnLst>
                <a:cxn ang="0">
                  <a:pos x="811" y="300"/>
                </a:cxn>
                <a:cxn ang="0">
                  <a:pos x="827" y="206"/>
                </a:cxn>
                <a:cxn ang="0">
                  <a:pos x="884" y="170"/>
                </a:cxn>
                <a:cxn ang="0">
                  <a:pos x="954" y="163"/>
                </a:cxn>
                <a:cxn ang="0">
                  <a:pos x="996" y="206"/>
                </a:cxn>
                <a:cxn ang="0">
                  <a:pos x="977" y="288"/>
                </a:cxn>
                <a:cxn ang="0">
                  <a:pos x="939" y="400"/>
                </a:cxn>
                <a:cxn ang="0">
                  <a:pos x="861" y="527"/>
                </a:cxn>
                <a:cxn ang="0">
                  <a:pos x="764" y="635"/>
                </a:cxn>
                <a:cxn ang="0">
                  <a:pos x="683" y="693"/>
                </a:cxn>
                <a:cxn ang="0">
                  <a:pos x="595" y="722"/>
                </a:cxn>
                <a:cxn ang="0">
                  <a:pos x="509" y="711"/>
                </a:cxn>
                <a:cxn ang="0">
                  <a:pos x="444" y="678"/>
                </a:cxn>
                <a:cxn ang="0">
                  <a:pos x="420" y="624"/>
                </a:cxn>
                <a:cxn ang="0">
                  <a:pos x="394" y="531"/>
                </a:cxn>
                <a:cxn ang="0">
                  <a:pos x="363" y="358"/>
                </a:cxn>
                <a:cxn ang="0">
                  <a:pos x="339" y="239"/>
                </a:cxn>
                <a:cxn ang="0">
                  <a:pos x="339" y="98"/>
                </a:cxn>
                <a:cxn ang="0">
                  <a:pos x="324" y="73"/>
                </a:cxn>
                <a:cxn ang="0">
                  <a:pos x="278" y="66"/>
                </a:cxn>
                <a:cxn ang="0">
                  <a:pos x="224" y="105"/>
                </a:cxn>
                <a:cxn ang="0">
                  <a:pos x="174" y="170"/>
                </a:cxn>
                <a:cxn ang="0">
                  <a:pos x="115" y="206"/>
                </a:cxn>
                <a:cxn ang="0">
                  <a:pos x="27" y="206"/>
                </a:cxn>
                <a:cxn ang="0">
                  <a:pos x="0" y="184"/>
                </a:cxn>
                <a:cxn ang="0">
                  <a:pos x="0" y="149"/>
                </a:cxn>
                <a:cxn ang="0">
                  <a:pos x="39" y="115"/>
                </a:cxn>
                <a:cxn ang="0">
                  <a:pos x="81" y="127"/>
                </a:cxn>
                <a:cxn ang="0">
                  <a:pos x="120" y="119"/>
                </a:cxn>
                <a:cxn ang="0">
                  <a:pos x="190" y="73"/>
                </a:cxn>
                <a:cxn ang="0">
                  <a:pos x="258" y="22"/>
                </a:cxn>
                <a:cxn ang="0">
                  <a:pos x="324" y="8"/>
                </a:cxn>
                <a:cxn ang="0">
                  <a:pos x="417" y="0"/>
                </a:cxn>
                <a:cxn ang="0">
                  <a:pos x="420" y="40"/>
                </a:cxn>
                <a:cxn ang="0">
                  <a:pos x="398" y="83"/>
                </a:cxn>
                <a:cxn ang="0">
                  <a:pos x="394" y="195"/>
                </a:cxn>
                <a:cxn ang="0">
                  <a:pos x="420" y="343"/>
                </a:cxn>
                <a:cxn ang="0">
                  <a:pos x="464" y="487"/>
                </a:cxn>
                <a:cxn ang="0">
                  <a:pos x="501" y="573"/>
                </a:cxn>
                <a:cxn ang="0">
                  <a:pos x="560" y="614"/>
                </a:cxn>
                <a:cxn ang="0">
                  <a:pos x="618" y="614"/>
                </a:cxn>
                <a:cxn ang="0">
                  <a:pos x="676" y="573"/>
                </a:cxn>
                <a:cxn ang="0">
                  <a:pos x="753" y="483"/>
                </a:cxn>
                <a:cxn ang="0">
                  <a:pos x="803" y="354"/>
                </a:cxn>
                <a:cxn ang="0">
                  <a:pos x="811" y="300"/>
                </a:cxn>
              </a:cxnLst>
              <a:rect l="0" t="0" r="r" b="b"/>
              <a:pathLst>
                <a:path w="996" h="722">
                  <a:moveTo>
                    <a:pt x="811" y="300"/>
                  </a:moveTo>
                  <a:lnTo>
                    <a:pt x="827" y="206"/>
                  </a:lnTo>
                  <a:lnTo>
                    <a:pt x="884" y="170"/>
                  </a:lnTo>
                  <a:lnTo>
                    <a:pt x="954" y="163"/>
                  </a:lnTo>
                  <a:lnTo>
                    <a:pt x="996" y="206"/>
                  </a:lnTo>
                  <a:lnTo>
                    <a:pt x="977" y="288"/>
                  </a:lnTo>
                  <a:lnTo>
                    <a:pt x="939" y="400"/>
                  </a:lnTo>
                  <a:lnTo>
                    <a:pt x="861" y="527"/>
                  </a:lnTo>
                  <a:lnTo>
                    <a:pt x="764" y="635"/>
                  </a:lnTo>
                  <a:lnTo>
                    <a:pt x="683" y="693"/>
                  </a:lnTo>
                  <a:lnTo>
                    <a:pt x="595" y="722"/>
                  </a:lnTo>
                  <a:lnTo>
                    <a:pt x="509" y="711"/>
                  </a:lnTo>
                  <a:lnTo>
                    <a:pt x="444" y="678"/>
                  </a:lnTo>
                  <a:lnTo>
                    <a:pt x="420" y="624"/>
                  </a:lnTo>
                  <a:lnTo>
                    <a:pt x="394" y="531"/>
                  </a:lnTo>
                  <a:lnTo>
                    <a:pt x="363" y="358"/>
                  </a:lnTo>
                  <a:lnTo>
                    <a:pt x="339" y="239"/>
                  </a:lnTo>
                  <a:lnTo>
                    <a:pt x="339" y="98"/>
                  </a:lnTo>
                  <a:lnTo>
                    <a:pt x="324" y="73"/>
                  </a:lnTo>
                  <a:lnTo>
                    <a:pt x="278" y="66"/>
                  </a:lnTo>
                  <a:lnTo>
                    <a:pt x="224" y="105"/>
                  </a:lnTo>
                  <a:lnTo>
                    <a:pt x="174" y="170"/>
                  </a:lnTo>
                  <a:lnTo>
                    <a:pt x="115" y="206"/>
                  </a:lnTo>
                  <a:lnTo>
                    <a:pt x="27" y="206"/>
                  </a:lnTo>
                  <a:lnTo>
                    <a:pt x="0" y="184"/>
                  </a:lnTo>
                  <a:lnTo>
                    <a:pt x="0" y="149"/>
                  </a:lnTo>
                  <a:lnTo>
                    <a:pt x="39" y="115"/>
                  </a:lnTo>
                  <a:lnTo>
                    <a:pt x="81" y="127"/>
                  </a:lnTo>
                  <a:lnTo>
                    <a:pt x="120" y="119"/>
                  </a:lnTo>
                  <a:lnTo>
                    <a:pt x="190" y="73"/>
                  </a:lnTo>
                  <a:lnTo>
                    <a:pt x="258" y="22"/>
                  </a:lnTo>
                  <a:lnTo>
                    <a:pt x="324" y="8"/>
                  </a:lnTo>
                  <a:lnTo>
                    <a:pt x="417" y="0"/>
                  </a:lnTo>
                  <a:lnTo>
                    <a:pt x="420" y="40"/>
                  </a:lnTo>
                  <a:lnTo>
                    <a:pt x="398" y="83"/>
                  </a:lnTo>
                  <a:lnTo>
                    <a:pt x="394" y="195"/>
                  </a:lnTo>
                  <a:lnTo>
                    <a:pt x="420" y="343"/>
                  </a:lnTo>
                  <a:lnTo>
                    <a:pt x="464" y="487"/>
                  </a:lnTo>
                  <a:lnTo>
                    <a:pt x="501" y="573"/>
                  </a:lnTo>
                  <a:lnTo>
                    <a:pt x="560" y="614"/>
                  </a:lnTo>
                  <a:lnTo>
                    <a:pt x="618" y="614"/>
                  </a:lnTo>
                  <a:lnTo>
                    <a:pt x="676" y="573"/>
                  </a:lnTo>
                  <a:lnTo>
                    <a:pt x="753" y="483"/>
                  </a:lnTo>
                  <a:lnTo>
                    <a:pt x="803" y="354"/>
                  </a:lnTo>
                  <a:lnTo>
                    <a:pt x="811" y="30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202" name="Freeform 34"/>
            <p:cNvSpPr>
              <a:spLocks/>
            </p:cNvSpPr>
            <p:nvPr/>
          </p:nvSpPr>
          <p:spPr bwMode="auto">
            <a:xfrm>
              <a:off x="3521" y="2146"/>
              <a:ext cx="78" cy="127"/>
            </a:xfrm>
            <a:custGeom>
              <a:avLst/>
              <a:gdLst/>
              <a:ahLst/>
              <a:cxnLst>
                <a:cxn ang="0">
                  <a:pos x="448" y="865"/>
                </a:cxn>
                <a:cxn ang="0">
                  <a:pos x="563" y="974"/>
                </a:cxn>
                <a:cxn ang="0">
                  <a:pos x="610" y="974"/>
                </a:cxn>
                <a:cxn ang="0">
                  <a:pos x="687" y="1018"/>
                </a:cxn>
                <a:cxn ang="0">
                  <a:pos x="703" y="1067"/>
                </a:cxn>
                <a:cxn ang="0">
                  <a:pos x="679" y="1133"/>
                </a:cxn>
                <a:cxn ang="0">
                  <a:pos x="617" y="1140"/>
                </a:cxn>
                <a:cxn ang="0">
                  <a:pos x="540" y="1089"/>
                </a:cxn>
                <a:cxn ang="0">
                  <a:pos x="385" y="952"/>
                </a:cxn>
                <a:cxn ang="0">
                  <a:pos x="286" y="823"/>
                </a:cxn>
                <a:cxn ang="0">
                  <a:pos x="239" y="721"/>
                </a:cxn>
                <a:cxn ang="0">
                  <a:pos x="208" y="548"/>
                </a:cxn>
                <a:cxn ang="0">
                  <a:pos x="208" y="324"/>
                </a:cxn>
                <a:cxn ang="0">
                  <a:pos x="200" y="267"/>
                </a:cxn>
                <a:cxn ang="0">
                  <a:pos x="155" y="224"/>
                </a:cxn>
                <a:cxn ang="0">
                  <a:pos x="23" y="231"/>
                </a:cxn>
                <a:cxn ang="0">
                  <a:pos x="0" y="209"/>
                </a:cxn>
                <a:cxn ang="0">
                  <a:pos x="30" y="195"/>
                </a:cxn>
                <a:cxn ang="0">
                  <a:pos x="124" y="188"/>
                </a:cxn>
                <a:cxn ang="0">
                  <a:pos x="139" y="173"/>
                </a:cxn>
                <a:cxn ang="0">
                  <a:pos x="7" y="101"/>
                </a:cxn>
                <a:cxn ang="0">
                  <a:pos x="7" y="73"/>
                </a:cxn>
                <a:cxn ang="0">
                  <a:pos x="30" y="65"/>
                </a:cxn>
                <a:cxn ang="0">
                  <a:pos x="139" y="122"/>
                </a:cxn>
                <a:cxn ang="0">
                  <a:pos x="162" y="115"/>
                </a:cxn>
                <a:cxn ang="0">
                  <a:pos x="139" y="7"/>
                </a:cxn>
                <a:cxn ang="0">
                  <a:pos x="155" y="0"/>
                </a:cxn>
                <a:cxn ang="0">
                  <a:pos x="170" y="7"/>
                </a:cxn>
                <a:cxn ang="0">
                  <a:pos x="200" y="115"/>
                </a:cxn>
                <a:cxn ang="0">
                  <a:pos x="223" y="122"/>
                </a:cxn>
                <a:cxn ang="0">
                  <a:pos x="286" y="7"/>
                </a:cxn>
                <a:cxn ang="0">
                  <a:pos x="301" y="7"/>
                </a:cxn>
                <a:cxn ang="0">
                  <a:pos x="301" y="44"/>
                </a:cxn>
                <a:cxn ang="0">
                  <a:pos x="262" y="137"/>
                </a:cxn>
                <a:cxn ang="0">
                  <a:pos x="262" y="188"/>
                </a:cxn>
                <a:cxn ang="0">
                  <a:pos x="278" y="253"/>
                </a:cxn>
                <a:cxn ang="0">
                  <a:pos x="270" y="339"/>
                </a:cxn>
                <a:cxn ang="0">
                  <a:pos x="278" y="497"/>
                </a:cxn>
                <a:cxn ang="0">
                  <a:pos x="293" y="599"/>
                </a:cxn>
                <a:cxn ang="0">
                  <a:pos x="332" y="714"/>
                </a:cxn>
                <a:cxn ang="0">
                  <a:pos x="385" y="801"/>
                </a:cxn>
                <a:cxn ang="0">
                  <a:pos x="448" y="865"/>
                </a:cxn>
              </a:cxnLst>
              <a:rect l="0" t="0" r="r" b="b"/>
              <a:pathLst>
                <a:path w="703" h="1140">
                  <a:moveTo>
                    <a:pt x="448" y="865"/>
                  </a:moveTo>
                  <a:lnTo>
                    <a:pt x="563" y="974"/>
                  </a:lnTo>
                  <a:lnTo>
                    <a:pt x="610" y="974"/>
                  </a:lnTo>
                  <a:lnTo>
                    <a:pt x="687" y="1018"/>
                  </a:lnTo>
                  <a:lnTo>
                    <a:pt x="703" y="1067"/>
                  </a:lnTo>
                  <a:lnTo>
                    <a:pt x="679" y="1133"/>
                  </a:lnTo>
                  <a:lnTo>
                    <a:pt x="617" y="1140"/>
                  </a:lnTo>
                  <a:lnTo>
                    <a:pt x="540" y="1089"/>
                  </a:lnTo>
                  <a:lnTo>
                    <a:pt x="385" y="952"/>
                  </a:lnTo>
                  <a:lnTo>
                    <a:pt x="286" y="823"/>
                  </a:lnTo>
                  <a:lnTo>
                    <a:pt x="239" y="721"/>
                  </a:lnTo>
                  <a:lnTo>
                    <a:pt x="208" y="548"/>
                  </a:lnTo>
                  <a:lnTo>
                    <a:pt x="208" y="324"/>
                  </a:lnTo>
                  <a:lnTo>
                    <a:pt x="200" y="267"/>
                  </a:lnTo>
                  <a:lnTo>
                    <a:pt x="155" y="224"/>
                  </a:lnTo>
                  <a:lnTo>
                    <a:pt x="23" y="231"/>
                  </a:lnTo>
                  <a:lnTo>
                    <a:pt x="0" y="209"/>
                  </a:lnTo>
                  <a:lnTo>
                    <a:pt x="30" y="195"/>
                  </a:lnTo>
                  <a:lnTo>
                    <a:pt x="124" y="188"/>
                  </a:lnTo>
                  <a:lnTo>
                    <a:pt x="139" y="173"/>
                  </a:lnTo>
                  <a:lnTo>
                    <a:pt x="7" y="101"/>
                  </a:lnTo>
                  <a:lnTo>
                    <a:pt x="7" y="73"/>
                  </a:lnTo>
                  <a:lnTo>
                    <a:pt x="30" y="65"/>
                  </a:lnTo>
                  <a:lnTo>
                    <a:pt x="139" y="122"/>
                  </a:lnTo>
                  <a:lnTo>
                    <a:pt x="162" y="115"/>
                  </a:lnTo>
                  <a:lnTo>
                    <a:pt x="139" y="7"/>
                  </a:lnTo>
                  <a:lnTo>
                    <a:pt x="155" y="0"/>
                  </a:lnTo>
                  <a:lnTo>
                    <a:pt x="170" y="7"/>
                  </a:lnTo>
                  <a:lnTo>
                    <a:pt x="200" y="115"/>
                  </a:lnTo>
                  <a:lnTo>
                    <a:pt x="223" y="122"/>
                  </a:lnTo>
                  <a:lnTo>
                    <a:pt x="286" y="7"/>
                  </a:lnTo>
                  <a:lnTo>
                    <a:pt x="301" y="7"/>
                  </a:lnTo>
                  <a:lnTo>
                    <a:pt x="301" y="44"/>
                  </a:lnTo>
                  <a:lnTo>
                    <a:pt x="262" y="137"/>
                  </a:lnTo>
                  <a:lnTo>
                    <a:pt x="262" y="188"/>
                  </a:lnTo>
                  <a:lnTo>
                    <a:pt x="278" y="253"/>
                  </a:lnTo>
                  <a:lnTo>
                    <a:pt x="270" y="339"/>
                  </a:lnTo>
                  <a:lnTo>
                    <a:pt x="278" y="497"/>
                  </a:lnTo>
                  <a:lnTo>
                    <a:pt x="293" y="599"/>
                  </a:lnTo>
                  <a:lnTo>
                    <a:pt x="332" y="714"/>
                  </a:lnTo>
                  <a:lnTo>
                    <a:pt x="385" y="801"/>
                  </a:lnTo>
                  <a:lnTo>
                    <a:pt x="448" y="86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203" name="Freeform 35"/>
            <p:cNvSpPr>
              <a:spLocks/>
            </p:cNvSpPr>
            <p:nvPr/>
          </p:nvSpPr>
          <p:spPr bwMode="auto">
            <a:xfrm>
              <a:off x="3616" y="2157"/>
              <a:ext cx="102" cy="119"/>
            </a:xfrm>
            <a:custGeom>
              <a:avLst/>
              <a:gdLst/>
              <a:ahLst/>
              <a:cxnLst>
                <a:cxn ang="0">
                  <a:pos x="16" y="945"/>
                </a:cxn>
                <a:cxn ang="0">
                  <a:pos x="0" y="994"/>
                </a:cxn>
                <a:cxn ang="0">
                  <a:pos x="16" y="1067"/>
                </a:cxn>
                <a:cxn ang="0">
                  <a:pos x="70" y="1067"/>
                </a:cxn>
                <a:cxn ang="0">
                  <a:pos x="232" y="1038"/>
                </a:cxn>
                <a:cxn ang="0">
                  <a:pos x="410" y="980"/>
                </a:cxn>
                <a:cxn ang="0">
                  <a:pos x="556" y="887"/>
                </a:cxn>
                <a:cxn ang="0">
                  <a:pos x="642" y="764"/>
                </a:cxn>
                <a:cxn ang="0">
                  <a:pos x="718" y="555"/>
                </a:cxn>
                <a:cxn ang="0">
                  <a:pos x="741" y="360"/>
                </a:cxn>
                <a:cxn ang="0">
                  <a:pos x="741" y="267"/>
                </a:cxn>
                <a:cxn ang="0">
                  <a:pos x="780" y="209"/>
                </a:cxn>
                <a:cxn ang="0">
                  <a:pos x="849" y="187"/>
                </a:cxn>
                <a:cxn ang="0">
                  <a:pos x="911" y="187"/>
                </a:cxn>
                <a:cxn ang="0">
                  <a:pos x="919" y="158"/>
                </a:cxn>
                <a:cxn ang="0">
                  <a:pos x="827" y="165"/>
                </a:cxn>
                <a:cxn ang="0">
                  <a:pos x="811" y="144"/>
                </a:cxn>
                <a:cxn ang="0">
                  <a:pos x="888" y="65"/>
                </a:cxn>
                <a:cxn ang="0">
                  <a:pos x="872" y="43"/>
                </a:cxn>
                <a:cxn ang="0">
                  <a:pos x="857" y="58"/>
                </a:cxn>
                <a:cxn ang="0">
                  <a:pos x="796" y="115"/>
                </a:cxn>
                <a:cxn ang="0">
                  <a:pos x="780" y="115"/>
                </a:cxn>
                <a:cxn ang="0">
                  <a:pos x="780" y="14"/>
                </a:cxn>
                <a:cxn ang="0">
                  <a:pos x="765" y="0"/>
                </a:cxn>
                <a:cxn ang="0">
                  <a:pos x="741" y="7"/>
                </a:cxn>
                <a:cxn ang="0">
                  <a:pos x="749" y="115"/>
                </a:cxn>
                <a:cxn ang="0">
                  <a:pos x="734" y="122"/>
                </a:cxn>
                <a:cxn ang="0">
                  <a:pos x="671" y="65"/>
                </a:cxn>
                <a:cxn ang="0">
                  <a:pos x="626" y="58"/>
                </a:cxn>
                <a:cxn ang="0">
                  <a:pos x="634" y="87"/>
                </a:cxn>
                <a:cxn ang="0">
                  <a:pos x="703" y="151"/>
                </a:cxn>
                <a:cxn ang="0">
                  <a:pos x="703" y="187"/>
                </a:cxn>
                <a:cxn ang="0">
                  <a:pos x="679" y="260"/>
                </a:cxn>
                <a:cxn ang="0">
                  <a:pos x="679" y="324"/>
                </a:cxn>
                <a:cxn ang="0">
                  <a:pos x="679" y="433"/>
                </a:cxn>
                <a:cxn ang="0">
                  <a:pos x="648" y="570"/>
                </a:cxn>
                <a:cxn ang="0">
                  <a:pos x="618" y="656"/>
                </a:cxn>
                <a:cxn ang="0">
                  <a:pos x="564" y="764"/>
                </a:cxn>
                <a:cxn ang="0">
                  <a:pos x="502" y="850"/>
                </a:cxn>
                <a:cxn ang="0">
                  <a:pos x="456" y="894"/>
                </a:cxn>
                <a:cxn ang="0">
                  <a:pos x="332" y="930"/>
                </a:cxn>
                <a:cxn ang="0">
                  <a:pos x="217" y="945"/>
                </a:cxn>
                <a:cxn ang="0">
                  <a:pos x="100" y="959"/>
                </a:cxn>
                <a:cxn ang="0">
                  <a:pos x="16" y="945"/>
                </a:cxn>
              </a:cxnLst>
              <a:rect l="0" t="0" r="r" b="b"/>
              <a:pathLst>
                <a:path w="919" h="1067">
                  <a:moveTo>
                    <a:pt x="16" y="945"/>
                  </a:moveTo>
                  <a:lnTo>
                    <a:pt x="0" y="994"/>
                  </a:lnTo>
                  <a:lnTo>
                    <a:pt x="16" y="1067"/>
                  </a:lnTo>
                  <a:lnTo>
                    <a:pt x="70" y="1067"/>
                  </a:lnTo>
                  <a:lnTo>
                    <a:pt x="232" y="1038"/>
                  </a:lnTo>
                  <a:lnTo>
                    <a:pt x="410" y="980"/>
                  </a:lnTo>
                  <a:lnTo>
                    <a:pt x="556" y="887"/>
                  </a:lnTo>
                  <a:lnTo>
                    <a:pt x="642" y="764"/>
                  </a:lnTo>
                  <a:lnTo>
                    <a:pt x="718" y="555"/>
                  </a:lnTo>
                  <a:lnTo>
                    <a:pt x="741" y="360"/>
                  </a:lnTo>
                  <a:lnTo>
                    <a:pt x="741" y="267"/>
                  </a:lnTo>
                  <a:lnTo>
                    <a:pt x="780" y="209"/>
                  </a:lnTo>
                  <a:lnTo>
                    <a:pt x="849" y="187"/>
                  </a:lnTo>
                  <a:lnTo>
                    <a:pt x="911" y="187"/>
                  </a:lnTo>
                  <a:lnTo>
                    <a:pt x="919" y="158"/>
                  </a:lnTo>
                  <a:lnTo>
                    <a:pt x="827" y="165"/>
                  </a:lnTo>
                  <a:lnTo>
                    <a:pt x="811" y="144"/>
                  </a:lnTo>
                  <a:lnTo>
                    <a:pt x="888" y="65"/>
                  </a:lnTo>
                  <a:lnTo>
                    <a:pt x="872" y="43"/>
                  </a:lnTo>
                  <a:lnTo>
                    <a:pt x="857" y="58"/>
                  </a:lnTo>
                  <a:lnTo>
                    <a:pt x="796" y="115"/>
                  </a:lnTo>
                  <a:lnTo>
                    <a:pt x="780" y="115"/>
                  </a:lnTo>
                  <a:lnTo>
                    <a:pt x="780" y="14"/>
                  </a:lnTo>
                  <a:lnTo>
                    <a:pt x="765" y="0"/>
                  </a:lnTo>
                  <a:lnTo>
                    <a:pt x="741" y="7"/>
                  </a:lnTo>
                  <a:lnTo>
                    <a:pt x="749" y="115"/>
                  </a:lnTo>
                  <a:lnTo>
                    <a:pt x="734" y="122"/>
                  </a:lnTo>
                  <a:lnTo>
                    <a:pt x="671" y="65"/>
                  </a:lnTo>
                  <a:lnTo>
                    <a:pt x="626" y="58"/>
                  </a:lnTo>
                  <a:lnTo>
                    <a:pt x="634" y="87"/>
                  </a:lnTo>
                  <a:lnTo>
                    <a:pt x="703" y="151"/>
                  </a:lnTo>
                  <a:lnTo>
                    <a:pt x="703" y="187"/>
                  </a:lnTo>
                  <a:lnTo>
                    <a:pt x="679" y="260"/>
                  </a:lnTo>
                  <a:lnTo>
                    <a:pt x="679" y="324"/>
                  </a:lnTo>
                  <a:lnTo>
                    <a:pt x="679" y="433"/>
                  </a:lnTo>
                  <a:lnTo>
                    <a:pt x="648" y="570"/>
                  </a:lnTo>
                  <a:lnTo>
                    <a:pt x="618" y="656"/>
                  </a:lnTo>
                  <a:lnTo>
                    <a:pt x="564" y="764"/>
                  </a:lnTo>
                  <a:lnTo>
                    <a:pt x="502" y="850"/>
                  </a:lnTo>
                  <a:lnTo>
                    <a:pt x="456" y="894"/>
                  </a:lnTo>
                  <a:lnTo>
                    <a:pt x="332" y="930"/>
                  </a:lnTo>
                  <a:lnTo>
                    <a:pt x="217" y="945"/>
                  </a:lnTo>
                  <a:lnTo>
                    <a:pt x="100" y="959"/>
                  </a:lnTo>
                  <a:lnTo>
                    <a:pt x="16" y="94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87204" name="Text Box 36"/>
          <p:cNvSpPr txBox="1">
            <a:spLocks noChangeArrowheads="1"/>
          </p:cNvSpPr>
          <p:nvPr/>
        </p:nvSpPr>
        <p:spPr bwMode="auto">
          <a:xfrm>
            <a:off x="6119813" y="2286000"/>
            <a:ext cx="24431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Is sorted wrt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first i+1 digits.</a:t>
            </a:r>
          </a:p>
        </p:txBody>
      </p:sp>
      <p:grpSp>
        <p:nvGrpSpPr>
          <p:cNvPr id="9" name="Group 37"/>
          <p:cNvGrpSpPr>
            <a:grpSpLocks noChangeAspect="1"/>
          </p:cNvGrpSpPr>
          <p:nvPr/>
        </p:nvGrpSpPr>
        <p:grpSpPr bwMode="auto">
          <a:xfrm rot="2360341">
            <a:off x="6616700" y="1435100"/>
            <a:ext cx="1079500" cy="1079500"/>
            <a:chOff x="1224" y="1212"/>
            <a:chExt cx="3144" cy="3112"/>
          </a:xfrm>
        </p:grpSpPr>
        <p:sp>
          <p:nvSpPr>
            <p:cNvPr id="1287206" name="Freeform 38" descr="Green marble"/>
            <p:cNvSpPr>
              <a:spLocks noChangeAspect="1"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/>
              <a:ahLst/>
              <a:cxnLst>
                <a:cxn ang="0">
                  <a:pos x="748" y="30"/>
                </a:cxn>
                <a:cxn ang="0">
                  <a:pos x="1224" y="305"/>
                </a:cxn>
                <a:cxn ang="0">
                  <a:pos x="2184" y="257"/>
                </a:cxn>
                <a:cxn ang="0">
                  <a:pos x="1800" y="1121"/>
                </a:cxn>
                <a:cxn ang="0">
                  <a:pos x="1743" y="1313"/>
                </a:cxn>
                <a:cxn ang="0">
                  <a:pos x="1717" y="1479"/>
                </a:cxn>
                <a:cxn ang="0">
                  <a:pos x="1560" y="1549"/>
                </a:cxn>
                <a:cxn ang="0">
                  <a:pos x="1272" y="1553"/>
                </a:cxn>
                <a:cxn ang="0">
                  <a:pos x="168" y="1649"/>
                </a:cxn>
                <a:cxn ang="0">
                  <a:pos x="264" y="737"/>
                </a:cxn>
                <a:cxn ang="0">
                  <a:pos x="425" y="126"/>
                </a:cxn>
                <a:cxn ang="0">
                  <a:pos x="748" y="30"/>
                </a:cxn>
              </a:cxnLst>
              <a:rect l="0" t="0" r="r" b="b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207" name="Freeform 39" descr="Green marble"/>
            <p:cNvSpPr>
              <a:spLocks noChangeAspect="1"/>
            </p:cNvSpPr>
            <p:nvPr/>
          </p:nvSpPr>
          <p:spPr bwMode="auto">
            <a:xfrm>
              <a:off x="3056" y="1628"/>
              <a:ext cx="1312" cy="1296"/>
            </a:xfrm>
            <a:custGeom>
              <a:avLst/>
              <a:gdLst/>
              <a:ahLst/>
              <a:cxnLst>
                <a:cxn ang="0">
                  <a:pos x="592" y="160"/>
                </a:cxn>
                <a:cxn ang="0">
                  <a:pos x="16" y="640"/>
                </a:cxn>
                <a:cxn ang="0">
                  <a:pos x="496" y="1024"/>
                </a:cxn>
                <a:cxn ang="0">
                  <a:pos x="1216" y="1216"/>
                </a:cxn>
                <a:cxn ang="0">
                  <a:pos x="1072" y="544"/>
                </a:cxn>
                <a:cxn ang="0">
                  <a:pos x="1120" y="64"/>
                </a:cxn>
                <a:cxn ang="0">
                  <a:pos x="592" y="160"/>
                </a:cxn>
              </a:cxnLst>
              <a:rect l="0" t="0" r="r" b="b"/>
              <a:pathLst>
                <a:path w="1312" h="1296">
                  <a:moveTo>
                    <a:pt x="592" y="160"/>
                  </a:moveTo>
                  <a:cubicBezTo>
                    <a:pt x="408" y="256"/>
                    <a:pt x="32" y="496"/>
                    <a:pt x="16" y="640"/>
                  </a:cubicBezTo>
                  <a:cubicBezTo>
                    <a:pt x="0" y="784"/>
                    <a:pt x="296" y="928"/>
                    <a:pt x="496" y="1024"/>
                  </a:cubicBezTo>
                  <a:cubicBezTo>
                    <a:pt x="696" y="1120"/>
                    <a:pt x="1120" y="1296"/>
                    <a:pt x="1216" y="1216"/>
                  </a:cubicBezTo>
                  <a:cubicBezTo>
                    <a:pt x="1312" y="1136"/>
                    <a:pt x="1088" y="736"/>
                    <a:pt x="1072" y="544"/>
                  </a:cubicBezTo>
                  <a:cubicBezTo>
                    <a:pt x="1056" y="352"/>
                    <a:pt x="1208" y="128"/>
                    <a:pt x="1120" y="64"/>
                  </a:cubicBezTo>
                  <a:cubicBezTo>
                    <a:pt x="1032" y="0"/>
                    <a:pt x="776" y="64"/>
                    <a:pt x="592" y="160"/>
                  </a:cubicBezTo>
                  <a:close/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40"/>
            <p:cNvGrpSpPr>
              <a:grpSpLocks noChangeAspect="1"/>
            </p:cNvGrpSpPr>
            <p:nvPr/>
          </p:nvGrpSpPr>
          <p:grpSpPr bwMode="auto">
            <a:xfrm>
              <a:off x="1776" y="1212"/>
              <a:ext cx="1944" cy="2413"/>
              <a:chOff x="2227" y="1194"/>
              <a:chExt cx="1944" cy="2413"/>
            </a:xfrm>
          </p:grpSpPr>
          <p:sp>
            <p:nvSpPr>
              <p:cNvPr id="1287209" name="Freeform 41"/>
              <p:cNvSpPr>
                <a:spLocks noChangeAspect="1"/>
              </p:cNvSpPr>
              <p:nvPr/>
            </p:nvSpPr>
            <p:spPr bwMode="auto">
              <a:xfrm rot="-2705309">
                <a:off x="2708" y="1513"/>
                <a:ext cx="406" cy="340"/>
              </a:xfrm>
              <a:custGeom>
                <a:avLst/>
                <a:gdLst/>
                <a:ahLst/>
                <a:cxnLst>
                  <a:cxn ang="0">
                    <a:pos x="388" y="289"/>
                  </a:cxn>
                  <a:cxn ang="0">
                    <a:pos x="372" y="177"/>
                  </a:cxn>
                  <a:cxn ang="0">
                    <a:pos x="341" y="78"/>
                  </a:cxn>
                  <a:cxn ang="0">
                    <a:pos x="284" y="24"/>
                  </a:cxn>
                  <a:cxn ang="0">
                    <a:pos x="185" y="0"/>
                  </a:cxn>
                  <a:cxn ang="0">
                    <a:pos x="100" y="24"/>
                  </a:cxn>
                  <a:cxn ang="0">
                    <a:pos x="19" y="123"/>
                  </a:cxn>
                  <a:cxn ang="0">
                    <a:pos x="0" y="243"/>
                  </a:cxn>
                  <a:cxn ang="0">
                    <a:pos x="19" y="370"/>
                  </a:cxn>
                  <a:cxn ang="0">
                    <a:pos x="50" y="447"/>
                  </a:cxn>
                  <a:cxn ang="0">
                    <a:pos x="88" y="528"/>
                  </a:cxn>
                  <a:cxn ang="0">
                    <a:pos x="130" y="582"/>
                  </a:cxn>
                  <a:cxn ang="0">
                    <a:pos x="177" y="608"/>
                  </a:cxn>
                  <a:cxn ang="0">
                    <a:pos x="242" y="585"/>
                  </a:cxn>
                  <a:cxn ang="0">
                    <a:pos x="307" y="531"/>
                  </a:cxn>
                  <a:cxn ang="0">
                    <a:pos x="349" y="455"/>
                  </a:cxn>
                  <a:cxn ang="0">
                    <a:pos x="388" y="390"/>
                  </a:cxn>
                  <a:cxn ang="0">
                    <a:pos x="400" y="351"/>
                  </a:cxn>
                  <a:cxn ang="0">
                    <a:pos x="565" y="293"/>
                  </a:cxn>
                  <a:cxn ang="0">
                    <a:pos x="600" y="270"/>
                  </a:cxn>
                  <a:cxn ang="0">
                    <a:pos x="580" y="235"/>
                  </a:cxn>
                  <a:cxn ang="0">
                    <a:pos x="388" y="289"/>
                  </a:cxn>
                </a:cxnLst>
                <a:rect l="0" t="0" r="r" b="b"/>
                <a:pathLst>
                  <a:path w="600" h="608">
                    <a:moveTo>
                      <a:pt x="388" y="289"/>
                    </a:moveTo>
                    <a:lnTo>
                      <a:pt x="372" y="177"/>
                    </a:lnTo>
                    <a:lnTo>
                      <a:pt x="341" y="78"/>
                    </a:lnTo>
                    <a:lnTo>
                      <a:pt x="284" y="24"/>
                    </a:lnTo>
                    <a:lnTo>
                      <a:pt x="185" y="0"/>
                    </a:lnTo>
                    <a:lnTo>
                      <a:pt x="100" y="24"/>
                    </a:lnTo>
                    <a:lnTo>
                      <a:pt x="19" y="123"/>
                    </a:lnTo>
                    <a:lnTo>
                      <a:pt x="0" y="243"/>
                    </a:lnTo>
                    <a:lnTo>
                      <a:pt x="19" y="370"/>
                    </a:lnTo>
                    <a:lnTo>
                      <a:pt x="50" y="447"/>
                    </a:lnTo>
                    <a:lnTo>
                      <a:pt x="88" y="528"/>
                    </a:lnTo>
                    <a:lnTo>
                      <a:pt x="130" y="582"/>
                    </a:lnTo>
                    <a:lnTo>
                      <a:pt x="177" y="608"/>
                    </a:lnTo>
                    <a:lnTo>
                      <a:pt x="242" y="585"/>
                    </a:lnTo>
                    <a:lnTo>
                      <a:pt x="307" y="531"/>
                    </a:lnTo>
                    <a:lnTo>
                      <a:pt x="349" y="455"/>
                    </a:lnTo>
                    <a:lnTo>
                      <a:pt x="388" y="390"/>
                    </a:lnTo>
                    <a:lnTo>
                      <a:pt x="400" y="351"/>
                    </a:lnTo>
                    <a:lnTo>
                      <a:pt x="565" y="293"/>
                    </a:lnTo>
                    <a:lnTo>
                      <a:pt x="600" y="270"/>
                    </a:lnTo>
                    <a:lnTo>
                      <a:pt x="580" y="235"/>
                    </a:lnTo>
                    <a:lnTo>
                      <a:pt x="388" y="289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7210" name="Freeform 42"/>
              <p:cNvSpPr>
                <a:spLocks noChangeAspect="1"/>
              </p:cNvSpPr>
              <p:nvPr/>
            </p:nvSpPr>
            <p:spPr bwMode="auto">
              <a:xfrm rot="-2705309">
                <a:off x="2999" y="1873"/>
                <a:ext cx="418" cy="758"/>
              </a:xfrm>
              <a:custGeom>
                <a:avLst/>
                <a:gdLst/>
                <a:ahLst/>
                <a:cxnLst>
                  <a:cxn ang="0">
                    <a:pos x="208" y="161"/>
                  </a:cxn>
                  <a:cxn ang="0">
                    <a:pos x="284" y="80"/>
                  </a:cxn>
                  <a:cxn ang="0">
                    <a:pos x="411" y="3"/>
                  </a:cxn>
                  <a:cxn ang="0">
                    <a:pos x="469" y="0"/>
                  </a:cxn>
                  <a:cxn ang="0">
                    <a:pos x="573" y="34"/>
                  </a:cxn>
                  <a:cxn ang="0">
                    <a:pos x="619" y="85"/>
                  </a:cxn>
                  <a:cxn ang="0">
                    <a:pos x="619" y="161"/>
                  </a:cxn>
                  <a:cxn ang="0">
                    <a:pos x="542" y="304"/>
                  </a:cxn>
                  <a:cxn ang="0">
                    <a:pos x="458" y="415"/>
                  </a:cxn>
                  <a:cxn ang="0">
                    <a:pos x="422" y="508"/>
                  </a:cxn>
                  <a:cxn ang="0">
                    <a:pos x="399" y="615"/>
                  </a:cxn>
                  <a:cxn ang="0">
                    <a:pos x="422" y="719"/>
                  </a:cxn>
                  <a:cxn ang="0">
                    <a:pos x="445" y="820"/>
                  </a:cxn>
                  <a:cxn ang="0">
                    <a:pos x="445" y="935"/>
                  </a:cxn>
                  <a:cxn ang="0">
                    <a:pos x="411" y="1005"/>
                  </a:cxn>
                  <a:cxn ang="0">
                    <a:pos x="334" y="1043"/>
                  </a:cxn>
                  <a:cxn ang="0">
                    <a:pos x="242" y="1085"/>
                  </a:cxn>
                  <a:cxn ang="0">
                    <a:pos x="157" y="1085"/>
                  </a:cxn>
                  <a:cxn ang="0">
                    <a:pos x="100" y="1054"/>
                  </a:cxn>
                  <a:cxn ang="0">
                    <a:pos x="23" y="927"/>
                  </a:cxn>
                  <a:cxn ang="0">
                    <a:pos x="0" y="797"/>
                  </a:cxn>
                  <a:cxn ang="0">
                    <a:pos x="8" y="628"/>
                  </a:cxn>
                  <a:cxn ang="0">
                    <a:pos x="65" y="415"/>
                  </a:cxn>
                  <a:cxn ang="0">
                    <a:pos x="123" y="277"/>
                  </a:cxn>
                  <a:cxn ang="0">
                    <a:pos x="208" y="161"/>
                  </a:cxn>
                </a:cxnLst>
                <a:rect l="0" t="0" r="r" b="b"/>
                <a:pathLst>
                  <a:path w="619" h="1085">
                    <a:moveTo>
                      <a:pt x="208" y="161"/>
                    </a:moveTo>
                    <a:lnTo>
                      <a:pt x="284" y="80"/>
                    </a:lnTo>
                    <a:lnTo>
                      <a:pt x="411" y="3"/>
                    </a:lnTo>
                    <a:lnTo>
                      <a:pt x="469" y="0"/>
                    </a:lnTo>
                    <a:lnTo>
                      <a:pt x="573" y="34"/>
                    </a:lnTo>
                    <a:lnTo>
                      <a:pt x="619" y="85"/>
                    </a:lnTo>
                    <a:lnTo>
                      <a:pt x="619" y="161"/>
                    </a:lnTo>
                    <a:lnTo>
                      <a:pt x="542" y="304"/>
                    </a:lnTo>
                    <a:lnTo>
                      <a:pt x="458" y="415"/>
                    </a:lnTo>
                    <a:lnTo>
                      <a:pt x="422" y="508"/>
                    </a:lnTo>
                    <a:lnTo>
                      <a:pt x="399" y="615"/>
                    </a:lnTo>
                    <a:lnTo>
                      <a:pt x="422" y="719"/>
                    </a:lnTo>
                    <a:lnTo>
                      <a:pt x="445" y="820"/>
                    </a:lnTo>
                    <a:lnTo>
                      <a:pt x="445" y="935"/>
                    </a:lnTo>
                    <a:lnTo>
                      <a:pt x="411" y="1005"/>
                    </a:lnTo>
                    <a:lnTo>
                      <a:pt x="334" y="1043"/>
                    </a:lnTo>
                    <a:lnTo>
                      <a:pt x="242" y="1085"/>
                    </a:lnTo>
                    <a:lnTo>
                      <a:pt x="157" y="1085"/>
                    </a:lnTo>
                    <a:lnTo>
                      <a:pt x="100" y="1054"/>
                    </a:lnTo>
                    <a:lnTo>
                      <a:pt x="23" y="927"/>
                    </a:lnTo>
                    <a:lnTo>
                      <a:pt x="0" y="797"/>
                    </a:lnTo>
                    <a:lnTo>
                      <a:pt x="8" y="628"/>
                    </a:lnTo>
                    <a:lnTo>
                      <a:pt x="65" y="415"/>
                    </a:lnTo>
                    <a:lnTo>
                      <a:pt x="123" y="277"/>
                    </a:lnTo>
                    <a:lnTo>
                      <a:pt x="208" y="161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7211" name="Freeform 43"/>
              <p:cNvSpPr>
                <a:spLocks noChangeAspect="1"/>
              </p:cNvSpPr>
              <p:nvPr/>
            </p:nvSpPr>
            <p:spPr bwMode="auto">
              <a:xfrm rot="-2705309">
                <a:off x="3504" y="2064"/>
                <a:ext cx="812" cy="523"/>
              </a:xfrm>
              <a:custGeom>
                <a:avLst/>
                <a:gdLst/>
                <a:ahLst/>
                <a:cxnLst>
                  <a:cxn ang="0">
                    <a:pos x="0" y="76"/>
                  </a:cxn>
                  <a:cxn ang="0">
                    <a:pos x="66" y="0"/>
                  </a:cxn>
                  <a:cxn ang="0">
                    <a:pos x="163" y="0"/>
                  </a:cxn>
                  <a:cxn ang="0">
                    <a:pos x="343" y="19"/>
                  </a:cxn>
                  <a:cxn ang="0">
                    <a:pos x="555" y="30"/>
                  </a:cxn>
                  <a:cxn ang="0">
                    <a:pos x="636" y="65"/>
                  </a:cxn>
                  <a:cxn ang="0">
                    <a:pos x="670" y="110"/>
                  </a:cxn>
                  <a:cxn ang="0">
                    <a:pos x="678" y="180"/>
                  </a:cxn>
                  <a:cxn ang="0">
                    <a:pos x="654" y="253"/>
                  </a:cxn>
                  <a:cxn ang="0">
                    <a:pos x="589" y="365"/>
                  </a:cxn>
                  <a:cxn ang="0">
                    <a:pos x="504" y="457"/>
                  </a:cxn>
                  <a:cxn ang="0">
                    <a:pos x="439" y="541"/>
                  </a:cxn>
                  <a:cxn ang="0">
                    <a:pos x="412" y="607"/>
                  </a:cxn>
                  <a:cxn ang="0">
                    <a:pos x="393" y="653"/>
                  </a:cxn>
                  <a:cxn ang="0">
                    <a:pos x="400" y="689"/>
                  </a:cxn>
                  <a:cxn ang="0">
                    <a:pos x="405" y="711"/>
                  </a:cxn>
                  <a:cxn ang="0">
                    <a:pos x="482" y="711"/>
                  </a:cxn>
                  <a:cxn ang="0">
                    <a:pos x="601" y="692"/>
                  </a:cxn>
                  <a:cxn ang="0">
                    <a:pos x="678" y="692"/>
                  </a:cxn>
                  <a:cxn ang="0">
                    <a:pos x="758" y="723"/>
                  </a:cxn>
                  <a:cxn ang="0">
                    <a:pos x="782" y="761"/>
                  </a:cxn>
                  <a:cxn ang="0">
                    <a:pos x="758" y="796"/>
                  </a:cxn>
                  <a:cxn ang="0">
                    <a:pos x="724" y="808"/>
                  </a:cxn>
                  <a:cxn ang="0">
                    <a:pos x="670" y="792"/>
                  </a:cxn>
                  <a:cxn ang="0">
                    <a:pos x="597" y="749"/>
                  </a:cxn>
                  <a:cxn ang="0">
                    <a:pos x="520" y="757"/>
                  </a:cxn>
                  <a:cxn ang="0">
                    <a:pos x="393" y="780"/>
                  </a:cxn>
                  <a:cxn ang="0">
                    <a:pos x="355" y="773"/>
                  </a:cxn>
                  <a:cxn ang="0">
                    <a:pos x="335" y="746"/>
                  </a:cxn>
                  <a:cxn ang="0">
                    <a:pos x="335" y="681"/>
                  </a:cxn>
                  <a:cxn ang="0">
                    <a:pos x="335" y="588"/>
                  </a:cxn>
                  <a:cxn ang="0">
                    <a:pos x="389" y="518"/>
                  </a:cxn>
                  <a:cxn ang="0">
                    <a:pos x="470" y="414"/>
                  </a:cxn>
                  <a:cxn ang="0">
                    <a:pos x="540" y="323"/>
                  </a:cxn>
                  <a:cxn ang="0">
                    <a:pos x="586" y="253"/>
                  </a:cxn>
                  <a:cxn ang="0">
                    <a:pos x="609" y="192"/>
                  </a:cxn>
                  <a:cxn ang="0">
                    <a:pos x="597" y="157"/>
                  </a:cxn>
                  <a:cxn ang="0">
                    <a:pos x="566" y="115"/>
                  </a:cxn>
                  <a:cxn ang="0">
                    <a:pos x="520" y="103"/>
                  </a:cxn>
                  <a:cxn ang="0">
                    <a:pos x="470" y="103"/>
                  </a:cxn>
                  <a:cxn ang="0">
                    <a:pos x="358" y="103"/>
                  </a:cxn>
                  <a:cxn ang="0">
                    <a:pos x="193" y="134"/>
                  </a:cxn>
                  <a:cxn ang="0">
                    <a:pos x="70" y="146"/>
                  </a:cxn>
                  <a:cxn ang="0">
                    <a:pos x="20" y="134"/>
                  </a:cxn>
                  <a:cxn ang="0">
                    <a:pos x="0" y="115"/>
                  </a:cxn>
                  <a:cxn ang="0">
                    <a:pos x="0" y="76"/>
                  </a:cxn>
                </a:cxnLst>
                <a:rect l="0" t="0" r="r" b="b"/>
                <a:pathLst>
                  <a:path w="782" h="808">
                    <a:moveTo>
                      <a:pt x="0" y="76"/>
                    </a:moveTo>
                    <a:lnTo>
                      <a:pt x="66" y="0"/>
                    </a:lnTo>
                    <a:lnTo>
                      <a:pt x="163" y="0"/>
                    </a:lnTo>
                    <a:lnTo>
                      <a:pt x="343" y="19"/>
                    </a:lnTo>
                    <a:lnTo>
                      <a:pt x="555" y="30"/>
                    </a:lnTo>
                    <a:lnTo>
                      <a:pt x="636" y="65"/>
                    </a:lnTo>
                    <a:lnTo>
                      <a:pt x="670" y="110"/>
                    </a:lnTo>
                    <a:lnTo>
                      <a:pt x="678" y="180"/>
                    </a:lnTo>
                    <a:lnTo>
                      <a:pt x="654" y="253"/>
                    </a:lnTo>
                    <a:lnTo>
                      <a:pt x="589" y="365"/>
                    </a:lnTo>
                    <a:lnTo>
                      <a:pt x="504" y="457"/>
                    </a:lnTo>
                    <a:lnTo>
                      <a:pt x="439" y="541"/>
                    </a:lnTo>
                    <a:lnTo>
                      <a:pt x="412" y="607"/>
                    </a:lnTo>
                    <a:lnTo>
                      <a:pt x="393" y="653"/>
                    </a:lnTo>
                    <a:lnTo>
                      <a:pt x="400" y="689"/>
                    </a:lnTo>
                    <a:lnTo>
                      <a:pt x="405" y="711"/>
                    </a:lnTo>
                    <a:lnTo>
                      <a:pt x="482" y="711"/>
                    </a:lnTo>
                    <a:lnTo>
                      <a:pt x="601" y="692"/>
                    </a:lnTo>
                    <a:lnTo>
                      <a:pt x="678" y="692"/>
                    </a:lnTo>
                    <a:lnTo>
                      <a:pt x="758" y="723"/>
                    </a:lnTo>
                    <a:lnTo>
                      <a:pt x="782" y="761"/>
                    </a:lnTo>
                    <a:lnTo>
                      <a:pt x="758" y="796"/>
                    </a:lnTo>
                    <a:lnTo>
                      <a:pt x="724" y="808"/>
                    </a:lnTo>
                    <a:lnTo>
                      <a:pt x="670" y="792"/>
                    </a:lnTo>
                    <a:lnTo>
                      <a:pt x="597" y="749"/>
                    </a:lnTo>
                    <a:lnTo>
                      <a:pt x="520" y="757"/>
                    </a:lnTo>
                    <a:lnTo>
                      <a:pt x="393" y="780"/>
                    </a:lnTo>
                    <a:lnTo>
                      <a:pt x="355" y="773"/>
                    </a:lnTo>
                    <a:lnTo>
                      <a:pt x="335" y="746"/>
                    </a:lnTo>
                    <a:lnTo>
                      <a:pt x="335" y="681"/>
                    </a:lnTo>
                    <a:lnTo>
                      <a:pt x="335" y="588"/>
                    </a:lnTo>
                    <a:lnTo>
                      <a:pt x="389" y="518"/>
                    </a:lnTo>
                    <a:lnTo>
                      <a:pt x="470" y="414"/>
                    </a:lnTo>
                    <a:lnTo>
                      <a:pt x="540" y="323"/>
                    </a:lnTo>
                    <a:lnTo>
                      <a:pt x="586" y="253"/>
                    </a:lnTo>
                    <a:lnTo>
                      <a:pt x="609" y="192"/>
                    </a:lnTo>
                    <a:lnTo>
                      <a:pt x="597" y="157"/>
                    </a:lnTo>
                    <a:lnTo>
                      <a:pt x="566" y="115"/>
                    </a:lnTo>
                    <a:lnTo>
                      <a:pt x="520" y="103"/>
                    </a:lnTo>
                    <a:lnTo>
                      <a:pt x="470" y="103"/>
                    </a:lnTo>
                    <a:lnTo>
                      <a:pt x="358" y="103"/>
                    </a:lnTo>
                    <a:lnTo>
                      <a:pt x="193" y="134"/>
                    </a:lnTo>
                    <a:lnTo>
                      <a:pt x="70" y="146"/>
                    </a:lnTo>
                    <a:lnTo>
                      <a:pt x="20" y="134"/>
                    </a:lnTo>
                    <a:lnTo>
                      <a:pt x="0" y="1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7212" name="Freeform 44"/>
              <p:cNvSpPr>
                <a:spLocks noChangeAspect="1"/>
              </p:cNvSpPr>
              <p:nvPr/>
            </p:nvSpPr>
            <p:spPr bwMode="auto">
              <a:xfrm rot="-4121048">
                <a:off x="2675" y="2797"/>
                <a:ext cx="1159" cy="461"/>
              </a:xfrm>
              <a:custGeom>
                <a:avLst/>
                <a:gdLst/>
                <a:ahLst/>
                <a:cxnLst>
                  <a:cxn ang="0">
                    <a:pos x="808" y="320"/>
                  </a:cxn>
                  <a:cxn ang="0">
                    <a:pos x="823" y="219"/>
                  </a:cxn>
                  <a:cxn ang="0">
                    <a:pos x="881" y="181"/>
                  </a:cxn>
                  <a:cxn ang="0">
                    <a:pos x="950" y="174"/>
                  </a:cxn>
                  <a:cxn ang="0">
                    <a:pos x="992" y="219"/>
                  </a:cxn>
                  <a:cxn ang="0">
                    <a:pos x="973" y="308"/>
                  </a:cxn>
                  <a:cxn ang="0">
                    <a:pos x="935" y="427"/>
                  </a:cxn>
                  <a:cxn ang="0">
                    <a:pos x="857" y="562"/>
                  </a:cxn>
                  <a:cxn ang="0">
                    <a:pos x="761" y="677"/>
                  </a:cxn>
                  <a:cxn ang="0">
                    <a:pos x="681" y="739"/>
                  </a:cxn>
                  <a:cxn ang="0">
                    <a:pos x="592" y="770"/>
                  </a:cxn>
                  <a:cxn ang="0">
                    <a:pos x="507" y="759"/>
                  </a:cxn>
                  <a:cxn ang="0">
                    <a:pos x="442" y="723"/>
                  </a:cxn>
                  <a:cxn ang="0">
                    <a:pos x="419" y="666"/>
                  </a:cxn>
                  <a:cxn ang="0">
                    <a:pos x="392" y="566"/>
                  </a:cxn>
                  <a:cxn ang="0">
                    <a:pos x="361" y="382"/>
                  </a:cxn>
                  <a:cxn ang="0">
                    <a:pos x="338" y="254"/>
                  </a:cxn>
                  <a:cxn ang="0">
                    <a:pos x="338" y="104"/>
                  </a:cxn>
                  <a:cxn ang="0">
                    <a:pos x="323" y="78"/>
                  </a:cxn>
                  <a:cxn ang="0">
                    <a:pos x="277" y="70"/>
                  </a:cxn>
                  <a:cxn ang="0">
                    <a:pos x="223" y="112"/>
                  </a:cxn>
                  <a:cxn ang="0">
                    <a:pos x="173" y="181"/>
                  </a:cxn>
                  <a:cxn ang="0">
                    <a:pos x="115" y="219"/>
                  </a:cxn>
                  <a:cxn ang="0">
                    <a:pos x="27" y="219"/>
                  </a:cxn>
                  <a:cxn ang="0">
                    <a:pos x="0" y="196"/>
                  </a:cxn>
                  <a:cxn ang="0">
                    <a:pos x="0" y="158"/>
                  </a:cxn>
                  <a:cxn ang="0">
                    <a:pos x="39" y="123"/>
                  </a:cxn>
                  <a:cxn ang="0">
                    <a:pos x="81" y="135"/>
                  </a:cxn>
                  <a:cxn ang="0">
                    <a:pos x="119" y="127"/>
                  </a:cxn>
                  <a:cxn ang="0">
                    <a:pos x="189" y="78"/>
                  </a:cxn>
                  <a:cxn ang="0">
                    <a:pos x="257" y="23"/>
                  </a:cxn>
                  <a:cxn ang="0">
                    <a:pos x="323" y="8"/>
                  </a:cxn>
                  <a:cxn ang="0">
                    <a:pos x="415" y="0"/>
                  </a:cxn>
                  <a:cxn ang="0">
                    <a:pos x="419" y="42"/>
                  </a:cxn>
                  <a:cxn ang="0">
                    <a:pos x="397" y="89"/>
                  </a:cxn>
                  <a:cxn ang="0">
                    <a:pos x="392" y="208"/>
                  </a:cxn>
                  <a:cxn ang="0">
                    <a:pos x="419" y="366"/>
                  </a:cxn>
                  <a:cxn ang="0">
                    <a:pos x="462" y="520"/>
                  </a:cxn>
                  <a:cxn ang="0">
                    <a:pos x="499" y="612"/>
                  </a:cxn>
                  <a:cxn ang="0">
                    <a:pos x="558" y="655"/>
                  </a:cxn>
                  <a:cxn ang="0">
                    <a:pos x="615" y="655"/>
                  </a:cxn>
                  <a:cxn ang="0">
                    <a:pos x="673" y="612"/>
                  </a:cxn>
                  <a:cxn ang="0">
                    <a:pos x="750" y="515"/>
                  </a:cxn>
                  <a:cxn ang="0">
                    <a:pos x="800" y="377"/>
                  </a:cxn>
                  <a:cxn ang="0">
                    <a:pos x="808" y="320"/>
                  </a:cxn>
                </a:cxnLst>
                <a:rect l="0" t="0" r="r" b="b"/>
                <a:pathLst>
                  <a:path w="992" h="770">
                    <a:moveTo>
                      <a:pt x="808" y="320"/>
                    </a:moveTo>
                    <a:lnTo>
                      <a:pt x="823" y="219"/>
                    </a:lnTo>
                    <a:lnTo>
                      <a:pt x="881" y="181"/>
                    </a:lnTo>
                    <a:lnTo>
                      <a:pt x="950" y="174"/>
                    </a:lnTo>
                    <a:lnTo>
                      <a:pt x="992" y="219"/>
                    </a:lnTo>
                    <a:lnTo>
                      <a:pt x="973" y="308"/>
                    </a:lnTo>
                    <a:lnTo>
                      <a:pt x="935" y="427"/>
                    </a:lnTo>
                    <a:lnTo>
                      <a:pt x="857" y="562"/>
                    </a:lnTo>
                    <a:lnTo>
                      <a:pt x="761" y="677"/>
                    </a:lnTo>
                    <a:lnTo>
                      <a:pt x="681" y="739"/>
                    </a:lnTo>
                    <a:lnTo>
                      <a:pt x="592" y="770"/>
                    </a:lnTo>
                    <a:lnTo>
                      <a:pt x="507" y="759"/>
                    </a:lnTo>
                    <a:lnTo>
                      <a:pt x="442" y="723"/>
                    </a:lnTo>
                    <a:lnTo>
                      <a:pt x="419" y="666"/>
                    </a:lnTo>
                    <a:lnTo>
                      <a:pt x="392" y="566"/>
                    </a:lnTo>
                    <a:lnTo>
                      <a:pt x="361" y="382"/>
                    </a:lnTo>
                    <a:lnTo>
                      <a:pt x="338" y="254"/>
                    </a:lnTo>
                    <a:lnTo>
                      <a:pt x="338" y="104"/>
                    </a:lnTo>
                    <a:lnTo>
                      <a:pt x="323" y="78"/>
                    </a:lnTo>
                    <a:lnTo>
                      <a:pt x="277" y="70"/>
                    </a:lnTo>
                    <a:lnTo>
                      <a:pt x="223" y="112"/>
                    </a:lnTo>
                    <a:lnTo>
                      <a:pt x="173" y="181"/>
                    </a:lnTo>
                    <a:lnTo>
                      <a:pt x="115" y="219"/>
                    </a:lnTo>
                    <a:lnTo>
                      <a:pt x="27" y="219"/>
                    </a:lnTo>
                    <a:lnTo>
                      <a:pt x="0" y="196"/>
                    </a:lnTo>
                    <a:lnTo>
                      <a:pt x="0" y="158"/>
                    </a:lnTo>
                    <a:lnTo>
                      <a:pt x="39" y="123"/>
                    </a:lnTo>
                    <a:lnTo>
                      <a:pt x="81" y="135"/>
                    </a:lnTo>
                    <a:lnTo>
                      <a:pt x="119" y="127"/>
                    </a:lnTo>
                    <a:lnTo>
                      <a:pt x="189" y="78"/>
                    </a:lnTo>
                    <a:lnTo>
                      <a:pt x="257" y="23"/>
                    </a:lnTo>
                    <a:lnTo>
                      <a:pt x="323" y="8"/>
                    </a:lnTo>
                    <a:lnTo>
                      <a:pt x="415" y="0"/>
                    </a:lnTo>
                    <a:lnTo>
                      <a:pt x="419" y="42"/>
                    </a:lnTo>
                    <a:lnTo>
                      <a:pt x="397" y="89"/>
                    </a:lnTo>
                    <a:lnTo>
                      <a:pt x="392" y="208"/>
                    </a:lnTo>
                    <a:lnTo>
                      <a:pt x="419" y="366"/>
                    </a:lnTo>
                    <a:lnTo>
                      <a:pt x="462" y="520"/>
                    </a:lnTo>
                    <a:lnTo>
                      <a:pt x="499" y="612"/>
                    </a:lnTo>
                    <a:lnTo>
                      <a:pt x="558" y="655"/>
                    </a:lnTo>
                    <a:lnTo>
                      <a:pt x="615" y="655"/>
                    </a:lnTo>
                    <a:lnTo>
                      <a:pt x="673" y="612"/>
                    </a:lnTo>
                    <a:lnTo>
                      <a:pt x="750" y="515"/>
                    </a:lnTo>
                    <a:lnTo>
                      <a:pt x="800" y="377"/>
                    </a:lnTo>
                    <a:lnTo>
                      <a:pt x="808" y="32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7213" name="Freeform 45"/>
              <p:cNvSpPr>
                <a:spLocks noChangeAspect="1"/>
              </p:cNvSpPr>
              <p:nvPr/>
            </p:nvSpPr>
            <p:spPr bwMode="auto">
              <a:xfrm rot="-2705309">
                <a:off x="2414" y="1540"/>
                <a:ext cx="474" cy="848"/>
              </a:xfrm>
              <a:custGeom>
                <a:avLst/>
                <a:gdLst/>
                <a:ahLst/>
                <a:cxnLst>
                  <a:cxn ang="0">
                    <a:pos x="445" y="923"/>
                  </a:cxn>
                  <a:cxn ang="0">
                    <a:pos x="560" y="1039"/>
                  </a:cxn>
                  <a:cxn ang="0">
                    <a:pos x="606" y="1039"/>
                  </a:cxn>
                  <a:cxn ang="0">
                    <a:pos x="684" y="1086"/>
                  </a:cxn>
                  <a:cxn ang="0">
                    <a:pos x="699" y="1139"/>
                  </a:cxn>
                  <a:cxn ang="0">
                    <a:pos x="676" y="1208"/>
                  </a:cxn>
                  <a:cxn ang="0">
                    <a:pos x="614" y="1216"/>
                  </a:cxn>
                  <a:cxn ang="0">
                    <a:pos x="537" y="1162"/>
                  </a:cxn>
                  <a:cxn ang="0">
                    <a:pos x="383" y="1016"/>
                  </a:cxn>
                  <a:cxn ang="0">
                    <a:pos x="284" y="878"/>
                  </a:cxn>
                  <a:cxn ang="0">
                    <a:pos x="237" y="769"/>
                  </a:cxn>
                  <a:cxn ang="0">
                    <a:pos x="206" y="585"/>
                  </a:cxn>
                  <a:cxn ang="0">
                    <a:pos x="206" y="346"/>
                  </a:cxn>
                  <a:cxn ang="0">
                    <a:pos x="198" y="285"/>
                  </a:cxn>
                  <a:cxn ang="0">
                    <a:pos x="153" y="239"/>
                  </a:cxn>
                  <a:cxn ang="0">
                    <a:pos x="22" y="247"/>
                  </a:cxn>
                  <a:cxn ang="0">
                    <a:pos x="0" y="223"/>
                  </a:cxn>
                  <a:cxn ang="0">
                    <a:pos x="29" y="208"/>
                  </a:cxn>
                  <a:cxn ang="0">
                    <a:pos x="122" y="200"/>
                  </a:cxn>
                  <a:cxn ang="0">
                    <a:pos x="138" y="185"/>
                  </a:cxn>
                  <a:cxn ang="0">
                    <a:pos x="6" y="107"/>
                  </a:cxn>
                  <a:cxn ang="0">
                    <a:pos x="6" y="77"/>
                  </a:cxn>
                  <a:cxn ang="0">
                    <a:pos x="29" y="70"/>
                  </a:cxn>
                  <a:cxn ang="0">
                    <a:pos x="138" y="130"/>
                  </a:cxn>
                  <a:cxn ang="0">
                    <a:pos x="161" y="123"/>
                  </a:cxn>
                  <a:cxn ang="0">
                    <a:pos x="138" y="8"/>
                  </a:cxn>
                  <a:cxn ang="0">
                    <a:pos x="153" y="0"/>
                  </a:cxn>
                  <a:cxn ang="0">
                    <a:pos x="169" y="8"/>
                  </a:cxn>
                  <a:cxn ang="0">
                    <a:pos x="198" y="123"/>
                  </a:cxn>
                  <a:cxn ang="0">
                    <a:pos x="222" y="130"/>
                  </a:cxn>
                  <a:cxn ang="0">
                    <a:pos x="284" y="8"/>
                  </a:cxn>
                  <a:cxn ang="0">
                    <a:pos x="299" y="8"/>
                  </a:cxn>
                  <a:cxn ang="0">
                    <a:pos x="299" y="46"/>
                  </a:cxn>
                  <a:cxn ang="0">
                    <a:pos x="260" y="146"/>
                  </a:cxn>
                  <a:cxn ang="0">
                    <a:pos x="260" y="200"/>
                  </a:cxn>
                  <a:cxn ang="0">
                    <a:pos x="276" y="270"/>
                  </a:cxn>
                  <a:cxn ang="0">
                    <a:pos x="268" y="361"/>
                  </a:cxn>
                  <a:cxn ang="0">
                    <a:pos x="276" y="531"/>
                  </a:cxn>
                  <a:cxn ang="0">
                    <a:pos x="291" y="639"/>
                  </a:cxn>
                  <a:cxn ang="0">
                    <a:pos x="330" y="762"/>
                  </a:cxn>
                  <a:cxn ang="0">
                    <a:pos x="383" y="855"/>
                  </a:cxn>
                  <a:cxn ang="0">
                    <a:pos x="445" y="923"/>
                  </a:cxn>
                </a:cxnLst>
                <a:rect l="0" t="0" r="r" b="b"/>
                <a:pathLst>
                  <a:path w="699" h="1216">
                    <a:moveTo>
                      <a:pt x="445" y="923"/>
                    </a:moveTo>
                    <a:lnTo>
                      <a:pt x="560" y="1039"/>
                    </a:lnTo>
                    <a:lnTo>
                      <a:pt x="606" y="1039"/>
                    </a:lnTo>
                    <a:lnTo>
                      <a:pt x="684" y="1086"/>
                    </a:lnTo>
                    <a:lnTo>
                      <a:pt x="699" y="1139"/>
                    </a:lnTo>
                    <a:lnTo>
                      <a:pt x="676" y="1208"/>
                    </a:lnTo>
                    <a:lnTo>
                      <a:pt x="614" y="1216"/>
                    </a:lnTo>
                    <a:lnTo>
                      <a:pt x="537" y="1162"/>
                    </a:lnTo>
                    <a:lnTo>
                      <a:pt x="383" y="1016"/>
                    </a:lnTo>
                    <a:lnTo>
                      <a:pt x="284" y="878"/>
                    </a:lnTo>
                    <a:lnTo>
                      <a:pt x="237" y="769"/>
                    </a:lnTo>
                    <a:lnTo>
                      <a:pt x="206" y="585"/>
                    </a:lnTo>
                    <a:lnTo>
                      <a:pt x="206" y="346"/>
                    </a:lnTo>
                    <a:lnTo>
                      <a:pt x="198" y="285"/>
                    </a:lnTo>
                    <a:lnTo>
                      <a:pt x="153" y="239"/>
                    </a:lnTo>
                    <a:lnTo>
                      <a:pt x="22" y="247"/>
                    </a:lnTo>
                    <a:lnTo>
                      <a:pt x="0" y="223"/>
                    </a:lnTo>
                    <a:lnTo>
                      <a:pt x="29" y="208"/>
                    </a:lnTo>
                    <a:lnTo>
                      <a:pt x="122" y="200"/>
                    </a:lnTo>
                    <a:lnTo>
                      <a:pt x="138" y="185"/>
                    </a:lnTo>
                    <a:lnTo>
                      <a:pt x="6" y="107"/>
                    </a:lnTo>
                    <a:lnTo>
                      <a:pt x="6" y="77"/>
                    </a:lnTo>
                    <a:lnTo>
                      <a:pt x="29" y="70"/>
                    </a:lnTo>
                    <a:lnTo>
                      <a:pt x="138" y="130"/>
                    </a:lnTo>
                    <a:lnTo>
                      <a:pt x="161" y="123"/>
                    </a:lnTo>
                    <a:lnTo>
                      <a:pt x="138" y="8"/>
                    </a:lnTo>
                    <a:lnTo>
                      <a:pt x="153" y="0"/>
                    </a:lnTo>
                    <a:lnTo>
                      <a:pt x="169" y="8"/>
                    </a:lnTo>
                    <a:lnTo>
                      <a:pt x="198" y="123"/>
                    </a:lnTo>
                    <a:lnTo>
                      <a:pt x="222" y="130"/>
                    </a:lnTo>
                    <a:lnTo>
                      <a:pt x="284" y="8"/>
                    </a:lnTo>
                    <a:lnTo>
                      <a:pt x="299" y="8"/>
                    </a:lnTo>
                    <a:lnTo>
                      <a:pt x="299" y="46"/>
                    </a:lnTo>
                    <a:lnTo>
                      <a:pt x="260" y="146"/>
                    </a:lnTo>
                    <a:lnTo>
                      <a:pt x="260" y="200"/>
                    </a:lnTo>
                    <a:lnTo>
                      <a:pt x="276" y="270"/>
                    </a:lnTo>
                    <a:lnTo>
                      <a:pt x="268" y="361"/>
                    </a:lnTo>
                    <a:lnTo>
                      <a:pt x="276" y="531"/>
                    </a:lnTo>
                    <a:lnTo>
                      <a:pt x="291" y="639"/>
                    </a:lnTo>
                    <a:lnTo>
                      <a:pt x="330" y="762"/>
                    </a:lnTo>
                    <a:lnTo>
                      <a:pt x="383" y="855"/>
                    </a:lnTo>
                    <a:lnTo>
                      <a:pt x="445" y="923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7214" name="Freeform 46"/>
              <p:cNvSpPr>
                <a:spLocks noChangeAspect="1"/>
              </p:cNvSpPr>
              <p:nvPr/>
            </p:nvSpPr>
            <p:spPr bwMode="auto">
              <a:xfrm rot="-2705309">
                <a:off x="2793" y="1150"/>
                <a:ext cx="620" cy="708"/>
              </a:xfrm>
              <a:custGeom>
                <a:avLst/>
                <a:gdLst/>
                <a:ahLst/>
                <a:cxnLst>
                  <a:cxn ang="0">
                    <a:pos x="15" y="1008"/>
                  </a:cxn>
                  <a:cxn ang="0">
                    <a:pos x="0" y="1061"/>
                  </a:cxn>
                  <a:cxn ang="0">
                    <a:pos x="15" y="1139"/>
                  </a:cxn>
                  <a:cxn ang="0">
                    <a:pos x="70" y="1139"/>
                  </a:cxn>
                  <a:cxn ang="0">
                    <a:pos x="231" y="1108"/>
                  </a:cxn>
                  <a:cxn ang="0">
                    <a:pos x="408" y="1046"/>
                  </a:cxn>
                  <a:cxn ang="0">
                    <a:pos x="554" y="946"/>
                  </a:cxn>
                  <a:cxn ang="0">
                    <a:pos x="639" y="816"/>
                  </a:cxn>
                  <a:cxn ang="0">
                    <a:pos x="715" y="593"/>
                  </a:cxn>
                  <a:cxn ang="0">
                    <a:pos x="738" y="385"/>
                  </a:cxn>
                  <a:cxn ang="0">
                    <a:pos x="738" y="285"/>
                  </a:cxn>
                  <a:cxn ang="0">
                    <a:pos x="777" y="224"/>
                  </a:cxn>
                  <a:cxn ang="0">
                    <a:pos x="845" y="200"/>
                  </a:cxn>
                  <a:cxn ang="0">
                    <a:pos x="907" y="200"/>
                  </a:cxn>
                  <a:cxn ang="0">
                    <a:pos x="915" y="169"/>
                  </a:cxn>
                  <a:cxn ang="0">
                    <a:pos x="823" y="177"/>
                  </a:cxn>
                  <a:cxn ang="0">
                    <a:pos x="808" y="154"/>
                  </a:cxn>
                  <a:cxn ang="0">
                    <a:pos x="884" y="70"/>
                  </a:cxn>
                  <a:cxn ang="0">
                    <a:pos x="868" y="47"/>
                  </a:cxn>
                  <a:cxn ang="0">
                    <a:pos x="853" y="62"/>
                  </a:cxn>
                  <a:cxn ang="0">
                    <a:pos x="792" y="123"/>
                  </a:cxn>
                  <a:cxn ang="0">
                    <a:pos x="777" y="123"/>
                  </a:cxn>
                  <a:cxn ang="0">
                    <a:pos x="777" y="16"/>
                  </a:cxn>
                  <a:cxn ang="0">
                    <a:pos x="761" y="0"/>
                  </a:cxn>
                  <a:cxn ang="0">
                    <a:pos x="738" y="8"/>
                  </a:cxn>
                  <a:cxn ang="0">
                    <a:pos x="746" y="123"/>
                  </a:cxn>
                  <a:cxn ang="0">
                    <a:pos x="730" y="131"/>
                  </a:cxn>
                  <a:cxn ang="0">
                    <a:pos x="668" y="70"/>
                  </a:cxn>
                  <a:cxn ang="0">
                    <a:pos x="623" y="62"/>
                  </a:cxn>
                  <a:cxn ang="0">
                    <a:pos x="631" y="93"/>
                  </a:cxn>
                  <a:cxn ang="0">
                    <a:pos x="699" y="162"/>
                  </a:cxn>
                  <a:cxn ang="0">
                    <a:pos x="699" y="200"/>
                  </a:cxn>
                  <a:cxn ang="0">
                    <a:pos x="676" y="278"/>
                  </a:cxn>
                  <a:cxn ang="0">
                    <a:pos x="676" y="346"/>
                  </a:cxn>
                  <a:cxn ang="0">
                    <a:pos x="676" y="462"/>
                  </a:cxn>
                  <a:cxn ang="0">
                    <a:pos x="645" y="608"/>
                  </a:cxn>
                  <a:cxn ang="0">
                    <a:pos x="615" y="700"/>
                  </a:cxn>
                  <a:cxn ang="0">
                    <a:pos x="561" y="816"/>
                  </a:cxn>
                  <a:cxn ang="0">
                    <a:pos x="499" y="908"/>
                  </a:cxn>
                  <a:cxn ang="0">
                    <a:pos x="454" y="954"/>
                  </a:cxn>
                  <a:cxn ang="0">
                    <a:pos x="330" y="993"/>
                  </a:cxn>
                  <a:cxn ang="0">
                    <a:pos x="215" y="1008"/>
                  </a:cxn>
                  <a:cxn ang="0">
                    <a:pos x="99" y="1024"/>
                  </a:cxn>
                  <a:cxn ang="0">
                    <a:pos x="15" y="1008"/>
                  </a:cxn>
                </a:cxnLst>
                <a:rect l="0" t="0" r="r" b="b"/>
                <a:pathLst>
                  <a:path w="915" h="1139">
                    <a:moveTo>
                      <a:pt x="15" y="1008"/>
                    </a:moveTo>
                    <a:lnTo>
                      <a:pt x="0" y="1061"/>
                    </a:lnTo>
                    <a:lnTo>
                      <a:pt x="15" y="1139"/>
                    </a:lnTo>
                    <a:lnTo>
                      <a:pt x="70" y="1139"/>
                    </a:lnTo>
                    <a:lnTo>
                      <a:pt x="231" y="1108"/>
                    </a:lnTo>
                    <a:lnTo>
                      <a:pt x="408" y="1046"/>
                    </a:lnTo>
                    <a:lnTo>
                      <a:pt x="554" y="946"/>
                    </a:lnTo>
                    <a:lnTo>
                      <a:pt x="639" y="816"/>
                    </a:lnTo>
                    <a:lnTo>
                      <a:pt x="715" y="593"/>
                    </a:lnTo>
                    <a:lnTo>
                      <a:pt x="738" y="385"/>
                    </a:lnTo>
                    <a:lnTo>
                      <a:pt x="738" y="285"/>
                    </a:lnTo>
                    <a:lnTo>
                      <a:pt x="777" y="224"/>
                    </a:lnTo>
                    <a:lnTo>
                      <a:pt x="845" y="200"/>
                    </a:lnTo>
                    <a:lnTo>
                      <a:pt x="907" y="200"/>
                    </a:lnTo>
                    <a:lnTo>
                      <a:pt x="915" y="169"/>
                    </a:lnTo>
                    <a:lnTo>
                      <a:pt x="823" y="177"/>
                    </a:lnTo>
                    <a:lnTo>
                      <a:pt x="808" y="154"/>
                    </a:lnTo>
                    <a:lnTo>
                      <a:pt x="884" y="70"/>
                    </a:lnTo>
                    <a:lnTo>
                      <a:pt x="868" y="47"/>
                    </a:lnTo>
                    <a:lnTo>
                      <a:pt x="853" y="62"/>
                    </a:lnTo>
                    <a:lnTo>
                      <a:pt x="792" y="123"/>
                    </a:lnTo>
                    <a:lnTo>
                      <a:pt x="777" y="123"/>
                    </a:lnTo>
                    <a:lnTo>
                      <a:pt x="777" y="16"/>
                    </a:lnTo>
                    <a:lnTo>
                      <a:pt x="761" y="0"/>
                    </a:lnTo>
                    <a:lnTo>
                      <a:pt x="738" y="8"/>
                    </a:lnTo>
                    <a:lnTo>
                      <a:pt x="746" y="123"/>
                    </a:lnTo>
                    <a:lnTo>
                      <a:pt x="730" y="131"/>
                    </a:lnTo>
                    <a:lnTo>
                      <a:pt x="668" y="70"/>
                    </a:lnTo>
                    <a:lnTo>
                      <a:pt x="623" y="62"/>
                    </a:lnTo>
                    <a:lnTo>
                      <a:pt x="631" y="93"/>
                    </a:lnTo>
                    <a:lnTo>
                      <a:pt x="699" y="162"/>
                    </a:lnTo>
                    <a:lnTo>
                      <a:pt x="699" y="200"/>
                    </a:lnTo>
                    <a:lnTo>
                      <a:pt x="676" y="278"/>
                    </a:lnTo>
                    <a:lnTo>
                      <a:pt x="676" y="346"/>
                    </a:lnTo>
                    <a:lnTo>
                      <a:pt x="676" y="462"/>
                    </a:lnTo>
                    <a:lnTo>
                      <a:pt x="645" y="608"/>
                    </a:lnTo>
                    <a:lnTo>
                      <a:pt x="615" y="700"/>
                    </a:lnTo>
                    <a:lnTo>
                      <a:pt x="561" y="816"/>
                    </a:lnTo>
                    <a:lnTo>
                      <a:pt x="499" y="908"/>
                    </a:lnTo>
                    <a:lnTo>
                      <a:pt x="454" y="954"/>
                    </a:lnTo>
                    <a:lnTo>
                      <a:pt x="330" y="993"/>
                    </a:lnTo>
                    <a:lnTo>
                      <a:pt x="215" y="1008"/>
                    </a:lnTo>
                    <a:lnTo>
                      <a:pt x="99" y="1024"/>
                    </a:lnTo>
                    <a:lnTo>
                      <a:pt x="15" y="1008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287215" name="Rectangle 47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RadixSort   </a:t>
            </a:r>
          </a:p>
        </p:txBody>
      </p:sp>
    </p:spTree>
    <p:extLst>
      <p:ext uri="{BB962C8B-B14F-4D97-AF65-F5344CB8AC3E}">
        <p14:creationId xmlns:p14="http://schemas.microsoft.com/office/powerpoint/2010/main" val="356197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3. Bucket Sort</a:t>
            </a:r>
          </a:p>
        </p:txBody>
      </p:sp>
      <p:sp>
        <p:nvSpPr>
          <p:cNvPr id="130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Applicable if input is constrained to finite interval, e.g., [0…1).</a:t>
            </a:r>
          </a:p>
          <a:p>
            <a:r>
              <a:rPr lang="en-US"/>
              <a:t>If input is random and uniformly distributed, </a:t>
            </a:r>
            <a:r>
              <a:rPr lang="en-US" b="1">
                <a:solidFill>
                  <a:srgbClr val="CC0000"/>
                </a:solidFill>
              </a:rPr>
              <a:t>expected</a:t>
            </a:r>
            <a:r>
              <a:rPr lang="en-US"/>
              <a:t> run time is </a:t>
            </a:r>
            <a:r>
              <a:rPr lang="el-GR">
                <a:ea typeface="Arial" charset="0"/>
                <a:cs typeface="Arial" charset="0"/>
              </a:rPr>
              <a:t>Θ</a:t>
            </a:r>
            <a:r>
              <a:rPr lang="en-US">
                <a:ea typeface="Arial" charset="0"/>
                <a:cs typeface="Arial" charset="0"/>
              </a:rPr>
              <a:t>(n).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7411" name="Picture 3" descr="fig8-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rcRect r="44676" b="36574"/>
          <a:stretch>
            <a:fillRect/>
          </a:stretch>
        </p:blipFill>
        <p:spPr bwMode="auto">
          <a:xfrm>
            <a:off x="1665288" y="1608138"/>
            <a:ext cx="6221412" cy="4573587"/>
          </a:xfrm>
          <a:prstGeom prst="rect">
            <a:avLst/>
          </a:prstGeom>
          <a:noFill/>
        </p:spPr>
      </p:pic>
      <p:sp>
        <p:nvSpPr>
          <p:cNvPr id="129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Bucket Sort</a:t>
            </a:r>
          </a:p>
        </p:txBody>
      </p:sp>
      <p:sp>
        <p:nvSpPr>
          <p:cNvPr id="1297413" name="Line 5"/>
          <p:cNvSpPr>
            <a:spLocks noChangeShapeType="1"/>
          </p:cNvSpPr>
          <p:nvPr/>
        </p:nvSpPr>
        <p:spPr bwMode="auto">
          <a:xfrm>
            <a:off x="2863850" y="2354263"/>
            <a:ext cx="630238" cy="27432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7414" name="Line 6"/>
          <p:cNvSpPr>
            <a:spLocks noChangeShapeType="1"/>
          </p:cNvSpPr>
          <p:nvPr/>
        </p:nvSpPr>
        <p:spPr bwMode="auto">
          <a:xfrm>
            <a:off x="2838450" y="2751138"/>
            <a:ext cx="681038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7415" name="Line 7"/>
          <p:cNvSpPr>
            <a:spLocks noChangeShapeType="1"/>
          </p:cNvSpPr>
          <p:nvPr/>
        </p:nvSpPr>
        <p:spPr bwMode="auto">
          <a:xfrm>
            <a:off x="2846388" y="3148013"/>
            <a:ext cx="630237" cy="363537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7416" name="Line 8"/>
          <p:cNvSpPr>
            <a:spLocks noChangeShapeType="1"/>
          </p:cNvSpPr>
          <p:nvPr/>
        </p:nvSpPr>
        <p:spPr bwMode="auto">
          <a:xfrm flipV="1">
            <a:off x="2855913" y="3157538"/>
            <a:ext cx="638175" cy="35401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7417" name="Line 9"/>
          <p:cNvSpPr>
            <a:spLocks noChangeShapeType="1"/>
          </p:cNvSpPr>
          <p:nvPr/>
        </p:nvSpPr>
        <p:spPr bwMode="auto">
          <a:xfrm>
            <a:off x="2846388" y="3898900"/>
            <a:ext cx="638175" cy="1182688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7418" name="Line 10"/>
          <p:cNvSpPr>
            <a:spLocks noChangeShapeType="1"/>
          </p:cNvSpPr>
          <p:nvPr/>
        </p:nvSpPr>
        <p:spPr bwMode="auto">
          <a:xfrm>
            <a:off x="2820988" y="4287838"/>
            <a:ext cx="673100" cy="16033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7419" name="Line 11"/>
          <p:cNvSpPr>
            <a:spLocks noChangeShapeType="1"/>
          </p:cNvSpPr>
          <p:nvPr/>
        </p:nvSpPr>
        <p:spPr bwMode="auto">
          <a:xfrm flipV="1">
            <a:off x="2828925" y="3157538"/>
            <a:ext cx="673100" cy="1544637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7420" name="Line 12"/>
          <p:cNvSpPr>
            <a:spLocks noChangeShapeType="1"/>
          </p:cNvSpPr>
          <p:nvPr/>
        </p:nvSpPr>
        <p:spPr bwMode="auto">
          <a:xfrm flipV="1">
            <a:off x="2838450" y="2735263"/>
            <a:ext cx="663575" cy="237172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7421" name="Line 13"/>
          <p:cNvSpPr>
            <a:spLocks noChangeShapeType="1"/>
          </p:cNvSpPr>
          <p:nvPr/>
        </p:nvSpPr>
        <p:spPr bwMode="auto">
          <a:xfrm flipV="1">
            <a:off x="2820988" y="3165475"/>
            <a:ext cx="655637" cy="232092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7422" name="Line 14"/>
          <p:cNvSpPr>
            <a:spLocks noChangeShapeType="1"/>
          </p:cNvSpPr>
          <p:nvPr/>
        </p:nvSpPr>
        <p:spPr bwMode="auto">
          <a:xfrm flipV="1">
            <a:off x="2828925" y="4735513"/>
            <a:ext cx="673100" cy="11557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97423" name="Picture 1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65338" y="1295400"/>
            <a:ext cx="49911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74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74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74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74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74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74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74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74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74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74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7413" grpId="0" animBg="1"/>
      <p:bldP spid="1297414" grpId="0" animBg="1"/>
      <p:bldP spid="1297415" grpId="0" animBg="1"/>
      <p:bldP spid="1297416" grpId="0" animBg="1"/>
      <p:bldP spid="1297417" grpId="0" animBg="1"/>
      <p:bldP spid="1297418" grpId="0" animBg="1"/>
      <p:bldP spid="1297419" grpId="0" animBg="1"/>
      <p:bldP spid="1297420" grpId="0" animBg="1"/>
      <p:bldP spid="1297421" grpId="0" animBg="1"/>
      <p:bldP spid="12974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Topic 1.  Binary Search Trees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Topic 3.  Graphs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199" y="1169110"/>
            <a:ext cx="8433103" cy="4957054"/>
          </a:xfrm>
        </p:spPr>
        <p:txBody>
          <a:bodyPr/>
          <a:lstStyle/>
          <a:p>
            <a:r>
              <a:rPr lang="en-US" dirty="0" smtClean="0"/>
              <a:t>Definitions &amp; Properties</a:t>
            </a:r>
          </a:p>
          <a:p>
            <a:r>
              <a:rPr lang="en-US" dirty="0" smtClean="0"/>
              <a:t>Implementations</a:t>
            </a:r>
          </a:p>
          <a:p>
            <a:r>
              <a:rPr lang="en-US" dirty="0" smtClean="0"/>
              <a:t>Depth-First Search</a:t>
            </a:r>
          </a:p>
          <a:p>
            <a:r>
              <a:rPr lang="en-US" dirty="0" smtClean="0"/>
              <a:t>Topological Sort</a:t>
            </a:r>
          </a:p>
          <a:p>
            <a:r>
              <a:rPr lang="en-US" dirty="0" smtClean="0"/>
              <a:t>Breadth-First 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Properties</a:t>
            </a:r>
          </a:p>
        </p:txBody>
      </p:sp>
      <p:sp>
        <p:nvSpPr>
          <p:cNvPr id="2109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5029200" y="1108075"/>
            <a:ext cx="3733800" cy="1600200"/>
          </a:xfrm>
        </p:spPr>
        <p:txBody>
          <a:bodyPr/>
          <a:lstStyle/>
          <a:p>
            <a:pPr marL="114300" indent="-114300">
              <a:buFont typeface="Wingdings" pitchFamily="35" charset="2"/>
              <a:buNone/>
            </a:pPr>
            <a:r>
              <a:rPr lang="en-US" sz="2400" dirty="0"/>
              <a:t>Notation</a:t>
            </a:r>
          </a:p>
          <a:p>
            <a:pPr marL="1371600" lvl="1" indent="-914400">
              <a:buFont typeface="Wingdings" pitchFamily="35" charset="2"/>
              <a:buNone/>
            </a:pPr>
            <a:r>
              <a:rPr lang="en-US" sz="2000" b="1" i="1" dirty="0">
                <a:latin typeface="Times New Roman" pitchFamily="35" charset="0"/>
              </a:rPr>
              <a:t>  </a:t>
            </a:r>
            <a:r>
              <a:rPr lang="en-US" sz="2000" b="1" i="1" dirty="0" smtClean="0">
                <a:latin typeface="Times New Roman" pitchFamily="35" charset="0"/>
              </a:rPr>
              <a:t> |V|	</a:t>
            </a:r>
            <a:r>
              <a:rPr lang="en-US" sz="2000" dirty="0"/>
              <a:t>number of vertices</a:t>
            </a:r>
          </a:p>
          <a:p>
            <a:pPr marL="1371600" lvl="1" indent="-914400">
              <a:buFont typeface="Wingdings" pitchFamily="35" charset="2"/>
              <a:buNone/>
            </a:pPr>
            <a:r>
              <a:rPr lang="en-US" sz="2000" b="1" i="1" dirty="0">
                <a:latin typeface="Times New Roman" pitchFamily="35" charset="0"/>
              </a:rPr>
              <a:t>  </a:t>
            </a:r>
            <a:r>
              <a:rPr lang="en-US" sz="2000" b="1" i="1" dirty="0" smtClean="0">
                <a:latin typeface="Times New Roman" pitchFamily="35" charset="0"/>
              </a:rPr>
              <a:t> |E|	</a:t>
            </a:r>
            <a:r>
              <a:rPr lang="en-US" sz="2000" dirty="0"/>
              <a:t>number of edges</a:t>
            </a:r>
          </a:p>
          <a:p>
            <a:pPr marL="1371600" lvl="1" indent="-914400">
              <a:buFont typeface="Wingdings" pitchFamily="35" charset="2"/>
              <a:buNone/>
            </a:pPr>
            <a:r>
              <a:rPr lang="en-US" sz="2000" dirty="0" err="1">
                <a:latin typeface="Times New Roman" pitchFamily="35" charset="0"/>
              </a:rPr>
              <a:t>deg(</a:t>
            </a:r>
            <a:r>
              <a:rPr lang="en-US" sz="2000" b="1" i="1" dirty="0" err="1">
                <a:latin typeface="Times New Roman" pitchFamily="35" charset="0"/>
              </a:rPr>
              <a:t>v</a:t>
            </a:r>
            <a:r>
              <a:rPr lang="en-US" sz="2000" dirty="0">
                <a:latin typeface="Times New Roman" pitchFamily="35" charset="0"/>
              </a:rPr>
              <a:t>)</a:t>
            </a:r>
            <a:r>
              <a:rPr lang="en-US" sz="2000" b="1" i="1" dirty="0">
                <a:latin typeface="Times New Roman" pitchFamily="35" charset="0"/>
              </a:rPr>
              <a:t>	</a:t>
            </a:r>
            <a:r>
              <a:rPr lang="en-US" sz="2000" dirty="0"/>
              <a:t>degree of vertex </a:t>
            </a:r>
            <a:r>
              <a:rPr lang="en-US" sz="2000" b="1" i="1" dirty="0" err="1">
                <a:latin typeface="Times New Roman" pitchFamily="35" charset="0"/>
              </a:rPr>
              <a:t>v</a:t>
            </a:r>
            <a:endParaRPr lang="en-US" sz="2000" dirty="0"/>
          </a:p>
        </p:txBody>
      </p:sp>
      <p:sp>
        <p:nvSpPr>
          <p:cNvPr id="21094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195398" y="1101725"/>
            <a:ext cx="4071802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35" charset="2"/>
              <a:buNone/>
            </a:pPr>
            <a:r>
              <a:rPr lang="en-US" sz="2400" dirty="0">
                <a:solidFill>
                  <a:schemeClr val="tx2"/>
                </a:solidFill>
              </a:rPr>
              <a:t>Property 1</a:t>
            </a:r>
            <a:endParaRPr lang="en-US" sz="2400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Font typeface="Wingdings" pitchFamily="35" charset="2"/>
              <a:buNone/>
            </a:pPr>
            <a:r>
              <a:rPr lang="en-US" sz="2800" b="1" dirty="0" err="1" smtClean="0">
                <a:latin typeface="Symbol" pitchFamily="35" charset="2"/>
              </a:rPr>
              <a:t>Σ</a:t>
            </a:r>
            <a:r>
              <a:rPr lang="en-US" sz="2000" b="1" i="1" baseline="-25000" dirty="0" err="1" smtClean="0">
                <a:latin typeface="Times New Roman" pitchFamily="35" charset="0"/>
              </a:rPr>
              <a:t>v</a:t>
            </a:r>
            <a:r>
              <a:rPr lang="en-US" sz="2000" b="1" i="1" baseline="-25000" dirty="0" smtClean="0">
                <a:latin typeface="Times New Roman" pitchFamily="35" charset="0"/>
              </a:rPr>
              <a:t> </a:t>
            </a:r>
            <a:r>
              <a:rPr lang="en-US" sz="2000" dirty="0" err="1">
                <a:latin typeface="Times New Roman" pitchFamily="35" charset="0"/>
              </a:rPr>
              <a:t>deg(</a:t>
            </a:r>
            <a:r>
              <a:rPr lang="en-US" sz="2000" b="1" i="1" dirty="0" err="1">
                <a:latin typeface="Times New Roman" pitchFamily="35" charset="0"/>
              </a:rPr>
              <a:t>v</a:t>
            </a:r>
            <a:r>
              <a:rPr lang="en-US" sz="2000" dirty="0">
                <a:latin typeface="Times New Roman" pitchFamily="35" charset="0"/>
              </a:rPr>
              <a:t>)</a:t>
            </a:r>
            <a:r>
              <a:rPr lang="en-US" sz="2000" b="1" i="1" dirty="0">
                <a:latin typeface="Times New Roman" pitchFamily="35" charset="0"/>
              </a:rPr>
              <a:t> </a:t>
            </a:r>
            <a:r>
              <a:rPr lang="en-US" sz="2000" dirty="0">
                <a:latin typeface="Symbol" pitchFamily="35" charset="2"/>
              </a:rPr>
              <a:t>= </a:t>
            </a:r>
            <a:r>
              <a:rPr lang="en-US" sz="2000" dirty="0" smtClean="0">
                <a:latin typeface="Times New Roman" pitchFamily="35" charset="0"/>
              </a:rPr>
              <a:t>2</a:t>
            </a:r>
            <a:r>
              <a:rPr lang="en-US" sz="2000" b="1" i="1" dirty="0" smtClean="0">
                <a:latin typeface="Times New Roman" pitchFamily="35" charset="0"/>
              </a:rPr>
              <a:t>|E|</a:t>
            </a:r>
          </a:p>
          <a:p>
            <a:pPr lvl="1">
              <a:lnSpc>
                <a:spcPct val="90000"/>
              </a:lnSpc>
              <a:buFont typeface="Wingdings" pitchFamily="35" charset="2"/>
              <a:buNone/>
            </a:pPr>
            <a:r>
              <a:rPr lang="en-US" sz="2000" dirty="0">
                <a:solidFill>
                  <a:srgbClr val="000000"/>
                </a:solidFill>
              </a:rPr>
              <a:t>Proof:</a:t>
            </a:r>
            <a:r>
              <a:rPr lang="en-US" sz="2000" dirty="0"/>
              <a:t> each edge is counted twice</a:t>
            </a:r>
          </a:p>
          <a:p>
            <a:pPr>
              <a:lnSpc>
                <a:spcPct val="90000"/>
              </a:lnSpc>
              <a:buFont typeface="Wingdings" pitchFamily="35" charset="2"/>
              <a:buNone/>
            </a:pPr>
            <a:r>
              <a:rPr lang="en-US" sz="2400" dirty="0">
                <a:solidFill>
                  <a:schemeClr val="tx2"/>
                </a:solidFill>
              </a:rPr>
              <a:t>Property 2</a:t>
            </a:r>
          </a:p>
          <a:p>
            <a:pPr lvl="1">
              <a:lnSpc>
                <a:spcPct val="90000"/>
              </a:lnSpc>
              <a:buFont typeface="Wingdings" pitchFamily="35" charset="2"/>
              <a:buNone/>
            </a:pPr>
            <a:r>
              <a:rPr lang="en-US" sz="2000" dirty="0"/>
              <a:t>In an undirected graph with no self-loops and no multiple edges</a:t>
            </a:r>
          </a:p>
          <a:p>
            <a:pPr lvl="1">
              <a:lnSpc>
                <a:spcPct val="90000"/>
              </a:lnSpc>
              <a:buFont typeface="Wingdings" pitchFamily="35" charset="2"/>
              <a:buNone/>
            </a:pPr>
            <a:r>
              <a:rPr lang="en-US" sz="2000" dirty="0"/>
              <a:t> 	</a:t>
            </a:r>
            <a:r>
              <a:rPr lang="en-US" sz="2000" dirty="0" smtClean="0">
                <a:latin typeface="Times New Roman" pitchFamily="35" charset="0"/>
              </a:rPr>
              <a:t> </a:t>
            </a:r>
            <a:r>
              <a:rPr lang="en-US" sz="2000" b="1" i="1" dirty="0" smtClean="0">
                <a:latin typeface="Times New Roman" pitchFamily="35" charset="0"/>
              </a:rPr>
              <a:t>|E| ≤</a:t>
            </a:r>
            <a:r>
              <a:rPr lang="en-US" sz="2000" b="1" dirty="0" smtClean="0">
                <a:latin typeface="Symbol" pitchFamily="35" charset="2"/>
                <a:sym typeface="Symbol" pitchFamily="35" charset="2"/>
              </a:rPr>
              <a:t> </a:t>
            </a:r>
            <a:r>
              <a:rPr lang="en-US" sz="2000" b="1" i="1" dirty="0" smtClean="0">
                <a:latin typeface="Times New Roman" pitchFamily="35" charset="0"/>
                <a:sym typeface="Symbol" pitchFamily="35" charset="2"/>
              </a:rPr>
              <a:t>|V|</a:t>
            </a:r>
            <a:r>
              <a:rPr lang="en-US" sz="2000" b="1" i="1" dirty="0" smtClean="0">
                <a:latin typeface="Times New Roman" pitchFamily="35" charset="0"/>
              </a:rPr>
              <a:t> </a:t>
            </a:r>
            <a:r>
              <a:rPr lang="en-US" sz="2000" dirty="0" smtClean="0">
                <a:latin typeface="Times New Roman" pitchFamily="35" charset="0"/>
              </a:rPr>
              <a:t>(</a:t>
            </a:r>
            <a:r>
              <a:rPr lang="en-US" sz="2000" b="1" i="1" dirty="0" smtClean="0">
                <a:latin typeface="Times New Roman" pitchFamily="35" charset="0"/>
              </a:rPr>
              <a:t>|V| </a:t>
            </a:r>
            <a:r>
              <a:rPr lang="en-US" sz="2000" b="1" dirty="0">
                <a:latin typeface="Symbol" pitchFamily="35" charset="2"/>
              </a:rPr>
              <a:t>-</a:t>
            </a:r>
            <a:r>
              <a:rPr lang="en-US" sz="2000" b="1" i="1" dirty="0">
                <a:latin typeface="Times New Roman" pitchFamily="35" charset="0"/>
              </a:rPr>
              <a:t> </a:t>
            </a:r>
            <a:r>
              <a:rPr lang="en-US" sz="2000" dirty="0">
                <a:latin typeface="Times New Roman" pitchFamily="35" charset="0"/>
              </a:rPr>
              <a:t>1)</a:t>
            </a:r>
            <a:r>
              <a:rPr lang="en-US" sz="2000" b="1" dirty="0">
                <a:latin typeface="Symbol" pitchFamily="35" charset="2"/>
              </a:rPr>
              <a:t>/</a:t>
            </a:r>
            <a:r>
              <a:rPr lang="en-US" sz="2000" dirty="0">
                <a:latin typeface="Times New Roman" pitchFamily="35" charset="0"/>
              </a:rPr>
              <a:t>2</a:t>
            </a:r>
            <a:endParaRPr lang="en-US" sz="2000" baseline="30000" dirty="0">
              <a:latin typeface="Times New Roman" pitchFamily="35" charset="0"/>
            </a:endParaRPr>
          </a:p>
          <a:p>
            <a:pPr lvl="1">
              <a:lnSpc>
                <a:spcPct val="90000"/>
              </a:lnSpc>
              <a:buFont typeface="Wingdings" pitchFamily="35" charset="2"/>
              <a:buNone/>
            </a:pPr>
            <a:r>
              <a:rPr lang="en-US" sz="2000" dirty="0">
                <a:solidFill>
                  <a:srgbClr val="000000"/>
                </a:solidFill>
              </a:rPr>
              <a:t>Proof:</a:t>
            </a:r>
            <a:r>
              <a:rPr lang="en-US" sz="2000" dirty="0"/>
              <a:t> each vertex has degree at most </a:t>
            </a:r>
            <a:r>
              <a:rPr lang="en-US" sz="2000" dirty="0" smtClean="0">
                <a:latin typeface="Times New Roman" pitchFamily="35" charset="0"/>
              </a:rPr>
              <a:t>(</a:t>
            </a:r>
            <a:r>
              <a:rPr lang="en-US" sz="2000" b="1" i="1" dirty="0" smtClean="0">
                <a:latin typeface="Times New Roman" pitchFamily="35" charset="0"/>
              </a:rPr>
              <a:t>|V| </a:t>
            </a:r>
            <a:r>
              <a:rPr lang="en-US" sz="2000" b="1" dirty="0" smtClean="0">
                <a:latin typeface="Symbol" pitchFamily="35" charset="2"/>
              </a:rPr>
              <a:t>–</a:t>
            </a:r>
            <a:r>
              <a:rPr lang="en-US" sz="2000" b="1" i="1" dirty="0" smtClean="0">
                <a:latin typeface="Times New Roman" pitchFamily="35" charset="0"/>
              </a:rPr>
              <a:t> </a:t>
            </a:r>
            <a:r>
              <a:rPr lang="en-US" sz="2000" dirty="0" smtClean="0">
                <a:latin typeface="Times New Roman" pitchFamily="35" charset="0"/>
              </a:rPr>
              <a:t>1)</a:t>
            </a:r>
          </a:p>
        </p:txBody>
      </p:sp>
      <p:sp>
        <p:nvSpPr>
          <p:cNvPr id="210949" name="Oval 5"/>
          <p:cNvSpPr>
            <a:spLocks noChangeArrowheads="1"/>
          </p:cNvSpPr>
          <p:nvPr/>
        </p:nvSpPr>
        <p:spPr bwMode="auto">
          <a:xfrm>
            <a:off x="4267200" y="39624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50" name="Oval 6"/>
          <p:cNvSpPr>
            <a:spLocks noChangeArrowheads="1"/>
          </p:cNvSpPr>
          <p:nvPr/>
        </p:nvSpPr>
        <p:spPr bwMode="auto">
          <a:xfrm>
            <a:off x="5181600" y="30480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51" name="Oval 7"/>
          <p:cNvSpPr>
            <a:spLocks noChangeArrowheads="1"/>
          </p:cNvSpPr>
          <p:nvPr/>
        </p:nvSpPr>
        <p:spPr bwMode="auto">
          <a:xfrm>
            <a:off x="5181600" y="49530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52" name="Oval 8"/>
          <p:cNvSpPr>
            <a:spLocks noChangeArrowheads="1"/>
          </p:cNvSpPr>
          <p:nvPr/>
        </p:nvSpPr>
        <p:spPr bwMode="auto">
          <a:xfrm>
            <a:off x="6096000" y="39624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10953" name="AutoShape 9"/>
          <p:cNvCxnSpPr>
            <a:cxnSpLocks noChangeShapeType="1"/>
            <a:stCxn id="210950" idx="5"/>
            <a:endCxn id="210952" idx="1"/>
          </p:cNvCxnSpPr>
          <p:nvPr/>
        </p:nvCxnSpPr>
        <p:spPr bwMode="auto">
          <a:xfrm>
            <a:off x="5441950" y="3317875"/>
            <a:ext cx="698500" cy="6794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0954" name="AutoShape 10"/>
          <p:cNvCxnSpPr>
            <a:cxnSpLocks noChangeShapeType="1"/>
            <a:stCxn id="210950" idx="3"/>
            <a:endCxn id="210949" idx="7"/>
          </p:cNvCxnSpPr>
          <p:nvPr/>
        </p:nvCxnSpPr>
        <p:spPr bwMode="auto">
          <a:xfrm flipH="1">
            <a:off x="4527550" y="3317875"/>
            <a:ext cx="698500" cy="6794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0955" name="AutoShape 11"/>
          <p:cNvCxnSpPr>
            <a:cxnSpLocks noChangeShapeType="1"/>
            <a:stCxn id="210951" idx="1"/>
            <a:endCxn id="210949" idx="5"/>
          </p:cNvCxnSpPr>
          <p:nvPr/>
        </p:nvCxnSpPr>
        <p:spPr bwMode="auto">
          <a:xfrm flipH="1" flipV="1">
            <a:off x="4527550" y="4232275"/>
            <a:ext cx="698500" cy="755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0956" name="AutoShape 12"/>
          <p:cNvCxnSpPr>
            <a:cxnSpLocks noChangeShapeType="1"/>
            <a:stCxn id="210952" idx="3"/>
            <a:endCxn id="210951" idx="7"/>
          </p:cNvCxnSpPr>
          <p:nvPr/>
        </p:nvCxnSpPr>
        <p:spPr bwMode="auto">
          <a:xfrm flipH="1">
            <a:off x="5441950" y="4232275"/>
            <a:ext cx="698500" cy="755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0957" name="AutoShape 13"/>
          <p:cNvCxnSpPr>
            <a:cxnSpLocks noChangeShapeType="1"/>
            <a:stCxn id="210952" idx="2"/>
            <a:endCxn id="210949" idx="6"/>
          </p:cNvCxnSpPr>
          <p:nvPr/>
        </p:nvCxnSpPr>
        <p:spPr bwMode="auto">
          <a:xfrm flipH="1">
            <a:off x="4581525" y="4114800"/>
            <a:ext cx="15049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0958" name="AutoShape 14"/>
          <p:cNvCxnSpPr>
            <a:cxnSpLocks noChangeShapeType="1"/>
            <a:stCxn id="210951" idx="0"/>
            <a:endCxn id="210950" idx="4"/>
          </p:cNvCxnSpPr>
          <p:nvPr/>
        </p:nvCxnSpPr>
        <p:spPr bwMode="auto">
          <a:xfrm flipV="1">
            <a:off x="5334000" y="3362325"/>
            <a:ext cx="0" cy="1581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10959" name="Rectangle 15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6477000" y="3429000"/>
            <a:ext cx="2286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35" charset="2"/>
              <a:buNone/>
            </a:pPr>
            <a:r>
              <a:rPr lang="en-US" dirty="0"/>
              <a:t>Example</a:t>
            </a:r>
            <a:endParaRPr lang="en-US" dirty="0" smtClean="0"/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35" charset="2"/>
              <a:buChar char="n"/>
            </a:pPr>
            <a:r>
              <a:rPr lang="en-US" b="1" i="1" dirty="0" smtClean="0">
                <a:latin typeface="Times New Roman" pitchFamily="35" charset="0"/>
                <a:ea typeface="ＭＳ Ｐゴシック" pitchFamily="35" charset="-128"/>
              </a:rPr>
              <a:t>|V| </a:t>
            </a:r>
            <a:r>
              <a:rPr lang="en-US" b="1" dirty="0">
                <a:latin typeface="Symbol" pitchFamily="35" charset="2"/>
                <a:ea typeface="ＭＳ Ｐゴシック" pitchFamily="35" charset="-128"/>
                <a:sym typeface="Symbol" pitchFamily="35" charset="2"/>
              </a:rPr>
              <a:t>= </a:t>
            </a:r>
            <a:r>
              <a:rPr lang="en-US" dirty="0">
                <a:latin typeface="Times New Roman" pitchFamily="35" charset="0"/>
                <a:ea typeface="ＭＳ Ｐゴシック" pitchFamily="35" charset="-128"/>
              </a:rPr>
              <a:t>4</a:t>
            </a:r>
            <a:endParaRPr lang="en-US" dirty="0" smtClean="0">
              <a:latin typeface="Times New Roman" pitchFamily="35" charset="0"/>
              <a:ea typeface="ＭＳ Ｐゴシック" pitchFamily="35" charset="-128"/>
            </a:endParaRP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35" charset="2"/>
              <a:buChar char="n"/>
            </a:pPr>
            <a:r>
              <a:rPr lang="en-US" b="1" i="1" dirty="0" smtClean="0">
                <a:latin typeface="Times New Roman" pitchFamily="35" charset="0"/>
                <a:ea typeface="ＭＳ Ｐゴシック" pitchFamily="35" charset="-128"/>
              </a:rPr>
              <a:t>|E| </a:t>
            </a:r>
            <a:r>
              <a:rPr lang="en-US" b="1" dirty="0">
                <a:latin typeface="Symbol" pitchFamily="35" charset="2"/>
                <a:ea typeface="ＭＳ Ｐゴシック" pitchFamily="35" charset="-128"/>
                <a:sym typeface="Symbol" pitchFamily="35" charset="2"/>
              </a:rPr>
              <a:t>= </a:t>
            </a:r>
            <a:r>
              <a:rPr lang="en-US" dirty="0">
                <a:latin typeface="Times New Roman" pitchFamily="35" charset="0"/>
                <a:ea typeface="ＭＳ Ｐゴシック" pitchFamily="35" charset="-128"/>
              </a:rPr>
              <a:t>6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35" charset="2"/>
              <a:buChar char="n"/>
            </a:pPr>
            <a:r>
              <a:rPr lang="en-US" dirty="0" err="1">
                <a:latin typeface="Times New Roman" pitchFamily="35" charset="0"/>
                <a:ea typeface="ＭＳ Ｐゴシック" pitchFamily="35" charset="-128"/>
              </a:rPr>
              <a:t>deg(</a:t>
            </a:r>
            <a:r>
              <a:rPr lang="en-US" b="1" i="1" dirty="0" err="1">
                <a:latin typeface="Times New Roman" pitchFamily="35" charset="0"/>
                <a:ea typeface="ＭＳ Ｐゴシック" pitchFamily="35" charset="-128"/>
              </a:rPr>
              <a:t>v</a:t>
            </a:r>
            <a:r>
              <a:rPr lang="en-US" dirty="0">
                <a:latin typeface="Times New Roman" pitchFamily="35" charset="0"/>
                <a:ea typeface="ＭＳ Ｐゴシック" pitchFamily="35" charset="-128"/>
              </a:rPr>
              <a:t>)</a:t>
            </a:r>
            <a:r>
              <a:rPr lang="en-US" b="1" i="1" dirty="0">
                <a:latin typeface="Times New Roman" pitchFamily="35" charset="0"/>
                <a:ea typeface="ＭＳ Ｐゴシック" pitchFamily="35" charset="-128"/>
              </a:rPr>
              <a:t> </a:t>
            </a:r>
            <a:r>
              <a:rPr lang="en-US" dirty="0">
                <a:latin typeface="Symbol" pitchFamily="35" charset="2"/>
                <a:ea typeface="ＭＳ Ｐゴシック" pitchFamily="35" charset="-128"/>
              </a:rPr>
              <a:t>= </a:t>
            </a:r>
            <a:r>
              <a:rPr lang="en-US" dirty="0">
                <a:latin typeface="Times New Roman" pitchFamily="35" charset="0"/>
                <a:ea typeface="ＭＳ Ｐゴシック" pitchFamily="35" charset="-128"/>
              </a:rPr>
              <a:t>3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648003" y="5868988"/>
          <a:ext cx="214153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44" name="Equation" r:id="rId3" imgW="1257300" imgH="279400" progId="Equation.DSMT4">
                  <p:embed/>
                </p:oleObj>
              </mc:Choice>
              <mc:Fallback>
                <p:oleObj name="Equation" r:id="rId3" imgW="1257300" imgH="279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003" y="5868988"/>
                        <a:ext cx="2141537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21726" y="5565259"/>
            <a:ext cx="3905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Q:  What is the bound for a digraph?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93095" y="304800"/>
            <a:ext cx="8646347" cy="403438"/>
          </a:xfrm>
        </p:spPr>
        <p:txBody>
          <a:bodyPr/>
          <a:lstStyle/>
          <a:p>
            <a:r>
              <a:rPr lang="en-US" dirty="0"/>
              <a:t>Main Methods of the</a:t>
            </a:r>
            <a:r>
              <a:rPr lang="en-US" dirty="0" smtClean="0"/>
              <a:t> (Undirected) Graph </a:t>
            </a:r>
            <a:r>
              <a:rPr lang="en-US" dirty="0"/>
              <a:t>ADT</a:t>
            </a:r>
          </a:p>
        </p:txBody>
      </p:sp>
      <p:sp>
        <p:nvSpPr>
          <p:cNvPr id="2119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-1" y="964669"/>
            <a:ext cx="4591845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Vertices and edges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are positions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store elements</a:t>
            </a:r>
          </a:p>
          <a:p>
            <a:pPr>
              <a:lnSpc>
                <a:spcPct val="80000"/>
              </a:lnSpc>
            </a:pPr>
            <a:r>
              <a:rPr lang="en-US" sz="2400" dirty="0" err="1"/>
              <a:t>Accessor</a:t>
            </a:r>
            <a:r>
              <a:rPr lang="en-US" sz="2400" dirty="0"/>
              <a:t> methods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solidFill>
                  <a:srgbClr val="800000"/>
                </a:solidFill>
              </a:rPr>
              <a:t>endVertices</a:t>
            </a:r>
            <a:r>
              <a:rPr lang="en-US" sz="2000" dirty="0" err="1"/>
              <a:t>(e</a:t>
            </a:r>
            <a:r>
              <a:rPr lang="en-US" sz="2000" dirty="0"/>
              <a:t>): an array of the two </a:t>
            </a:r>
            <a:r>
              <a:rPr lang="en-US" sz="2000" dirty="0" err="1"/>
              <a:t>endvertices</a:t>
            </a:r>
            <a:r>
              <a:rPr lang="en-US" sz="2000" dirty="0"/>
              <a:t> of </a:t>
            </a:r>
            <a:r>
              <a:rPr lang="en-US" sz="2000" dirty="0" err="1"/>
              <a:t>e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 err="1">
                <a:solidFill>
                  <a:srgbClr val="800000"/>
                </a:solidFill>
              </a:rPr>
              <a:t>opposite</a:t>
            </a:r>
            <a:r>
              <a:rPr lang="en-US" sz="2000" dirty="0" err="1"/>
              <a:t>(v</a:t>
            </a:r>
            <a:r>
              <a:rPr lang="en-US" sz="2000" dirty="0"/>
              <a:t>, </a:t>
            </a:r>
            <a:r>
              <a:rPr lang="en-US" sz="2000" dirty="0" err="1"/>
              <a:t>e</a:t>
            </a:r>
            <a:r>
              <a:rPr lang="en-US" sz="2000" dirty="0"/>
              <a:t>): the vertex opposite</a:t>
            </a:r>
            <a:r>
              <a:rPr lang="en-US" sz="2000" dirty="0" smtClean="0"/>
              <a:t> to </a:t>
            </a:r>
            <a:r>
              <a:rPr lang="en-US" sz="2000" dirty="0" err="1"/>
              <a:t>v</a:t>
            </a:r>
            <a:r>
              <a:rPr lang="en-US" sz="2000" dirty="0"/>
              <a:t> on </a:t>
            </a:r>
            <a:r>
              <a:rPr lang="en-US" sz="2000" dirty="0" err="1"/>
              <a:t>e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 err="1">
                <a:solidFill>
                  <a:srgbClr val="800000"/>
                </a:solidFill>
              </a:rPr>
              <a:t>areAdjacent</a:t>
            </a:r>
            <a:r>
              <a:rPr lang="en-US" sz="2000" dirty="0" err="1"/>
              <a:t>(v</a:t>
            </a:r>
            <a:r>
              <a:rPr lang="en-US" sz="2000" dirty="0"/>
              <a:t>, </a:t>
            </a:r>
            <a:r>
              <a:rPr lang="en-US" sz="2000" dirty="0" err="1"/>
              <a:t>w</a:t>
            </a:r>
            <a:r>
              <a:rPr lang="en-US" sz="2000" dirty="0"/>
              <a:t>): true </a:t>
            </a:r>
            <a:r>
              <a:rPr lang="en-US" sz="2000" dirty="0" err="1"/>
              <a:t>iff</a:t>
            </a:r>
            <a:r>
              <a:rPr lang="en-US" sz="2000" dirty="0"/>
              <a:t> </a:t>
            </a:r>
            <a:r>
              <a:rPr lang="en-US" sz="2000" dirty="0" err="1"/>
              <a:t>v</a:t>
            </a:r>
            <a:r>
              <a:rPr lang="en-US" sz="2000" dirty="0"/>
              <a:t> and </a:t>
            </a:r>
            <a:r>
              <a:rPr lang="en-US" sz="2000" dirty="0" err="1"/>
              <a:t>w</a:t>
            </a:r>
            <a:r>
              <a:rPr lang="en-US" sz="2000" dirty="0"/>
              <a:t> are adjacent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solidFill>
                  <a:srgbClr val="800000"/>
                </a:solidFill>
              </a:rPr>
              <a:t>replace</a:t>
            </a:r>
            <a:r>
              <a:rPr lang="en-US" sz="2000" dirty="0" err="1"/>
              <a:t>(v</a:t>
            </a:r>
            <a:r>
              <a:rPr lang="en-US" sz="2000" dirty="0"/>
              <a:t>, </a:t>
            </a:r>
            <a:r>
              <a:rPr lang="en-US" sz="2000" dirty="0" err="1"/>
              <a:t>x</a:t>
            </a:r>
            <a:r>
              <a:rPr lang="en-US" sz="2000" dirty="0"/>
              <a:t>): replace element at vertex </a:t>
            </a:r>
            <a:r>
              <a:rPr lang="en-US" sz="2000" dirty="0" err="1"/>
              <a:t>v</a:t>
            </a:r>
            <a:r>
              <a:rPr lang="en-US" sz="2000" dirty="0"/>
              <a:t> with </a:t>
            </a:r>
            <a:r>
              <a:rPr lang="en-US" sz="2000" dirty="0" err="1"/>
              <a:t>x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 err="1">
                <a:solidFill>
                  <a:srgbClr val="800000"/>
                </a:solidFill>
              </a:rPr>
              <a:t>replace</a:t>
            </a:r>
            <a:r>
              <a:rPr lang="en-US" sz="2000" dirty="0" err="1"/>
              <a:t>(e</a:t>
            </a:r>
            <a:r>
              <a:rPr lang="en-US" sz="2000" dirty="0"/>
              <a:t>, </a:t>
            </a:r>
            <a:r>
              <a:rPr lang="en-US" sz="2000" dirty="0" err="1"/>
              <a:t>x</a:t>
            </a:r>
            <a:r>
              <a:rPr lang="en-US" sz="2000" dirty="0"/>
              <a:t>): replace element at edge </a:t>
            </a:r>
            <a:r>
              <a:rPr lang="en-US" sz="2000" dirty="0" err="1"/>
              <a:t>e</a:t>
            </a:r>
            <a:r>
              <a:rPr lang="en-US" sz="2000" dirty="0"/>
              <a:t> with </a:t>
            </a:r>
            <a:r>
              <a:rPr lang="en-US" sz="2000" dirty="0" err="1"/>
              <a:t>x</a:t>
            </a:r>
            <a:endParaRPr lang="en-US" sz="2000" dirty="0"/>
          </a:p>
        </p:txBody>
      </p:sp>
      <p:sp>
        <p:nvSpPr>
          <p:cNvPr id="211972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591845" y="964669"/>
            <a:ext cx="4552155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Update methods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solidFill>
                  <a:srgbClr val="800000"/>
                </a:solidFill>
              </a:rPr>
              <a:t>insertVertex</a:t>
            </a:r>
            <a:r>
              <a:rPr lang="en-US" sz="2000" dirty="0" err="1"/>
              <a:t>(o</a:t>
            </a:r>
            <a:r>
              <a:rPr lang="en-US" sz="2000" dirty="0"/>
              <a:t>): insert a vertex storing element </a:t>
            </a:r>
            <a:r>
              <a:rPr lang="en-US" sz="2000" dirty="0" err="1"/>
              <a:t>o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 err="1">
                <a:solidFill>
                  <a:srgbClr val="800000"/>
                </a:solidFill>
              </a:rPr>
              <a:t>insertEdge</a:t>
            </a:r>
            <a:r>
              <a:rPr lang="en-US" sz="2000" dirty="0" err="1"/>
              <a:t>(v</a:t>
            </a:r>
            <a:r>
              <a:rPr lang="en-US" sz="2000" dirty="0"/>
              <a:t>, </a:t>
            </a:r>
            <a:r>
              <a:rPr lang="en-US" sz="2000" dirty="0" err="1"/>
              <a:t>w</a:t>
            </a:r>
            <a:r>
              <a:rPr lang="en-US" sz="2000" dirty="0"/>
              <a:t>, </a:t>
            </a:r>
            <a:r>
              <a:rPr lang="en-US" sz="2000" dirty="0" err="1"/>
              <a:t>o</a:t>
            </a:r>
            <a:r>
              <a:rPr lang="en-US" sz="2000" dirty="0"/>
              <a:t>): insert an edge (</a:t>
            </a:r>
            <a:r>
              <a:rPr lang="en-US" sz="2000" dirty="0" err="1"/>
              <a:t>v,w</a:t>
            </a:r>
            <a:r>
              <a:rPr lang="en-US" sz="2000" dirty="0"/>
              <a:t>) storing element </a:t>
            </a:r>
            <a:r>
              <a:rPr lang="en-US" sz="2000" dirty="0" err="1"/>
              <a:t>o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 err="1">
                <a:solidFill>
                  <a:srgbClr val="800000"/>
                </a:solidFill>
              </a:rPr>
              <a:t>removeVertex</a:t>
            </a:r>
            <a:r>
              <a:rPr lang="en-US" sz="2000" dirty="0" err="1"/>
              <a:t>(v</a:t>
            </a:r>
            <a:r>
              <a:rPr lang="en-US" sz="2000" dirty="0"/>
              <a:t>): remove vertex </a:t>
            </a:r>
            <a:r>
              <a:rPr lang="en-US" sz="2000" dirty="0" err="1"/>
              <a:t>v</a:t>
            </a:r>
            <a:r>
              <a:rPr lang="en-US" sz="2000" dirty="0"/>
              <a:t> (and its incident edges)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solidFill>
                  <a:srgbClr val="800000"/>
                </a:solidFill>
              </a:rPr>
              <a:t>removeEdge</a:t>
            </a:r>
            <a:r>
              <a:rPr lang="en-US" sz="2000" dirty="0" err="1"/>
              <a:t>(e</a:t>
            </a:r>
            <a:r>
              <a:rPr lang="en-US" sz="2000" dirty="0"/>
              <a:t>): remove edge </a:t>
            </a:r>
            <a:r>
              <a:rPr lang="en-US" sz="2000" dirty="0" err="1"/>
              <a:t>e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 err="1"/>
              <a:t>Iterator</a:t>
            </a:r>
            <a:r>
              <a:rPr lang="en-US" sz="2400" dirty="0"/>
              <a:t> methods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solidFill>
                  <a:srgbClr val="800000"/>
                </a:solidFill>
              </a:rPr>
              <a:t>incidentEdges</a:t>
            </a:r>
            <a:r>
              <a:rPr lang="en-US" sz="2000" dirty="0" err="1"/>
              <a:t>(v</a:t>
            </a:r>
            <a:r>
              <a:rPr lang="en-US" sz="2000" dirty="0"/>
              <a:t>): edges incident to </a:t>
            </a:r>
            <a:r>
              <a:rPr lang="en-US" sz="2000" dirty="0" err="1"/>
              <a:t>v</a:t>
            </a:r>
            <a:endParaRPr lang="en-US" sz="2000" dirty="0">
              <a:solidFill>
                <a:schemeClr val="tx2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800000"/>
                </a:solidFill>
              </a:rPr>
              <a:t>vertices</a:t>
            </a:r>
            <a:r>
              <a:rPr lang="en-US" sz="2000" dirty="0"/>
              <a:t>(): all vertices in the graph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800000"/>
                </a:solidFill>
              </a:rPr>
              <a:t>edges</a:t>
            </a:r>
            <a:r>
              <a:rPr lang="en-US" sz="2000" dirty="0"/>
              <a:t>(): all edges in the graph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6538"/>
            <a:ext cx="8229600" cy="395287"/>
          </a:xfrm>
        </p:spPr>
        <p:txBody>
          <a:bodyPr/>
          <a:lstStyle/>
          <a:p>
            <a:r>
              <a:rPr lang="en-US" sz="2800"/>
              <a:t>Running Time of Graph Algorithms</a:t>
            </a:r>
          </a:p>
        </p:txBody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noFill/>
        </p:spPr>
        <p:txBody>
          <a:bodyPr/>
          <a:lstStyle/>
          <a:p>
            <a:r>
              <a:rPr lang="en-US" dirty="0"/>
              <a:t>Running time often a function of both |V| and |E|.</a:t>
            </a:r>
          </a:p>
          <a:p>
            <a:endParaRPr lang="en-US" dirty="0"/>
          </a:p>
          <a:p>
            <a:r>
              <a:rPr lang="en-US" dirty="0"/>
              <a:t>For convenience,</a:t>
            </a:r>
            <a:r>
              <a:rPr lang="en-US" dirty="0" smtClean="0"/>
              <a:t> we sometimes drop </a:t>
            </a:r>
            <a:r>
              <a:rPr lang="en-US" dirty="0"/>
              <a:t>the | . | in asymptotic notation, e.g. </a:t>
            </a:r>
            <a:r>
              <a:rPr lang="en-US" i="1" dirty="0"/>
              <a:t>O(V+E).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8162" name="Picture 2" descr="fig22-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42619"/>
          <a:stretch>
            <a:fillRect/>
          </a:stretch>
        </p:blipFill>
        <p:spPr bwMode="auto">
          <a:xfrm>
            <a:off x="0" y="1665288"/>
            <a:ext cx="9144000" cy="2024062"/>
          </a:xfrm>
          <a:prstGeom prst="rect">
            <a:avLst/>
          </a:prstGeom>
          <a:noFill/>
        </p:spPr>
      </p:pic>
      <p:sp>
        <p:nvSpPr>
          <p:cNvPr id="988163" name="Text Box 3"/>
          <p:cNvSpPr txBox="1">
            <a:spLocks noChangeArrowheads="1"/>
          </p:cNvSpPr>
          <p:nvPr/>
        </p:nvSpPr>
        <p:spPr bwMode="auto">
          <a:xfrm>
            <a:off x="241300" y="396875"/>
            <a:ext cx="8645525" cy="48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800" b="0" dirty="0" smtClean="0">
                <a:solidFill>
                  <a:schemeClr val="tx2"/>
                </a:solidFill>
                <a:latin typeface="Comic Sans MS" pitchFamily="35" charset="0"/>
              </a:rPr>
              <a:t>Implementing a Graph (Simplified)</a:t>
            </a:r>
            <a:endParaRPr lang="en-US" sz="2800" b="0" dirty="0">
              <a:solidFill>
                <a:schemeClr val="tx2"/>
              </a:solidFill>
              <a:latin typeface="Comic Sans MS" pitchFamily="35" charset="0"/>
            </a:endParaRPr>
          </a:p>
        </p:txBody>
      </p:sp>
      <p:sp>
        <p:nvSpPr>
          <p:cNvPr id="988164" name="Text Box 4"/>
          <p:cNvSpPr txBox="1">
            <a:spLocks noChangeArrowheads="1"/>
          </p:cNvSpPr>
          <p:nvPr/>
        </p:nvSpPr>
        <p:spPr bwMode="auto">
          <a:xfrm>
            <a:off x="3975100" y="4062413"/>
            <a:ext cx="2041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000" b="0">
                <a:solidFill>
                  <a:schemeClr val="tx2"/>
                </a:solidFill>
                <a:latin typeface="Comic Sans MS" pitchFamily="35" charset="0"/>
              </a:rPr>
              <a:t>Adjacency List</a:t>
            </a:r>
          </a:p>
        </p:txBody>
      </p:sp>
      <p:sp>
        <p:nvSpPr>
          <p:cNvPr id="988165" name="Text Box 5"/>
          <p:cNvSpPr txBox="1">
            <a:spLocks noChangeArrowheads="1"/>
          </p:cNvSpPr>
          <p:nvPr/>
        </p:nvSpPr>
        <p:spPr bwMode="auto">
          <a:xfrm>
            <a:off x="6632575" y="4030663"/>
            <a:ext cx="2511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000" b="0">
                <a:solidFill>
                  <a:schemeClr val="tx2"/>
                </a:solidFill>
                <a:latin typeface="Comic Sans MS" pitchFamily="35" charset="0"/>
              </a:rPr>
              <a:t>Adjacency Matrix</a:t>
            </a:r>
          </a:p>
        </p:txBody>
      </p:sp>
      <p:graphicFrame>
        <p:nvGraphicFramePr>
          <p:cNvPr id="988166" name="Object 6"/>
          <p:cNvGraphicFramePr>
            <a:graphicFrameLocks noChangeAspect="1"/>
          </p:cNvGraphicFramePr>
          <p:nvPr/>
        </p:nvGraphicFramePr>
        <p:xfrm>
          <a:off x="122238" y="4751388"/>
          <a:ext cx="1939925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836" name="Equation" r:id="rId4" imgW="1155600" imgH="203040" progId="Equation.DSMT4">
                  <p:embed/>
                </p:oleObj>
              </mc:Choice>
              <mc:Fallback>
                <p:oleObj name="Equation" r:id="rId4" imgW="115560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8" y="4751388"/>
                        <a:ext cx="1939925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8167" name="Object 7"/>
          <p:cNvGraphicFramePr>
            <a:graphicFrameLocks noChangeAspect="1"/>
          </p:cNvGraphicFramePr>
          <p:nvPr/>
        </p:nvGraphicFramePr>
        <p:xfrm>
          <a:off x="122238" y="5353050"/>
          <a:ext cx="413702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837" name="Equation" r:id="rId6" imgW="2463480" imgH="203040" progId="Equation.DSMT4">
                  <p:embed/>
                </p:oleObj>
              </mc:Choice>
              <mc:Fallback>
                <p:oleObj name="Equation" r:id="rId6" imgW="246348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8" y="5353050"/>
                        <a:ext cx="4137025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8168" name="Object 8"/>
          <p:cNvGraphicFramePr>
            <a:graphicFrameLocks noChangeAspect="1"/>
          </p:cNvGraphicFramePr>
          <p:nvPr/>
        </p:nvGraphicFramePr>
        <p:xfrm>
          <a:off x="122238" y="5911850"/>
          <a:ext cx="343217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838" name="Equation" r:id="rId8" imgW="2044440" imgH="203040" progId="Equation.DSMT4">
                  <p:embed/>
                </p:oleObj>
              </mc:Choice>
              <mc:Fallback>
                <p:oleObj name="Equation" r:id="rId8" imgW="204444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8" y="5911850"/>
                        <a:ext cx="3432175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8169" name="Object 9"/>
          <p:cNvGraphicFramePr>
            <a:graphicFrameLocks noChangeAspect="1"/>
          </p:cNvGraphicFramePr>
          <p:nvPr/>
        </p:nvGraphicFramePr>
        <p:xfrm>
          <a:off x="4306888" y="4727575"/>
          <a:ext cx="11953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839" name="Equation" r:id="rId10" imgW="583920" imgH="203040" progId="Equation.DSMT4">
                  <p:embed/>
                </p:oleObj>
              </mc:Choice>
              <mc:Fallback>
                <p:oleObj name="Equation" r:id="rId10" imgW="58392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6888" y="4727575"/>
                        <a:ext cx="1195387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8170" name="Object 10"/>
          <p:cNvGraphicFramePr>
            <a:graphicFrameLocks noChangeAspect="1"/>
          </p:cNvGraphicFramePr>
          <p:nvPr/>
        </p:nvGraphicFramePr>
        <p:xfrm>
          <a:off x="4297363" y="5307013"/>
          <a:ext cx="16891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840" name="Equation" r:id="rId12" imgW="825480" imgH="203040" progId="Equation.DSMT4">
                  <p:embed/>
                </p:oleObj>
              </mc:Choice>
              <mc:Fallback>
                <p:oleObj name="Equation" r:id="rId12" imgW="82548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7363" y="5307013"/>
                        <a:ext cx="1689100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8171" name="Object 11"/>
          <p:cNvGraphicFramePr>
            <a:graphicFrameLocks noChangeAspect="1"/>
          </p:cNvGraphicFramePr>
          <p:nvPr/>
        </p:nvGraphicFramePr>
        <p:xfrm>
          <a:off x="4314825" y="5884863"/>
          <a:ext cx="16891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841" name="Equation" r:id="rId14" imgW="825480" imgH="203040" progId="Equation.DSMT4">
                  <p:embed/>
                </p:oleObj>
              </mc:Choice>
              <mc:Fallback>
                <p:oleObj name="Equation" r:id="rId14" imgW="825480" imgH="203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4825" y="5884863"/>
                        <a:ext cx="1689100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8172" name="Object 12"/>
          <p:cNvGraphicFramePr>
            <a:graphicFrameLocks noChangeAspect="1"/>
          </p:cNvGraphicFramePr>
          <p:nvPr/>
        </p:nvGraphicFramePr>
        <p:xfrm>
          <a:off x="7602538" y="4681538"/>
          <a:ext cx="83185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842" name="Equation" r:id="rId16" imgW="406080" imgH="228600" progId="Equation.DSMT4">
                  <p:embed/>
                </p:oleObj>
              </mc:Choice>
              <mc:Fallback>
                <p:oleObj name="Equation" r:id="rId16" imgW="40608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2538" y="4681538"/>
                        <a:ext cx="831850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8173" name="Object 13"/>
          <p:cNvGraphicFramePr>
            <a:graphicFrameLocks noChangeAspect="1"/>
          </p:cNvGraphicFramePr>
          <p:nvPr/>
        </p:nvGraphicFramePr>
        <p:xfrm>
          <a:off x="7589838" y="5289550"/>
          <a:ext cx="7016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843" name="Equation" r:id="rId18" imgW="342720" imgH="203040" progId="Equation.DSMT4">
                  <p:embed/>
                </p:oleObj>
              </mc:Choice>
              <mc:Fallback>
                <p:oleObj name="Equation" r:id="rId18" imgW="342720" imgH="203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9838" y="5289550"/>
                        <a:ext cx="70167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8174" name="Object 14"/>
          <p:cNvGraphicFramePr>
            <a:graphicFrameLocks noChangeAspect="1"/>
          </p:cNvGraphicFramePr>
          <p:nvPr/>
        </p:nvGraphicFramePr>
        <p:xfrm>
          <a:off x="7570788" y="5897563"/>
          <a:ext cx="5984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844" name="Equation" r:id="rId20" imgW="291960" imgH="203040" progId="Equation.DSMT4">
                  <p:embed/>
                </p:oleObj>
              </mc:Choice>
              <mc:Fallback>
                <p:oleObj name="Equation" r:id="rId20" imgW="291960" imgH="203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0788" y="5897563"/>
                        <a:ext cx="598487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DFS Example on Undirected Graph</a:t>
            </a:r>
            <a:endParaRPr lang="en-US" dirty="0"/>
          </a:p>
        </p:txBody>
      </p:sp>
      <p:sp>
        <p:nvSpPr>
          <p:cNvPr id="226308" name="Oval 4"/>
          <p:cNvSpPr>
            <a:spLocks noChangeAspect="1" noChangeArrowheads="1"/>
          </p:cNvSpPr>
          <p:nvPr/>
        </p:nvSpPr>
        <p:spPr bwMode="auto">
          <a:xfrm>
            <a:off x="2606675" y="4997450"/>
            <a:ext cx="366713" cy="366712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26309" name="Oval 5"/>
          <p:cNvSpPr>
            <a:spLocks noChangeAspect="1" noChangeArrowheads="1"/>
          </p:cNvSpPr>
          <p:nvPr/>
        </p:nvSpPr>
        <p:spPr bwMode="auto">
          <a:xfrm>
            <a:off x="1143000" y="4997450"/>
            <a:ext cx="366713" cy="366712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26310" name="Oval 6"/>
          <p:cNvSpPr>
            <a:spLocks noChangeAspect="1" noChangeArrowheads="1"/>
          </p:cNvSpPr>
          <p:nvPr/>
        </p:nvSpPr>
        <p:spPr bwMode="auto">
          <a:xfrm>
            <a:off x="1874838" y="4265613"/>
            <a:ext cx="366713" cy="366712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226311" name="Oval 7"/>
          <p:cNvSpPr>
            <a:spLocks noChangeAspect="1" noChangeArrowheads="1"/>
          </p:cNvSpPr>
          <p:nvPr/>
        </p:nvSpPr>
        <p:spPr bwMode="auto">
          <a:xfrm>
            <a:off x="1874838" y="5729288"/>
            <a:ext cx="366713" cy="366712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C</a:t>
            </a:r>
          </a:p>
        </p:txBody>
      </p:sp>
      <p:cxnSp>
        <p:nvCxnSpPr>
          <p:cNvPr id="226312" name="AutoShape 8"/>
          <p:cNvCxnSpPr>
            <a:cxnSpLocks noChangeAspect="1" noChangeShapeType="1"/>
            <a:stCxn id="226310" idx="3"/>
            <a:endCxn id="226309" idx="7"/>
          </p:cNvCxnSpPr>
          <p:nvPr/>
        </p:nvCxnSpPr>
        <p:spPr bwMode="auto">
          <a:xfrm flipH="1">
            <a:off x="1455738" y="4597400"/>
            <a:ext cx="471488" cy="442912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313" name="AutoShape 9"/>
          <p:cNvCxnSpPr>
            <a:cxnSpLocks noChangeAspect="1" noChangeShapeType="1"/>
            <a:stCxn id="226311" idx="1"/>
            <a:endCxn id="226309" idx="5"/>
          </p:cNvCxnSpPr>
          <p:nvPr/>
        </p:nvCxnSpPr>
        <p:spPr bwMode="auto">
          <a:xfrm flipH="1" flipV="1">
            <a:off x="1454150" y="5316538"/>
            <a:ext cx="474663" cy="4587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314" name="AutoShape 10"/>
          <p:cNvCxnSpPr>
            <a:cxnSpLocks noChangeAspect="1" noChangeShapeType="1"/>
            <a:stCxn id="226311" idx="7"/>
            <a:endCxn id="226308" idx="3"/>
          </p:cNvCxnSpPr>
          <p:nvPr/>
        </p:nvCxnSpPr>
        <p:spPr bwMode="auto">
          <a:xfrm flipV="1">
            <a:off x="2185988" y="5316538"/>
            <a:ext cx="474663" cy="4587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315" name="AutoShape 11"/>
          <p:cNvCxnSpPr>
            <a:cxnSpLocks noChangeAspect="1" noChangeShapeType="1"/>
            <a:stCxn id="226310" idx="5"/>
            <a:endCxn id="226308" idx="1"/>
          </p:cNvCxnSpPr>
          <p:nvPr/>
        </p:nvCxnSpPr>
        <p:spPr bwMode="auto">
          <a:xfrm>
            <a:off x="2187575" y="4597400"/>
            <a:ext cx="471488" cy="4429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316" name="AutoShape 12"/>
          <p:cNvCxnSpPr>
            <a:cxnSpLocks noChangeAspect="1" noChangeShapeType="1"/>
            <a:stCxn id="226310" idx="4"/>
            <a:endCxn id="226311" idx="0"/>
          </p:cNvCxnSpPr>
          <p:nvPr/>
        </p:nvCxnSpPr>
        <p:spPr bwMode="auto">
          <a:xfrm>
            <a:off x="2057400" y="4649788"/>
            <a:ext cx="0" cy="10683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317" name="Oval 13"/>
          <p:cNvSpPr>
            <a:spLocks noChangeAspect="1" noChangeArrowheads="1"/>
          </p:cNvSpPr>
          <p:nvPr/>
        </p:nvSpPr>
        <p:spPr bwMode="auto">
          <a:xfrm>
            <a:off x="3857625" y="4997450"/>
            <a:ext cx="366713" cy="366712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226319" name="AutoShape 15"/>
          <p:cNvCxnSpPr>
            <a:cxnSpLocks noChangeAspect="1" noChangeShapeType="1"/>
            <a:stCxn id="226311" idx="6"/>
            <a:endCxn id="226317" idx="3"/>
          </p:cNvCxnSpPr>
          <p:nvPr/>
        </p:nvCxnSpPr>
        <p:spPr bwMode="auto">
          <a:xfrm flipV="1">
            <a:off x="2249488" y="5319713"/>
            <a:ext cx="1660525" cy="5921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320" name="AutoShape 16"/>
          <p:cNvCxnSpPr>
            <a:cxnSpLocks noChangeAspect="1" noChangeShapeType="1"/>
            <a:stCxn id="226317" idx="1"/>
            <a:endCxn id="226310" idx="6"/>
          </p:cNvCxnSpPr>
          <p:nvPr/>
        </p:nvCxnSpPr>
        <p:spPr bwMode="auto">
          <a:xfrm flipH="1" flipV="1">
            <a:off x="2259013" y="4448175"/>
            <a:ext cx="1651000" cy="5921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321" name="Oval 17"/>
          <p:cNvSpPr>
            <a:spLocks noChangeAspect="1" noChangeArrowheads="1"/>
          </p:cNvSpPr>
          <p:nvPr/>
        </p:nvSpPr>
        <p:spPr bwMode="auto">
          <a:xfrm>
            <a:off x="6911975" y="2332038"/>
            <a:ext cx="366713" cy="3667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26322" name="Oval 18"/>
          <p:cNvSpPr>
            <a:spLocks noChangeAspect="1" noChangeArrowheads="1"/>
          </p:cNvSpPr>
          <p:nvPr/>
        </p:nvSpPr>
        <p:spPr bwMode="auto">
          <a:xfrm>
            <a:off x="5448300" y="2332038"/>
            <a:ext cx="366713" cy="366713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B</a:t>
            </a:r>
          </a:p>
        </p:txBody>
      </p:sp>
      <p:sp>
        <p:nvSpPr>
          <p:cNvPr id="226323" name="Oval 19"/>
          <p:cNvSpPr>
            <a:spLocks noChangeAspect="1" noChangeArrowheads="1"/>
          </p:cNvSpPr>
          <p:nvPr/>
        </p:nvSpPr>
        <p:spPr bwMode="auto">
          <a:xfrm>
            <a:off x="6180138" y="1600200"/>
            <a:ext cx="366713" cy="366713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226324" name="Oval 20"/>
          <p:cNvSpPr>
            <a:spLocks noChangeAspect="1" noChangeArrowheads="1"/>
          </p:cNvSpPr>
          <p:nvPr/>
        </p:nvSpPr>
        <p:spPr bwMode="auto">
          <a:xfrm>
            <a:off x="6180138" y="3063875"/>
            <a:ext cx="366713" cy="3667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C</a:t>
            </a:r>
          </a:p>
        </p:txBody>
      </p:sp>
      <p:cxnSp>
        <p:nvCxnSpPr>
          <p:cNvPr id="226325" name="AutoShape 21"/>
          <p:cNvCxnSpPr>
            <a:cxnSpLocks noChangeAspect="1" noChangeShapeType="1"/>
            <a:stCxn id="226323" idx="3"/>
            <a:endCxn id="226322" idx="7"/>
          </p:cNvCxnSpPr>
          <p:nvPr/>
        </p:nvCxnSpPr>
        <p:spPr bwMode="auto">
          <a:xfrm flipH="1">
            <a:off x="5761038" y="1931988"/>
            <a:ext cx="471488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326" name="AutoShape 22"/>
          <p:cNvCxnSpPr>
            <a:cxnSpLocks noChangeAspect="1" noChangeShapeType="1"/>
            <a:stCxn id="226324" idx="1"/>
            <a:endCxn id="226322" idx="5"/>
          </p:cNvCxnSpPr>
          <p:nvPr/>
        </p:nvCxnSpPr>
        <p:spPr bwMode="auto">
          <a:xfrm flipH="1" flipV="1">
            <a:off x="5761038" y="2663825"/>
            <a:ext cx="471488" cy="442913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</p:spPr>
      </p:cxnSp>
      <p:cxnSp>
        <p:nvCxnSpPr>
          <p:cNvPr id="226327" name="AutoShape 23"/>
          <p:cNvCxnSpPr>
            <a:cxnSpLocks noChangeAspect="1" noChangeShapeType="1"/>
            <a:stCxn id="226324" idx="7"/>
            <a:endCxn id="226321" idx="3"/>
          </p:cNvCxnSpPr>
          <p:nvPr/>
        </p:nvCxnSpPr>
        <p:spPr bwMode="auto">
          <a:xfrm flipV="1">
            <a:off x="6492875" y="2654300"/>
            <a:ext cx="471488" cy="4524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328" name="AutoShape 24"/>
          <p:cNvCxnSpPr>
            <a:cxnSpLocks noChangeAspect="1" noChangeShapeType="1"/>
            <a:stCxn id="226323" idx="5"/>
            <a:endCxn id="226321" idx="1"/>
          </p:cNvCxnSpPr>
          <p:nvPr/>
        </p:nvCxnSpPr>
        <p:spPr bwMode="auto">
          <a:xfrm>
            <a:off x="6492875" y="1931988"/>
            <a:ext cx="471488" cy="4429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329" name="AutoShape 25"/>
          <p:cNvCxnSpPr>
            <a:cxnSpLocks noChangeAspect="1" noChangeShapeType="1"/>
            <a:stCxn id="226323" idx="4"/>
            <a:endCxn id="226324" idx="0"/>
          </p:cNvCxnSpPr>
          <p:nvPr/>
        </p:nvCxnSpPr>
        <p:spPr bwMode="auto">
          <a:xfrm>
            <a:off x="6362700" y="1984375"/>
            <a:ext cx="0" cy="10683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330" name="Oval 26"/>
          <p:cNvSpPr>
            <a:spLocks noChangeAspect="1" noChangeArrowheads="1"/>
          </p:cNvSpPr>
          <p:nvPr/>
        </p:nvSpPr>
        <p:spPr bwMode="auto">
          <a:xfrm>
            <a:off x="8162925" y="2332038"/>
            <a:ext cx="366713" cy="3667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226332" name="AutoShape 28"/>
          <p:cNvCxnSpPr>
            <a:cxnSpLocks noChangeAspect="1" noChangeShapeType="1"/>
            <a:stCxn id="226324" idx="6"/>
            <a:endCxn id="226330" idx="3"/>
          </p:cNvCxnSpPr>
          <p:nvPr/>
        </p:nvCxnSpPr>
        <p:spPr bwMode="auto">
          <a:xfrm flipV="1">
            <a:off x="6554788" y="2654300"/>
            <a:ext cx="1660525" cy="5921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333" name="AutoShape 29"/>
          <p:cNvCxnSpPr>
            <a:cxnSpLocks noChangeAspect="1" noChangeShapeType="1"/>
            <a:stCxn id="226330" idx="1"/>
            <a:endCxn id="226323" idx="6"/>
          </p:cNvCxnSpPr>
          <p:nvPr/>
        </p:nvCxnSpPr>
        <p:spPr bwMode="auto">
          <a:xfrm flipH="1" flipV="1">
            <a:off x="6564313" y="1782763"/>
            <a:ext cx="1651000" cy="5921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334" name="Oval 30"/>
          <p:cNvSpPr>
            <a:spLocks noChangeAspect="1" noChangeArrowheads="1"/>
          </p:cNvSpPr>
          <p:nvPr/>
        </p:nvSpPr>
        <p:spPr bwMode="auto">
          <a:xfrm>
            <a:off x="6911975" y="4999038"/>
            <a:ext cx="366713" cy="3667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26335" name="Oval 31"/>
          <p:cNvSpPr>
            <a:spLocks noChangeAspect="1" noChangeArrowheads="1"/>
          </p:cNvSpPr>
          <p:nvPr/>
        </p:nvSpPr>
        <p:spPr bwMode="auto">
          <a:xfrm>
            <a:off x="5448300" y="4999038"/>
            <a:ext cx="366713" cy="366713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B</a:t>
            </a:r>
          </a:p>
        </p:txBody>
      </p:sp>
      <p:sp>
        <p:nvSpPr>
          <p:cNvPr id="226336" name="Oval 32"/>
          <p:cNvSpPr>
            <a:spLocks noChangeAspect="1" noChangeArrowheads="1"/>
          </p:cNvSpPr>
          <p:nvPr/>
        </p:nvSpPr>
        <p:spPr bwMode="auto">
          <a:xfrm>
            <a:off x="6180138" y="4267200"/>
            <a:ext cx="366713" cy="366713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226337" name="Oval 33"/>
          <p:cNvSpPr>
            <a:spLocks noChangeAspect="1" noChangeArrowheads="1"/>
          </p:cNvSpPr>
          <p:nvPr/>
        </p:nvSpPr>
        <p:spPr bwMode="auto">
          <a:xfrm>
            <a:off x="6180138" y="5730875"/>
            <a:ext cx="366713" cy="366713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C</a:t>
            </a:r>
          </a:p>
        </p:txBody>
      </p:sp>
      <p:cxnSp>
        <p:nvCxnSpPr>
          <p:cNvPr id="226338" name="AutoShape 34"/>
          <p:cNvCxnSpPr>
            <a:cxnSpLocks noChangeAspect="1" noChangeShapeType="1"/>
            <a:stCxn id="226336" idx="3"/>
            <a:endCxn id="226335" idx="7"/>
          </p:cNvCxnSpPr>
          <p:nvPr/>
        </p:nvCxnSpPr>
        <p:spPr bwMode="auto">
          <a:xfrm flipH="1">
            <a:off x="5761038" y="4598988"/>
            <a:ext cx="471488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339" name="AutoShape 35"/>
          <p:cNvCxnSpPr>
            <a:cxnSpLocks noChangeAspect="1" noChangeShapeType="1"/>
            <a:stCxn id="226337" idx="1"/>
            <a:endCxn id="226335" idx="5"/>
          </p:cNvCxnSpPr>
          <p:nvPr/>
        </p:nvCxnSpPr>
        <p:spPr bwMode="auto">
          <a:xfrm flipH="1" flipV="1">
            <a:off x="5761038" y="5330825"/>
            <a:ext cx="471488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</p:spPr>
      </p:cxnSp>
      <p:cxnSp>
        <p:nvCxnSpPr>
          <p:cNvPr id="226340" name="AutoShape 36"/>
          <p:cNvCxnSpPr>
            <a:cxnSpLocks noChangeAspect="1" noChangeShapeType="1"/>
            <a:stCxn id="226337" idx="7"/>
            <a:endCxn id="226334" idx="3"/>
          </p:cNvCxnSpPr>
          <p:nvPr/>
        </p:nvCxnSpPr>
        <p:spPr bwMode="auto">
          <a:xfrm flipV="1">
            <a:off x="6492875" y="5321300"/>
            <a:ext cx="471488" cy="4429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341" name="AutoShape 37"/>
          <p:cNvCxnSpPr>
            <a:cxnSpLocks noChangeAspect="1" noChangeShapeType="1"/>
            <a:stCxn id="226336" idx="5"/>
            <a:endCxn id="226334" idx="1"/>
          </p:cNvCxnSpPr>
          <p:nvPr/>
        </p:nvCxnSpPr>
        <p:spPr bwMode="auto">
          <a:xfrm>
            <a:off x="6492875" y="4598988"/>
            <a:ext cx="471488" cy="4429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342" name="AutoShape 38"/>
          <p:cNvCxnSpPr>
            <a:cxnSpLocks noChangeAspect="1" noChangeShapeType="1"/>
            <a:stCxn id="226336" idx="4"/>
            <a:endCxn id="226337" idx="0"/>
          </p:cNvCxnSpPr>
          <p:nvPr/>
        </p:nvCxnSpPr>
        <p:spPr bwMode="auto">
          <a:xfrm>
            <a:off x="6362700" y="4651375"/>
            <a:ext cx="0" cy="1058863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dash"/>
            <a:round/>
            <a:headEnd type="triangle" w="med" len="med"/>
            <a:tailEnd/>
          </a:ln>
          <a:effectLst/>
        </p:spPr>
      </p:cxnSp>
      <p:sp>
        <p:nvSpPr>
          <p:cNvPr id="226343" name="Oval 39"/>
          <p:cNvSpPr>
            <a:spLocks noChangeAspect="1" noChangeArrowheads="1"/>
          </p:cNvSpPr>
          <p:nvPr/>
        </p:nvSpPr>
        <p:spPr bwMode="auto">
          <a:xfrm>
            <a:off x="8162925" y="4999038"/>
            <a:ext cx="366713" cy="3667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226344" name="AutoShape 40"/>
          <p:cNvCxnSpPr>
            <a:cxnSpLocks noChangeAspect="1" noChangeShapeType="1"/>
            <a:stCxn id="226337" idx="6"/>
            <a:endCxn id="226343" idx="3"/>
          </p:cNvCxnSpPr>
          <p:nvPr/>
        </p:nvCxnSpPr>
        <p:spPr bwMode="auto">
          <a:xfrm flipV="1">
            <a:off x="6564313" y="5321300"/>
            <a:ext cx="1651000" cy="5921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345" name="AutoShape 41"/>
          <p:cNvCxnSpPr>
            <a:cxnSpLocks noChangeAspect="1" noChangeShapeType="1"/>
            <a:stCxn id="226343" idx="1"/>
            <a:endCxn id="226336" idx="6"/>
          </p:cNvCxnSpPr>
          <p:nvPr/>
        </p:nvCxnSpPr>
        <p:spPr bwMode="auto">
          <a:xfrm flipH="1" flipV="1">
            <a:off x="6564313" y="4449763"/>
            <a:ext cx="1651000" cy="5921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362" name="Text Box 58"/>
          <p:cNvSpPr txBox="1">
            <a:spLocks noChangeArrowheads="1"/>
          </p:cNvSpPr>
          <p:nvPr/>
        </p:nvSpPr>
        <p:spPr bwMode="auto">
          <a:xfrm>
            <a:off x="1812925" y="2925763"/>
            <a:ext cx="219233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discovery edge</a:t>
            </a:r>
          </a:p>
        </p:txBody>
      </p:sp>
      <p:sp>
        <p:nvSpPr>
          <p:cNvPr id="226364" name="Text Box 60"/>
          <p:cNvSpPr txBox="1">
            <a:spLocks noChangeArrowheads="1"/>
          </p:cNvSpPr>
          <p:nvPr/>
        </p:nvSpPr>
        <p:spPr bwMode="auto">
          <a:xfrm>
            <a:off x="1812925" y="3352800"/>
            <a:ext cx="15589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back edge</a:t>
            </a:r>
          </a:p>
        </p:txBody>
      </p:sp>
      <p:sp>
        <p:nvSpPr>
          <p:cNvPr id="226365" name="Oval 61"/>
          <p:cNvSpPr>
            <a:spLocks noChangeAspect="1" noChangeArrowheads="1"/>
          </p:cNvSpPr>
          <p:nvPr/>
        </p:nvSpPr>
        <p:spPr bwMode="auto">
          <a:xfrm rot="21600000">
            <a:off x="1001713" y="2117725"/>
            <a:ext cx="366712" cy="366713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226366" name="Text Box 62"/>
          <p:cNvSpPr txBox="1">
            <a:spLocks noChangeArrowheads="1"/>
          </p:cNvSpPr>
          <p:nvPr/>
        </p:nvSpPr>
        <p:spPr bwMode="auto">
          <a:xfrm>
            <a:off x="1812925" y="2071688"/>
            <a:ext cx="980294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finished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6367" name="Oval 63"/>
          <p:cNvSpPr>
            <a:spLocks noChangeAspect="1" noChangeArrowheads="1"/>
          </p:cNvSpPr>
          <p:nvPr/>
        </p:nvSpPr>
        <p:spPr bwMode="auto">
          <a:xfrm rot="21600000">
            <a:off x="1001713" y="1231900"/>
            <a:ext cx="366712" cy="366713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226368" name="Text Box 64"/>
          <p:cNvSpPr txBox="1">
            <a:spLocks noChangeArrowheads="1"/>
          </p:cNvSpPr>
          <p:nvPr/>
        </p:nvSpPr>
        <p:spPr bwMode="auto">
          <a:xfrm>
            <a:off x="1812925" y="1187450"/>
            <a:ext cx="1326881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unexplored</a:t>
            </a:r>
            <a:endParaRPr lang="en-US" dirty="0"/>
          </a:p>
        </p:txBody>
      </p:sp>
      <p:sp>
        <p:nvSpPr>
          <p:cNvPr id="226369" name="Text Box 65"/>
          <p:cNvSpPr txBox="1">
            <a:spLocks noChangeArrowheads="1"/>
          </p:cNvSpPr>
          <p:nvPr/>
        </p:nvSpPr>
        <p:spPr bwMode="auto">
          <a:xfrm>
            <a:off x="1812925" y="2498725"/>
            <a:ext cx="242887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unexplored edge</a:t>
            </a:r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746125" y="2728913"/>
            <a:ext cx="877888" cy="852487"/>
            <a:chOff x="432" y="1691"/>
            <a:chExt cx="937" cy="537"/>
          </a:xfrm>
        </p:grpSpPr>
        <p:sp>
          <p:nvSpPr>
            <p:cNvPr id="226361" name="Line 57"/>
            <p:cNvSpPr>
              <a:spLocks noChangeShapeType="1"/>
            </p:cNvSpPr>
            <p:nvPr/>
          </p:nvSpPr>
          <p:spPr bwMode="auto">
            <a:xfrm>
              <a:off x="432" y="1959"/>
              <a:ext cx="937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363" name="Line 59"/>
            <p:cNvSpPr>
              <a:spLocks noChangeShapeType="1"/>
            </p:cNvSpPr>
            <p:nvPr/>
          </p:nvSpPr>
          <p:spPr bwMode="auto">
            <a:xfrm>
              <a:off x="432" y="2228"/>
              <a:ext cx="937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371" name="Line 67"/>
            <p:cNvSpPr>
              <a:spLocks noChangeShapeType="1"/>
            </p:cNvSpPr>
            <p:nvPr/>
          </p:nvSpPr>
          <p:spPr bwMode="auto">
            <a:xfrm>
              <a:off x="432" y="1691"/>
              <a:ext cx="9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6379" name="AutoShape 75"/>
          <p:cNvSpPr>
            <a:spLocks noChangeArrowheads="1"/>
          </p:cNvSpPr>
          <p:nvPr/>
        </p:nvSpPr>
        <p:spPr bwMode="auto">
          <a:xfrm rot="5400000">
            <a:off x="6759576" y="3643312"/>
            <a:ext cx="457200" cy="333375"/>
          </a:xfrm>
          <a:prstGeom prst="rightArrow">
            <a:avLst>
              <a:gd name="adj1" fmla="val 50000"/>
              <a:gd name="adj2" fmla="val 34286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80" name="AutoShape 76"/>
          <p:cNvSpPr>
            <a:spLocks noChangeArrowheads="1"/>
          </p:cNvSpPr>
          <p:nvPr/>
        </p:nvSpPr>
        <p:spPr bwMode="auto">
          <a:xfrm rot="8100000" flipH="1" flipV="1">
            <a:off x="4205288" y="3629025"/>
            <a:ext cx="1243012" cy="333375"/>
          </a:xfrm>
          <a:prstGeom prst="rightArrow">
            <a:avLst>
              <a:gd name="adj1" fmla="val 50000"/>
              <a:gd name="adj2" fmla="val 93214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Oval 63"/>
          <p:cNvSpPr>
            <a:spLocks noChangeAspect="1" noChangeArrowheads="1"/>
          </p:cNvSpPr>
          <p:nvPr/>
        </p:nvSpPr>
        <p:spPr bwMode="auto">
          <a:xfrm>
            <a:off x="1001713" y="1644650"/>
            <a:ext cx="366712" cy="366713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58" name="Text Box 64"/>
          <p:cNvSpPr txBox="1">
            <a:spLocks noChangeArrowheads="1"/>
          </p:cNvSpPr>
          <p:nvPr/>
        </p:nvSpPr>
        <p:spPr bwMode="auto">
          <a:xfrm>
            <a:off x="1812925" y="1600200"/>
            <a:ext cx="1699053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being explored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(cont.)</a:t>
            </a:r>
          </a:p>
        </p:txBody>
      </p:sp>
      <p:sp>
        <p:nvSpPr>
          <p:cNvPr id="227331" name="Oval 1027"/>
          <p:cNvSpPr>
            <a:spLocks noChangeAspect="1" noChangeArrowheads="1"/>
          </p:cNvSpPr>
          <p:nvPr/>
        </p:nvSpPr>
        <p:spPr bwMode="auto">
          <a:xfrm>
            <a:off x="2355850" y="5073650"/>
            <a:ext cx="366713" cy="366712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D</a:t>
            </a:r>
          </a:p>
        </p:txBody>
      </p:sp>
      <p:sp>
        <p:nvSpPr>
          <p:cNvPr id="227332" name="Oval 1028"/>
          <p:cNvSpPr>
            <a:spLocks noChangeAspect="1" noChangeArrowheads="1"/>
          </p:cNvSpPr>
          <p:nvPr/>
        </p:nvSpPr>
        <p:spPr bwMode="auto">
          <a:xfrm>
            <a:off x="892175" y="5073650"/>
            <a:ext cx="366713" cy="366712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B</a:t>
            </a:r>
          </a:p>
        </p:txBody>
      </p:sp>
      <p:sp>
        <p:nvSpPr>
          <p:cNvPr id="227333" name="Oval 1029"/>
          <p:cNvSpPr>
            <a:spLocks noChangeAspect="1" noChangeArrowheads="1"/>
          </p:cNvSpPr>
          <p:nvPr/>
        </p:nvSpPr>
        <p:spPr bwMode="auto">
          <a:xfrm>
            <a:off x="1624013" y="4341813"/>
            <a:ext cx="366713" cy="366712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227334" name="Oval 1030"/>
          <p:cNvSpPr>
            <a:spLocks noChangeAspect="1" noChangeArrowheads="1"/>
          </p:cNvSpPr>
          <p:nvPr/>
        </p:nvSpPr>
        <p:spPr bwMode="auto">
          <a:xfrm>
            <a:off x="1624013" y="5805488"/>
            <a:ext cx="366713" cy="366712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C</a:t>
            </a:r>
          </a:p>
        </p:txBody>
      </p:sp>
      <p:cxnSp>
        <p:nvCxnSpPr>
          <p:cNvPr id="227335" name="AutoShape 1031"/>
          <p:cNvCxnSpPr>
            <a:cxnSpLocks noChangeAspect="1" noChangeShapeType="1"/>
            <a:stCxn id="227333" idx="3"/>
            <a:endCxn id="227332" idx="7"/>
          </p:cNvCxnSpPr>
          <p:nvPr/>
        </p:nvCxnSpPr>
        <p:spPr bwMode="auto">
          <a:xfrm flipH="1">
            <a:off x="1204913" y="4673600"/>
            <a:ext cx="471488" cy="433387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7336" name="AutoShape 1032"/>
          <p:cNvCxnSpPr>
            <a:cxnSpLocks noChangeAspect="1" noChangeShapeType="1"/>
            <a:stCxn id="227334" idx="1"/>
            <a:endCxn id="227332" idx="5"/>
          </p:cNvCxnSpPr>
          <p:nvPr/>
        </p:nvCxnSpPr>
        <p:spPr bwMode="auto">
          <a:xfrm flipH="1" flipV="1">
            <a:off x="1204913" y="5405438"/>
            <a:ext cx="471488" cy="433387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</p:spPr>
      </p:cxnSp>
      <p:cxnSp>
        <p:nvCxnSpPr>
          <p:cNvPr id="227337" name="AutoShape 1033"/>
          <p:cNvCxnSpPr>
            <a:cxnSpLocks noChangeAspect="1" noChangeShapeType="1"/>
            <a:stCxn id="227334" idx="7"/>
            <a:endCxn id="227331" idx="3"/>
          </p:cNvCxnSpPr>
          <p:nvPr/>
        </p:nvCxnSpPr>
        <p:spPr bwMode="auto">
          <a:xfrm flipV="1">
            <a:off x="1936750" y="5405438"/>
            <a:ext cx="471488" cy="433387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7338" name="AutoShape 1034"/>
          <p:cNvCxnSpPr>
            <a:cxnSpLocks noChangeAspect="1" noChangeShapeType="1"/>
            <a:stCxn id="227333" idx="5"/>
            <a:endCxn id="227331" idx="1"/>
          </p:cNvCxnSpPr>
          <p:nvPr/>
        </p:nvCxnSpPr>
        <p:spPr bwMode="auto">
          <a:xfrm>
            <a:off x="1936750" y="4673600"/>
            <a:ext cx="471488" cy="433387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dash"/>
            <a:round/>
            <a:headEnd type="triangle" w="med" len="med"/>
            <a:tailEnd/>
          </a:ln>
          <a:effectLst/>
        </p:spPr>
      </p:cxnSp>
      <p:cxnSp>
        <p:nvCxnSpPr>
          <p:cNvPr id="227339" name="AutoShape 1035"/>
          <p:cNvCxnSpPr>
            <a:cxnSpLocks noChangeAspect="1" noChangeShapeType="1"/>
            <a:stCxn id="227333" idx="4"/>
            <a:endCxn id="227334" idx="0"/>
          </p:cNvCxnSpPr>
          <p:nvPr/>
        </p:nvCxnSpPr>
        <p:spPr bwMode="auto">
          <a:xfrm>
            <a:off x="1806575" y="4725988"/>
            <a:ext cx="0" cy="1058862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dash"/>
            <a:round/>
            <a:headEnd type="triangle" w="med" len="med"/>
            <a:tailEnd/>
          </a:ln>
          <a:effectLst/>
        </p:spPr>
      </p:cxnSp>
      <p:sp>
        <p:nvSpPr>
          <p:cNvPr id="227340" name="Oval 1036"/>
          <p:cNvSpPr>
            <a:spLocks noChangeAspect="1" noChangeArrowheads="1"/>
          </p:cNvSpPr>
          <p:nvPr/>
        </p:nvSpPr>
        <p:spPr bwMode="auto">
          <a:xfrm>
            <a:off x="3606800" y="5073650"/>
            <a:ext cx="366713" cy="366712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E</a:t>
            </a:r>
          </a:p>
        </p:txBody>
      </p:sp>
      <p:cxnSp>
        <p:nvCxnSpPr>
          <p:cNvPr id="227341" name="AutoShape 1037"/>
          <p:cNvCxnSpPr>
            <a:cxnSpLocks noChangeAspect="1" noChangeShapeType="1"/>
            <a:stCxn id="227334" idx="6"/>
            <a:endCxn id="227340" idx="3"/>
          </p:cNvCxnSpPr>
          <p:nvPr/>
        </p:nvCxnSpPr>
        <p:spPr bwMode="auto">
          <a:xfrm flipV="1">
            <a:off x="2008188" y="5395913"/>
            <a:ext cx="1651000" cy="5921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7342" name="AutoShape 1038"/>
          <p:cNvCxnSpPr>
            <a:cxnSpLocks noChangeAspect="1" noChangeShapeType="1"/>
            <a:stCxn id="227340" idx="1"/>
            <a:endCxn id="227333" idx="6"/>
          </p:cNvCxnSpPr>
          <p:nvPr/>
        </p:nvCxnSpPr>
        <p:spPr bwMode="auto">
          <a:xfrm flipH="1" flipV="1">
            <a:off x="2008188" y="4524375"/>
            <a:ext cx="1651000" cy="5921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7343" name="Oval 1039"/>
          <p:cNvSpPr>
            <a:spLocks noChangeAspect="1" noChangeArrowheads="1"/>
          </p:cNvSpPr>
          <p:nvPr/>
        </p:nvSpPr>
        <p:spPr bwMode="auto">
          <a:xfrm>
            <a:off x="6992938" y="2408238"/>
            <a:ext cx="366712" cy="366713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D</a:t>
            </a:r>
          </a:p>
        </p:txBody>
      </p:sp>
      <p:sp>
        <p:nvSpPr>
          <p:cNvPr id="227344" name="Oval 1040"/>
          <p:cNvSpPr>
            <a:spLocks noChangeAspect="1" noChangeArrowheads="1"/>
          </p:cNvSpPr>
          <p:nvPr/>
        </p:nvSpPr>
        <p:spPr bwMode="auto">
          <a:xfrm>
            <a:off x="5529263" y="2408238"/>
            <a:ext cx="366712" cy="366713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B</a:t>
            </a:r>
          </a:p>
        </p:txBody>
      </p:sp>
      <p:sp>
        <p:nvSpPr>
          <p:cNvPr id="227345" name="Oval 1041"/>
          <p:cNvSpPr>
            <a:spLocks noChangeAspect="1" noChangeArrowheads="1"/>
          </p:cNvSpPr>
          <p:nvPr/>
        </p:nvSpPr>
        <p:spPr bwMode="auto">
          <a:xfrm>
            <a:off x="6261100" y="1676400"/>
            <a:ext cx="366712" cy="366713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227346" name="Oval 1042"/>
          <p:cNvSpPr>
            <a:spLocks noChangeAspect="1" noChangeArrowheads="1"/>
          </p:cNvSpPr>
          <p:nvPr/>
        </p:nvSpPr>
        <p:spPr bwMode="auto">
          <a:xfrm>
            <a:off x="6261100" y="3140075"/>
            <a:ext cx="366712" cy="366713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C</a:t>
            </a:r>
          </a:p>
        </p:txBody>
      </p:sp>
      <p:cxnSp>
        <p:nvCxnSpPr>
          <p:cNvPr id="227347" name="AutoShape 1043"/>
          <p:cNvCxnSpPr>
            <a:cxnSpLocks noChangeAspect="1" noChangeShapeType="1"/>
            <a:stCxn id="227345" idx="3"/>
            <a:endCxn id="227344" idx="7"/>
          </p:cNvCxnSpPr>
          <p:nvPr/>
        </p:nvCxnSpPr>
        <p:spPr bwMode="auto">
          <a:xfrm flipH="1">
            <a:off x="5842000" y="2008188"/>
            <a:ext cx="471487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7348" name="AutoShape 1044"/>
          <p:cNvCxnSpPr>
            <a:cxnSpLocks noChangeAspect="1" noChangeShapeType="1"/>
            <a:stCxn id="227346" idx="1"/>
            <a:endCxn id="227344" idx="5"/>
          </p:cNvCxnSpPr>
          <p:nvPr/>
        </p:nvCxnSpPr>
        <p:spPr bwMode="auto">
          <a:xfrm flipH="1" flipV="1">
            <a:off x="5842000" y="2740025"/>
            <a:ext cx="471487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</p:spPr>
      </p:cxnSp>
      <p:cxnSp>
        <p:nvCxnSpPr>
          <p:cNvPr id="227349" name="AutoShape 1045"/>
          <p:cNvCxnSpPr>
            <a:cxnSpLocks noChangeAspect="1" noChangeShapeType="1"/>
            <a:stCxn id="227346" idx="7"/>
            <a:endCxn id="227343" idx="3"/>
          </p:cNvCxnSpPr>
          <p:nvPr/>
        </p:nvCxnSpPr>
        <p:spPr bwMode="auto">
          <a:xfrm flipV="1">
            <a:off x="6573838" y="2740025"/>
            <a:ext cx="471487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7350" name="AutoShape 1046"/>
          <p:cNvCxnSpPr>
            <a:cxnSpLocks noChangeAspect="1" noChangeShapeType="1"/>
            <a:stCxn id="227345" idx="5"/>
            <a:endCxn id="227343" idx="1"/>
          </p:cNvCxnSpPr>
          <p:nvPr/>
        </p:nvCxnSpPr>
        <p:spPr bwMode="auto">
          <a:xfrm>
            <a:off x="6573838" y="2008188"/>
            <a:ext cx="471487" cy="433388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dash"/>
            <a:round/>
            <a:headEnd type="triangle" w="med" len="med"/>
            <a:tailEnd/>
          </a:ln>
          <a:effectLst/>
        </p:spPr>
      </p:cxnSp>
      <p:cxnSp>
        <p:nvCxnSpPr>
          <p:cNvPr id="227351" name="AutoShape 1047"/>
          <p:cNvCxnSpPr>
            <a:cxnSpLocks noChangeAspect="1" noChangeShapeType="1"/>
            <a:stCxn id="227345" idx="4"/>
            <a:endCxn id="227346" idx="0"/>
          </p:cNvCxnSpPr>
          <p:nvPr/>
        </p:nvCxnSpPr>
        <p:spPr bwMode="auto">
          <a:xfrm>
            <a:off x="6443663" y="2060575"/>
            <a:ext cx="0" cy="1058863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dash"/>
            <a:round/>
            <a:headEnd type="triangle" w="med" len="med"/>
            <a:tailEnd/>
          </a:ln>
          <a:effectLst/>
        </p:spPr>
      </p:cxnSp>
      <p:sp>
        <p:nvSpPr>
          <p:cNvPr id="227352" name="Oval 1048"/>
          <p:cNvSpPr>
            <a:spLocks noChangeAspect="1" noChangeArrowheads="1"/>
          </p:cNvSpPr>
          <p:nvPr/>
        </p:nvSpPr>
        <p:spPr bwMode="auto">
          <a:xfrm>
            <a:off x="8243888" y="2408238"/>
            <a:ext cx="366712" cy="3667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E</a:t>
            </a:r>
          </a:p>
        </p:txBody>
      </p:sp>
      <p:cxnSp>
        <p:nvCxnSpPr>
          <p:cNvPr id="227353" name="AutoShape 1049"/>
          <p:cNvCxnSpPr>
            <a:cxnSpLocks noChangeAspect="1" noChangeShapeType="1"/>
            <a:stCxn id="227346" idx="6"/>
            <a:endCxn id="227352" idx="3"/>
          </p:cNvCxnSpPr>
          <p:nvPr/>
        </p:nvCxnSpPr>
        <p:spPr bwMode="auto">
          <a:xfrm flipV="1">
            <a:off x="6645275" y="2730500"/>
            <a:ext cx="1651000" cy="59213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7354" name="AutoShape 1050"/>
          <p:cNvCxnSpPr>
            <a:cxnSpLocks noChangeAspect="1" noChangeShapeType="1"/>
            <a:stCxn id="227352" idx="1"/>
            <a:endCxn id="227345" idx="6"/>
          </p:cNvCxnSpPr>
          <p:nvPr/>
        </p:nvCxnSpPr>
        <p:spPr bwMode="auto">
          <a:xfrm flipH="1" flipV="1">
            <a:off x="6645275" y="1858963"/>
            <a:ext cx="1651000" cy="5921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7355" name="Oval 1051"/>
          <p:cNvSpPr>
            <a:spLocks noChangeAspect="1" noChangeArrowheads="1"/>
          </p:cNvSpPr>
          <p:nvPr/>
        </p:nvSpPr>
        <p:spPr bwMode="auto">
          <a:xfrm>
            <a:off x="6992938" y="5073650"/>
            <a:ext cx="366712" cy="366712"/>
          </a:xfrm>
          <a:prstGeom prst="ellipse">
            <a:avLst/>
          </a:prstGeom>
          <a:solidFill>
            <a:srgbClr val="71717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D</a:t>
            </a:r>
          </a:p>
        </p:txBody>
      </p:sp>
      <p:sp>
        <p:nvSpPr>
          <p:cNvPr id="227356" name="Oval 1052"/>
          <p:cNvSpPr>
            <a:spLocks noChangeAspect="1" noChangeArrowheads="1"/>
          </p:cNvSpPr>
          <p:nvPr/>
        </p:nvSpPr>
        <p:spPr bwMode="auto">
          <a:xfrm>
            <a:off x="5529263" y="5073650"/>
            <a:ext cx="366712" cy="366712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B</a:t>
            </a:r>
          </a:p>
        </p:txBody>
      </p:sp>
      <p:sp>
        <p:nvSpPr>
          <p:cNvPr id="227357" name="Oval 1053"/>
          <p:cNvSpPr>
            <a:spLocks noChangeAspect="1" noChangeArrowheads="1"/>
          </p:cNvSpPr>
          <p:nvPr/>
        </p:nvSpPr>
        <p:spPr bwMode="auto">
          <a:xfrm>
            <a:off x="6261100" y="4341813"/>
            <a:ext cx="366712" cy="366712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227358" name="Oval 1054"/>
          <p:cNvSpPr>
            <a:spLocks noChangeAspect="1" noChangeArrowheads="1"/>
          </p:cNvSpPr>
          <p:nvPr/>
        </p:nvSpPr>
        <p:spPr bwMode="auto">
          <a:xfrm>
            <a:off x="6261100" y="5805488"/>
            <a:ext cx="366712" cy="366712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C</a:t>
            </a:r>
          </a:p>
        </p:txBody>
      </p:sp>
      <p:cxnSp>
        <p:nvCxnSpPr>
          <p:cNvPr id="227359" name="AutoShape 1055"/>
          <p:cNvCxnSpPr>
            <a:cxnSpLocks noChangeAspect="1" noChangeShapeType="1"/>
            <a:stCxn id="227357" idx="3"/>
            <a:endCxn id="227356" idx="7"/>
          </p:cNvCxnSpPr>
          <p:nvPr/>
        </p:nvCxnSpPr>
        <p:spPr bwMode="auto">
          <a:xfrm flipH="1">
            <a:off x="5842000" y="4673600"/>
            <a:ext cx="471487" cy="433387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7360" name="AutoShape 1056"/>
          <p:cNvCxnSpPr>
            <a:cxnSpLocks noChangeAspect="1" noChangeShapeType="1"/>
            <a:stCxn id="227358" idx="1"/>
            <a:endCxn id="227356" idx="5"/>
          </p:cNvCxnSpPr>
          <p:nvPr/>
        </p:nvCxnSpPr>
        <p:spPr bwMode="auto">
          <a:xfrm flipH="1" flipV="1">
            <a:off x="5842000" y="5405438"/>
            <a:ext cx="471487" cy="433387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</p:spPr>
      </p:cxnSp>
      <p:cxnSp>
        <p:nvCxnSpPr>
          <p:cNvPr id="227361" name="AutoShape 1057"/>
          <p:cNvCxnSpPr>
            <a:cxnSpLocks noChangeAspect="1" noChangeShapeType="1"/>
            <a:stCxn id="227358" idx="7"/>
            <a:endCxn id="227355" idx="3"/>
          </p:cNvCxnSpPr>
          <p:nvPr/>
        </p:nvCxnSpPr>
        <p:spPr bwMode="auto">
          <a:xfrm flipV="1">
            <a:off x="6573838" y="5405438"/>
            <a:ext cx="471487" cy="433387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7362" name="AutoShape 1058"/>
          <p:cNvCxnSpPr>
            <a:cxnSpLocks noChangeAspect="1" noChangeShapeType="1"/>
            <a:stCxn id="227357" idx="5"/>
            <a:endCxn id="227355" idx="1"/>
          </p:cNvCxnSpPr>
          <p:nvPr/>
        </p:nvCxnSpPr>
        <p:spPr bwMode="auto">
          <a:xfrm>
            <a:off x="6573838" y="4673600"/>
            <a:ext cx="471487" cy="433387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dash"/>
            <a:round/>
            <a:headEnd type="triangle" w="med" len="med"/>
            <a:tailEnd/>
          </a:ln>
          <a:effectLst/>
        </p:spPr>
      </p:cxnSp>
      <p:cxnSp>
        <p:nvCxnSpPr>
          <p:cNvPr id="227363" name="AutoShape 1059"/>
          <p:cNvCxnSpPr>
            <a:cxnSpLocks noChangeAspect="1" noChangeShapeType="1"/>
            <a:stCxn id="227357" idx="4"/>
            <a:endCxn id="227358" idx="0"/>
          </p:cNvCxnSpPr>
          <p:nvPr/>
        </p:nvCxnSpPr>
        <p:spPr bwMode="auto">
          <a:xfrm>
            <a:off x="6443663" y="4725988"/>
            <a:ext cx="0" cy="1058862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dash"/>
            <a:round/>
            <a:headEnd type="triangle" w="med" len="med"/>
            <a:tailEnd/>
          </a:ln>
          <a:effectLst/>
        </p:spPr>
      </p:cxnSp>
      <p:sp>
        <p:nvSpPr>
          <p:cNvPr id="227364" name="Oval 1060"/>
          <p:cNvSpPr>
            <a:spLocks noChangeAspect="1" noChangeArrowheads="1"/>
          </p:cNvSpPr>
          <p:nvPr/>
        </p:nvSpPr>
        <p:spPr bwMode="auto">
          <a:xfrm>
            <a:off x="8243888" y="5073650"/>
            <a:ext cx="366712" cy="366712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E</a:t>
            </a:r>
          </a:p>
        </p:txBody>
      </p:sp>
      <p:cxnSp>
        <p:nvCxnSpPr>
          <p:cNvPr id="227365" name="AutoShape 1061"/>
          <p:cNvCxnSpPr>
            <a:cxnSpLocks noChangeAspect="1" noChangeShapeType="1"/>
            <a:stCxn id="227358" idx="6"/>
            <a:endCxn id="227364" idx="3"/>
          </p:cNvCxnSpPr>
          <p:nvPr/>
        </p:nvCxnSpPr>
        <p:spPr bwMode="auto">
          <a:xfrm flipV="1">
            <a:off x="6645275" y="5405438"/>
            <a:ext cx="1651000" cy="582612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7366" name="AutoShape 1062"/>
          <p:cNvCxnSpPr>
            <a:cxnSpLocks noChangeAspect="1" noChangeShapeType="1"/>
            <a:stCxn id="227364" idx="1"/>
            <a:endCxn id="227357" idx="6"/>
          </p:cNvCxnSpPr>
          <p:nvPr/>
        </p:nvCxnSpPr>
        <p:spPr bwMode="auto">
          <a:xfrm flipH="1" flipV="1">
            <a:off x="6645275" y="4524375"/>
            <a:ext cx="1651000" cy="582612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227370" name="Oval 1066"/>
          <p:cNvSpPr>
            <a:spLocks noChangeAspect="1" noChangeArrowheads="1"/>
          </p:cNvSpPr>
          <p:nvPr/>
        </p:nvSpPr>
        <p:spPr bwMode="auto">
          <a:xfrm>
            <a:off x="2354263" y="2408238"/>
            <a:ext cx="366712" cy="3667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D</a:t>
            </a:r>
          </a:p>
        </p:txBody>
      </p:sp>
      <p:sp>
        <p:nvSpPr>
          <p:cNvPr id="227371" name="Oval 1067"/>
          <p:cNvSpPr>
            <a:spLocks noChangeAspect="1" noChangeArrowheads="1"/>
          </p:cNvSpPr>
          <p:nvPr/>
        </p:nvSpPr>
        <p:spPr bwMode="auto">
          <a:xfrm>
            <a:off x="890588" y="2408238"/>
            <a:ext cx="366712" cy="366713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B</a:t>
            </a:r>
          </a:p>
        </p:txBody>
      </p:sp>
      <p:sp>
        <p:nvSpPr>
          <p:cNvPr id="227372" name="Oval 1068"/>
          <p:cNvSpPr>
            <a:spLocks noChangeAspect="1" noChangeArrowheads="1"/>
          </p:cNvSpPr>
          <p:nvPr/>
        </p:nvSpPr>
        <p:spPr bwMode="auto">
          <a:xfrm>
            <a:off x="1622425" y="1676400"/>
            <a:ext cx="366712" cy="366713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227373" name="Oval 1069"/>
          <p:cNvSpPr>
            <a:spLocks noChangeAspect="1" noChangeArrowheads="1"/>
          </p:cNvSpPr>
          <p:nvPr/>
        </p:nvSpPr>
        <p:spPr bwMode="auto">
          <a:xfrm>
            <a:off x="1622425" y="3140075"/>
            <a:ext cx="366712" cy="366713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C</a:t>
            </a:r>
          </a:p>
        </p:txBody>
      </p:sp>
      <p:cxnSp>
        <p:nvCxnSpPr>
          <p:cNvPr id="227374" name="AutoShape 1070"/>
          <p:cNvCxnSpPr>
            <a:cxnSpLocks noChangeAspect="1" noChangeShapeType="1"/>
            <a:stCxn id="227372" idx="3"/>
            <a:endCxn id="227371" idx="7"/>
          </p:cNvCxnSpPr>
          <p:nvPr/>
        </p:nvCxnSpPr>
        <p:spPr bwMode="auto">
          <a:xfrm flipH="1">
            <a:off x="1203325" y="2008188"/>
            <a:ext cx="471487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7375" name="AutoShape 1071"/>
          <p:cNvCxnSpPr>
            <a:cxnSpLocks noChangeAspect="1" noChangeShapeType="1"/>
            <a:stCxn id="227373" idx="1"/>
            <a:endCxn id="227371" idx="5"/>
          </p:cNvCxnSpPr>
          <p:nvPr/>
        </p:nvCxnSpPr>
        <p:spPr bwMode="auto">
          <a:xfrm flipH="1" flipV="1">
            <a:off x="1203325" y="2740025"/>
            <a:ext cx="471487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</p:spPr>
      </p:cxnSp>
      <p:cxnSp>
        <p:nvCxnSpPr>
          <p:cNvPr id="227376" name="AutoShape 1072"/>
          <p:cNvCxnSpPr>
            <a:cxnSpLocks noChangeAspect="1" noChangeShapeType="1"/>
            <a:stCxn id="227373" idx="7"/>
            <a:endCxn id="227370" idx="3"/>
          </p:cNvCxnSpPr>
          <p:nvPr/>
        </p:nvCxnSpPr>
        <p:spPr bwMode="auto">
          <a:xfrm flipV="1">
            <a:off x="1935163" y="2730500"/>
            <a:ext cx="471487" cy="442913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7377" name="AutoShape 1073"/>
          <p:cNvCxnSpPr>
            <a:cxnSpLocks noChangeAspect="1" noChangeShapeType="1"/>
            <a:stCxn id="227372" idx="5"/>
            <a:endCxn id="227370" idx="1"/>
          </p:cNvCxnSpPr>
          <p:nvPr/>
        </p:nvCxnSpPr>
        <p:spPr bwMode="auto">
          <a:xfrm>
            <a:off x="1935163" y="2008188"/>
            <a:ext cx="471487" cy="4429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7378" name="AutoShape 1074"/>
          <p:cNvCxnSpPr>
            <a:cxnSpLocks noChangeAspect="1" noChangeShapeType="1"/>
            <a:stCxn id="227372" idx="4"/>
            <a:endCxn id="227373" idx="0"/>
          </p:cNvCxnSpPr>
          <p:nvPr/>
        </p:nvCxnSpPr>
        <p:spPr bwMode="auto">
          <a:xfrm>
            <a:off x="1804988" y="2060575"/>
            <a:ext cx="0" cy="1058863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dash"/>
            <a:round/>
            <a:headEnd type="triangle" w="med" len="med"/>
            <a:tailEnd/>
          </a:ln>
          <a:effectLst/>
        </p:spPr>
      </p:cxnSp>
      <p:sp>
        <p:nvSpPr>
          <p:cNvPr id="227379" name="Oval 1075"/>
          <p:cNvSpPr>
            <a:spLocks noChangeAspect="1" noChangeArrowheads="1"/>
          </p:cNvSpPr>
          <p:nvPr/>
        </p:nvSpPr>
        <p:spPr bwMode="auto">
          <a:xfrm>
            <a:off x="3605213" y="2408238"/>
            <a:ext cx="366712" cy="3667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E</a:t>
            </a:r>
          </a:p>
        </p:txBody>
      </p:sp>
      <p:cxnSp>
        <p:nvCxnSpPr>
          <p:cNvPr id="227380" name="AutoShape 1076"/>
          <p:cNvCxnSpPr>
            <a:cxnSpLocks noChangeAspect="1" noChangeShapeType="1"/>
            <a:stCxn id="227373" idx="6"/>
            <a:endCxn id="227379" idx="3"/>
          </p:cNvCxnSpPr>
          <p:nvPr/>
        </p:nvCxnSpPr>
        <p:spPr bwMode="auto">
          <a:xfrm flipV="1">
            <a:off x="2006600" y="2730500"/>
            <a:ext cx="1651000" cy="5921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7381" name="AutoShape 1077"/>
          <p:cNvCxnSpPr>
            <a:cxnSpLocks noChangeAspect="1" noChangeShapeType="1"/>
            <a:stCxn id="227379" idx="1"/>
            <a:endCxn id="227372" idx="6"/>
          </p:cNvCxnSpPr>
          <p:nvPr/>
        </p:nvCxnSpPr>
        <p:spPr bwMode="auto">
          <a:xfrm flipH="1" flipV="1">
            <a:off x="2006600" y="1858963"/>
            <a:ext cx="1651000" cy="5921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7383" name="AutoShape 1079"/>
          <p:cNvSpPr>
            <a:spLocks noChangeArrowheads="1"/>
          </p:cNvSpPr>
          <p:nvPr/>
        </p:nvSpPr>
        <p:spPr bwMode="auto">
          <a:xfrm rot="5400000">
            <a:off x="6840538" y="3757612"/>
            <a:ext cx="457200" cy="333375"/>
          </a:xfrm>
          <a:prstGeom prst="rightArrow">
            <a:avLst>
              <a:gd name="adj1" fmla="val 50000"/>
              <a:gd name="adj2" fmla="val 34286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84" name="AutoShape 1080"/>
          <p:cNvSpPr>
            <a:spLocks noChangeArrowheads="1"/>
          </p:cNvSpPr>
          <p:nvPr/>
        </p:nvSpPr>
        <p:spPr bwMode="auto">
          <a:xfrm rot="8100000" flipH="1" flipV="1">
            <a:off x="4167188" y="3733800"/>
            <a:ext cx="1243012" cy="333375"/>
          </a:xfrm>
          <a:prstGeom prst="rightArrow">
            <a:avLst>
              <a:gd name="adj1" fmla="val 50000"/>
              <a:gd name="adj2" fmla="val 93214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85" name="AutoShape 1081"/>
          <p:cNvSpPr>
            <a:spLocks noChangeArrowheads="1"/>
          </p:cNvSpPr>
          <p:nvPr/>
        </p:nvSpPr>
        <p:spPr bwMode="auto">
          <a:xfrm rot="5400000">
            <a:off x="2203451" y="3757612"/>
            <a:ext cx="457200" cy="333375"/>
          </a:xfrm>
          <a:prstGeom prst="rightArrow">
            <a:avLst>
              <a:gd name="adj1" fmla="val 50000"/>
              <a:gd name="adj2" fmla="val 34286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DFS Algorithm Pattern</a:t>
            </a:r>
            <a:endParaRPr lang="en-US" dirty="0"/>
          </a:p>
        </p:txBody>
      </p:sp>
      <p:graphicFrame>
        <p:nvGraphicFramePr>
          <p:cNvPr id="608258" name="Object 2"/>
          <p:cNvGraphicFramePr>
            <a:graphicFrameLocks noChangeAspect="1"/>
          </p:cNvGraphicFramePr>
          <p:nvPr/>
        </p:nvGraphicFramePr>
        <p:xfrm>
          <a:off x="457200" y="1114425"/>
          <a:ext cx="6713538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03" name="Equation" r:id="rId3" imgW="3530600" imgH="1803400" progId="Equation.DSMT4">
                  <p:embed/>
                </p:oleObj>
              </mc:Choice>
              <mc:Fallback>
                <p:oleObj name="Equation" r:id="rId3" imgW="3530600" imgH="1803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114425"/>
                        <a:ext cx="6713538" cy="342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figb-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7492" r="36030" b="43321"/>
          <a:stretch>
            <a:fillRect/>
          </a:stretch>
        </p:blipFill>
        <p:spPr bwMode="auto">
          <a:xfrm>
            <a:off x="4765850" y="4356100"/>
            <a:ext cx="2300112" cy="1993900"/>
          </a:xfrm>
          <a:prstGeom prst="rect">
            <a:avLst/>
          </a:prstGeom>
          <a:noFill/>
        </p:spPr>
      </p:pic>
      <p:graphicFrame>
        <p:nvGraphicFramePr>
          <p:cNvPr id="9" name="Object 21"/>
          <p:cNvGraphicFramePr>
            <a:graphicFrameLocks noChangeAspect="1"/>
          </p:cNvGraphicFramePr>
          <p:nvPr/>
        </p:nvGraphicFramePr>
        <p:xfrm>
          <a:off x="7422446" y="2765690"/>
          <a:ext cx="1376363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04" name="Equation" r:id="rId6" imgW="812800" imgH="444500" progId="Equation.DSMT4">
                  <p:embed/>
                </p:oleObj>
              </mc:Choice>
              <mc:Fallback>
                <p:oleObj name="Equation" r:id="rId6" imgW="812800" imgH="4445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2446" y="2765690"/>
                        <a:ext cx="1376363" cy="750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AutoShape 22"/>
          <p:cNvSpPr>
            <a:spLocks/>
          </p:cNvSpPr>
          <p:nvPr/>
        </p:nvSpPr>
        <p:spPr bwMode="auto">
          <a:xfrm>
            <a:off x="7065962" y="2490788"/>
            <a:ext cx="260350" cy="1206324"/>
          </a:xfrm>
          <a:prstGeom prst="rightBrace">
            <a:avLst>
              <a:gd name="adj1" fmla="val 53100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DFS Algorithm Pattern</a:t>
            </a:r>
            <a:endParaRPr lang="en-US" dirty="0"/>
          </a:p>
        </p:txBody>
      </p:sp>
      <p:graphicFrame>
        <p:nvGraphicFramePr>
          <p:cNvPr id="608258" name="Object 2"/>
          <p:cNvGraphicFramePr>
            <a:graphicFrameLocks noChangeAspect="1"/>
          </p:cNvGraphicFramePr>
          <p:nvPr/>
        </p:nvGraphicFramePr>
        <p:xfrm>
          <a:off x="457199" y="1114778"/>
          <a:ext cx="8258577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42" name="Equation" r:id="rId3" imgW="4343400" imgH="1803400" progId="Equation.DSMT4">
                  <p:embed/>
                </p:oleObj>
              </mc:Choice>
              <mc:Fallback>
                <p:oleObj name="Equation" r:id="rId3" imgW="4343400" imgH="1803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199" y="1114778"/>
                        <a:ext cx="8258577" cy="342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figb-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1300" t="29001" r="37979" b="48135"/>
          <a:stretch>
            <a:fillRect/>
          </a:stretch>
        </p:blipFill>
        <p:spPr bwMode="auto">
          <a:xfrm>
            <a:off x="6112227" y="4473222"/>
            <a:ext cx="931333" cy="804333"/>
          </a:xfrm>
          <a:prstGeom prst="rect">
            <a:avLst/>
          </a:prstGeom>
          <a:noFill/>
        </p:spPr>
      </p:pic>
      <p:graphicFrame>
        <p:nvGraphicFramePr>
          <p:cNvPr id="7" name="Object 18"/>
          <p:cNvGraphicFramePr>
            <a:graphicFrameLocks noChangeAspect="1"/>
          </p:cNvGraphicFramePr>
          <p:nvPr/>
        </p:nvGraphicFramePr>
        <p:xfrm>
          <a:off x="6577894" y="3153478"/>
          <a:ext cx="24955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43" name="Equation" r:id="rId6" imgW="1473200" imgH="584200" progId="Equation.DSMT4">
                  <p:embed/>
                </p:oleObj>
              </mc:Choice>
              <mc:Fallback>
                <p:oleObj name="Equation" r:id="rId6" imgW="1473200" imgH="584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7894" y="3153478"/>
                        <a:ext cx="249555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utoShape 19"/>
          <p:cNvSpPr>
            <a:spLocks/>
          </p:cNvSpPr>
          <p:nvPr/>
        </p:nvSpPr>
        <p:spPr bwMode="auto">
          <a:xfrm>
            <a:off x="6317544" y="2885368"/>
            <a:ext cx="260350" cy="1305631"/>
          </a:xfrm>
          <a:prstGeom prst="rightBrace">
            <a:avLst>
              <a:gd name="adj1" fmla="val 34553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11332" name="Object 4"/>
          <p:cNvGraphicFramePr>
            <a:graphicFrameLocks noChangeAspect="1"/>
          </p:cNvGraphicFramePr>
          <p:nvPr/>
        </p:nvGraphicFramePr>
        <p:xfrm>
          <a:off x="372356" y="4994275"/>
          <a:ext cx="6205538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44" name="Equation" r:id="rId8" imgW="2501900" imgH="457200" progId="Equation.DSMT4">
                  <p:embed/>
                </p:oleObj>
              </mc:Choice>
              <mc:Fallback>
                <p:oleObj name="Equation" r:id="rId8" imgW="250190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356" y="4994275"/>
                        <a:ext cx="6205538" cy="113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Insertion</a:t>
            </a:r>
          </a:p>
          <a:p>
            <a:r>
              <a:rPr lang="en-US" dirty="0" smtClean="0"/>
              <a:t>Deletion</a:t>
            </a:r>
          </a:p>
          <a:p>
            <a:r>
              <a:rPr lang="en-US" dirty="0" smtClean="0"/>
              <a:t>AVL Trees</a:t>
            </a:r>
          </a:p>
          <a:p>
            <a:r>
              <a:rPr lang="en-US" dirty="0" smtClean="0"/>
              <a:t>Splay Trees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Variants of Depth-First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DFS Pattern can also be used to </a:t>
            </a:r>
          </a:p>
          <a:p>
            <a:pPr lvl="1"/>
            <a:r>
              <a:rPr lang="en-US" dirty="0" smtClean="0"/>
              <a:t>Compute a forest of spanning trees (one for each call to DFS-visit) encoded in a predecessor list </a:t>
            </a:r>
            <a:r>
              <a:rPr lang="en-US" dirty="0" err="1" smtClean="0"/>
              <a:t>π[u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Label edges in the graph according to their role in the search (see textbook)</a:t>
            </a:r>
          </a:p>
          <a:p>
            <a:pPr lvl="2"/>
            <a:r>
              <a:rPr lang="en-US" b="1" dirty="0" smtClean="0">
                <a:solidFill>
                  <a:schemeClr val="bg2">
                    <a:lumMod val="75000"/>
                  </a:schemeClr>
                </a:solidFill>
              </a:rPr>
              <a:t>Tree edges</a:t>
            </a:r>
            <a:r>
              <a:rPr lang="en-US" dirty="0" smtClean="0"/>
              <a:t>, traversed to an undiscovered vertex</a:t>
            </a:r>
          </a:p>
          <a:p>
            <a:pPr lvl="2"/>
            <a:r>
              <a:rPr lang="en-US" b="1" dirty="0" smtClean="0">
                <a:solidFill>
                  <a:srgbClr val="FF6600"/>
                </a:solidFill>
              </a:rPr>
              <a:t>Forward edges</a:t>
            </a:r>
            <a:r>
              <a:rPr lang="en-US" dirty="0" smtClean="0"/>
              <a:t>, traversed to a descendent vertex on the current spanning tree</a:t>
            </a:r>
          </a:p>
          <a:p>
            <a:pPr lvl="2"/>
            <a:r>
              <a:rPr lang="en-US" b="1" dirty="0" smtClean="0">
                <a:solidFill>
                  <a:srgbClr val="0000FF"/>
                </a:solidFill>
              </a:rPr>
              <a:t>Back edges</a:t>
            </a:r>
            <a:r>
              <a:rPr lang="en-US" dirty="0" smtClean="0"/>
              <a:t>, traversed to an ancestor vertex on the current spanning tree</a:t>
            </a:r>
          </a:p>
          <a:p>
            <a:pPr lvl="2"/>
            <a:r>
              <a:rPr lang="en-US" b="1" dirty="0" smtClean="0">
                <a:solidFill>
                  <a:srgbClr val="660066"/>
                </a:solidFill>
              </a:rPr>
              <a:t>Cross edges</a:t>
            </a:r>
            <a:r>
              <a:rPr lang="en-US" dirty="0" smtClean="0"/>
              <a:t>, traversed to a vertex that has already been discovered, but is not an ancestor or a descendent</a:t>
            </a:r>
          </a:p>
          <a:p>
            <a:pPr lvl="2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8096"/>
            <a:ext cx="8153400" cy="413407"/>
          </a:xfrm>
        </p:spPr>
        <p:txBody>
          <a:bodyPr/>
          <a:lstStyle/>
          <a:p>
            <a:r>
              <a:rPr lang="en-US" dirty="0" err="1"/>
              <a:t>DAGs</a:t>
            </a:r>
            <a:r>
              <a:rPr lang="en-US" dirty="0"/>
              <a:t> and Topological Ordering</a:t>
            </a:r>
          </a:p>
        </p:txBody>
      </p:sp>
      <p:sp>
        <p:nvSpPr>
          <p:cNvPr id="297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51372" y="800100"/>
            <a:ext cx="4114800" cy="4343400"/>
          </a:xfrm>
        </p:spPr>
        <p:txBody>
          <a:bodyPr/>
          <a:lstStyle/>
          <a:p>
            <a:r>
              <a:rPr lang="en-US" sz="1800" dirty="0"/>
              <a:t>A directed acyclic graph (DAG) is a digraph that has no directed cycles</a:t>
            </a:r>
          </a:p>
          <a:p>
            <a:r>
              <a:rPr lang="en-US" sz="1800" dirty="0"/>
              <a:t>A topological ordering of a digraph is a numbering </a:t>
            </a:r>
          </a:p>
          <a:p>
            <a:pPr algn="ctr">
              <a:buFont typeface="Wingdings" pitchFamily="35" charset="2"/>
              <a:buNone/>
            </a:pPr>
            <a:r>
              <a:rPr lang="en-US" sz="1800" b="1" i="1" dirty="0">
                <a:latin typeface="Times New Roman" pitchFamily="35" charset="0"/>
              </a:rPr>
              <a:t>	v</a:t>
            </a:r>
            <a:r>
              <a:rPr lang="en-US" sz="1800" baseline="-25000" dirty="0">
                <a:latin typeface="Times New Roman" pitchFamily="35" charset="0"/>
              </a:rPr>
              <a:t>1 </a:t>
            </a:r>
            <a:r>
              <a:rPr lang="en-US" sz="1800" b="1" i="1" dirty="0">
                <a:latin typeface="Times New Roman" pitchFamily="35" charset="0"/>
              </a:rPr>
              <a:t>, …, </a:t>
            </a:r>
            <a:r>
              <a:rPr lang="en-US" sz="1800" b="1" i="1" dirty="0" err="1">
                <a:latin typeface="Times New Roman" pitchFamily="35" charset="0"/>
              </a:rPr>
              <a:t>v</a:t>
            </a:r>
            <a:r>
              <a:rPr lang="en-US" sz="1800" b="1" i="1" baseline="-25000" dirty="0" err="1">
                <a:latin typeface="Times New Roman" pitchFamily="35" charset="0"/>
              </a:rPr>
              <a:t>n</a:t>
            </a:r>
            <a:r>
              <a:rPr lang="en-US" sz="1800" dirty="0"/>
              <a:t> </a:t>
            </a:r>
          </a:p>
          <a:p>
            <a:pPr>
              <a:buFont typeface="Wingdings" pitchFamily="35" charset="2"/>
              <a:buNone/>
            </a:pPr>
            <a:r>
              <a:rPr lang="en-US" sz="1800" dirty="0"/>
              <a:t>	of the vertices such that for every edge </a:t>
            </a:r>
            <a:r>
              <a:rPr lang="en-US" sz="1800" dirty="0">
                <a:latin typeface="Times New Roman" pitchFamily="35" charset="0"/>
              </a:rPr>
              <a:t>(</a:t>
            </a:r>
            <a:r>
              <a:rPr lang="en-US" sz="1800" b="1" i="1" dirty="0">
                <a:latin typeface="Times New Roman" pitchFamily="35" charset="0"/>
              </a:rPr>
              <a:t>v</a:t>
            </a:r>
            <a:r>
              <a:rPr lang="en-US" sz="1800" b="1" i="1" baseline="-25000" dirty="0">
                <a:latin typeface="Times New Roman" pitchFamily="35" charset="0"/>
              </a:rPr>
              <a:t>i </a:t>
            </a:r>
            <a:r>
              <a:rPr lang="en-US" sz="1800" b="1" i="1" dirty="0">
                <a:latin typeface="Times New Roman" pitchFamily="35" charset="0"/>
              </a:rPr>
              <a:t>, </a:t>
            </a:r>
            <a:r>
              <a:rPr lang="en-US" sz="1800" b="1" i="1" dirty="0" err="1">
                <a:latin typeface="Times New Roman" pitchFamily="35" charset="0"/>
              </a:rPr>
              <a:t>v</a:t>
            </a:r>
            <a:r>
              <a:rPr lang="en-US" sz="1800" b="1" i="1" baseline="-25000" dirty="0" err="1">
                <a:latin typeface="Times New Roman" pitchFamily="35" charset="0"/>
              </a:rPr>
              <a:t>j</a:t>
            </a:r>
            <a:r>
              <a:rPr lang="en-US" sz="1800" dirty="0">
                <a:latin typeface="Times New Roman" pitchFamily="35" charset="0"/>
              </a:rPr>
              <a:t>)</a:t>
            </a:r>
            <a:r>
              <a:rPr lang="en-US" sz="1800" dirty="0"/>
              <a:t>, we have </a:t>
            </a:r>
            <a:r>
              <a:rPr lang="en-US" sz="1800" b="1" i="1" dirty="0" err="1">
                <a:latin typeface="Times New Roman" pitchFamily="35" charset="0"/>
              </a:rPr>
              <a:t>i</a:t>
            </a:r>
            <a:r>
              <a:rPr lang="en-US" sz="1800" b="1" i="1" dirty="0">
                <a:latin typeface="Times New Roman" pitchFamily="35" charset="0"/>
              </a:rPr>
              <a:t> </a:t>
            </a:r>
            <a:r>
              <a:rPr lang="en-US" sz="1800" dirty="0">
                <a:latin typeface="Symbol" pitchFamily="35" charset="2"/>
              </a:rPr>
              <a:t>&lt;</a:t>
            </a:r>
            <a:r>
              <a:rPr lang="en-US" sz="1800" b="1" i="1" dirty="0">
                <a:latin typeface="Times New Roman" pitchFamily="35" charset="0"/>
              </a:rPr>
              <a:t> </a:t>
            </a:r>
            <a:r>
              <a:rPr lang="en-US" sz="1800" b="1" i="1" dirty="0" err="1">
                <a:latin typeface="Times New Roman" pitchFamily="35" charset="0"/>
              </a:rPr>
              <a:t>j</a:t>
            </a:r>
            <a:endParaRPr lang="en-US" sz="1800" b="1" i="1" dirty="0">
              <a:latin typeface="Times New Roman" pitchFamily="35" charset="0"/>
            </a:endParaRPr>
          </a:p>
          <a:p>
            <a:r>
              <a:rPr lang="en-US" sz="1800" dirty="0"/>
              <a:t>Example: in a task scheduling digraph, a topological ordering</a:t>
            </a:r>
            <a:r>
              <a:rPr lang="en-US" sz="1800" dirty="0" smtClean="0"/>
              <a:t> is a </a:t>
            </a:r>
            <a:r>
              <a:rPr lang="en-US" sz="1800" dirty="0"/>
              <a:t>task sequence that satisfies the precedence constraints</a:t>
            </a:r>
          </a:p>
          <a:p>
            <a:pPr>
              <a:buFont typeface="Wingdings" pitchFamily="35" charset="2"/>
              <a:buNone/>
            </a:pPr>
            <a:r>
              <a:rPr lang="en-US" sz="1800" dirty="0">
                <a:solidFill>
                  <a:schemeClr val="tx2"/>
                </a:solidFill>
              </a:rPr>
              <a:t>Theorem</a:t>
            </a:r>
          </a:p>
          <a:p>
            <a:pPr>
              <a:buFont typeface="Wingdings" pitchFamily="35" charset="2"/>
              <a:buNone/>
            </a:pPr>
            <a:r>
              <a:rPr lang="en-US" sz="1800" dirty="0"/>
              <a:t>	A digraph admits a topological ordering if and only if it is a DAG</a:t>
            </a:r>
          </a:p>
        </p:txBody>
      </p:sp>
      <p:sp>
        <p:nvSpPr>
          <p:cNvPr id="297988" name="Oval 4"/>
          <p:cNvSpPr>
            <a:spLocks noChangeArrowheads="1"/>
          </p:cNvSpPr>
          <p:nvPr/>
        </p:nvSpPr>
        <p:spPr bwMode="auto">
          <a:xfrm>
            <a:off x="5105400" y="2209800"/>
            <a:ext cx="457200" cy="457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B</a:t>
            </a:r>
          </a:p>
        </p:txBody>
      </p:sp>
      <p:sp>
        <p:nvSpPr>
          <p:cNvPr id="297989" name="Oval 5"/>
          <p:cNvSpPr>
            <a:spLocks noChangeArrowheads="1"/>
          </p:cNvSpPr>
          <p:nvPr/>
        </p:nvSpPr>
        <p:spPr bwMode="auto">
          <a:xfrm>
            <a:off x="5105400" y="3200400"/>
            <a:ext cx="457200" cy="457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A</a:t>
            </a:r>
          </a:p>
        </p:txBody>
      </p:sp>
      <p:sp>
        <p:nvSpPr>
          <p:cNvPr id="297990" name="Oval 6"/>
          <p:cNvSpPr>
            <a:spLocks noChangeArrowheads="1"/>
          </p:cNvSpPr>
          <p:nvPr/>
        </p:nvSpPr>
        <p:spPr bwMode="auto">
          <a:xfrm>
            <a:off x="6400800" y="1600200"/>
            <a:ext cx="457200" cy="457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D</a:t>
            </a:r>
          </a:p>
        </p:txBody>
      </p:sp>
      <p:sp>
        <p:nvSpPr>
          <p:cNvPr id="297991" name="Oval 7"/>
          <p:cNvSpPr>
            <a:spLocks noChangeArrowheads="1"/>
          </p:cNvSpPr>
          <p:nvPr/>
        </p:nvSpPr>
        <p:spPr bwMode="auto">
          <a:xfrm>
            <a:off x="6400800" y="2743200"/>
            <a:ext cx="457200" cy="457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C</a:t>
            </a:r>
          </a:p>
        </p:txBody>
      </p:sp>
      <p:sp>
        <p:nvSpPr>
          <p:cNvPr id="297992" name="Oval 8"/>
          <p:cNvSpPr>
            <a:spLocks noChangeArrowheads="1"/>
          </p:cNvSpPr>
          <p:nvPr/>
        </p:nvSpPr>
        <p:spPr bwMode="auto">
          <a:xfrm>
            <a:off x="7686675" y="1600200"/>
            <a:ext cx="457200" cy="457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E</a:t>
            </a:r>
          </a:p>
        </p:txBody>
      </p:sp>
      <p:cxnSp>
        <p:nvCxnSpPr>
          <p:cNvPr id="297993" name="AutoShape 9"/>
          <p:cNvCxnSpPr>
            <a:cxnSpLocks noChangeShapeType="1"/>
            <a:stCxn id="297988" idx="7"/>
            <a:endCxn id="297990" idx="2"/>
          </p:cNvCxnSpPr>
          <p:nvPr/>
        </p:nvCxnSpPr>
        <p:spPr bwMode="auto">
          <a:xfrm flipV="1">
            <a:off x="5495925" y="1828800"/>
            <a:ext cx="895350" cy="438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97994" name="AutoShape 10"/>
          <p:cNvCxnSpPr>
            <a:cxnSpLocks noChangeShapeType="1"/>
            <a:stCxn id="297988" idx="5"/>
            <a:endCxn id="297991" idx="2"/>
          </p:cNvCxnSpPr>
          <p:nvPr/>
        </p:nvCxnSpPr>
        <p:spPr bwMode="auto">
          <a:xfrm>
            <a:off x="5495925" y="2609850"/>
            <a:ext cx="895350" cy="361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97995" name="AutoShape 11"/>
          <p:cNvCxnSpPr>
            <a:cxnSpLocks noChangeShapeType="1"/>
            <a:stCxn id="297990" idx="6"/>
            <a:endCxn id="297992" idx="2"/>
          </p:cNvCxnSpPr>
          <p:nvPr/>
        </p:nvCxnSpPr>
        <p:spPr bwMode="auto">
          <a:xfrm>
            <a:off x="6867525" y="1828800"/>
            <a:ext cx="8096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97996" name="AutoShape 12"/>
          <p:cNvCxnSpPr>
            <a:cxnSpLocks noChangeShapeType="1"/>
            <a:stCxn id="297991" idx="0"/>
            <a:endCxn id="297990" idx="4"/>
          </p:cNvCxnSpPr>
          <p:nvPr/>
        </p:nvCxnSpPr>
        <p:spPr bwMode="auto">
          <a:xfrm flipV="1">
            <a:off x="6629400" y="2066925"/>
            <a:ext cx="0" cy="6667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97997" name="AutoShape 13"/>
          <p:cNvCxnSpPr>
            <a:cxnSpLocks noChangeShapeType="1"/>
            <a:stCxn id="297989" idx="6"/>
            <a:endCxn id="297991" idx="3"/>
          </p:cNvCxnSpPr>
          <p:nvPr/>
        </p:nvCxnSpPr>
        <p:spPr bwMode="auto">
          <a:xfrm flipV="1">
            <a:off x="5572125" y="3143250"/>
            <a:ext cx="895350" cy="2857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97998" name="Text Box 14"/>
          <p:cNvSpPr txBox="1">
            <a:spLocks noChangeArrowheads="1"/>
          </p:cNvSpPr>
          <p:nvPr/>
        </p:nvSpPr>
        <p:spPr bwMode="auto">
          <a:xfrm>
            <a:off x="7226300" y="3200400"/>
            <a:ext cx="10922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DAG </a:t>
            </a:r>
            <a:r>
              <a:rPr lang="en-US" b="1" i="1">
                <a:latin typeface="Times New Roman" pitchFamily="35" charset="0"/>
              </a:rPr>
              <a:t>G</a:t>
            </a:r>
          </a:p>
        </p:txBody>
      </p:sp>
      <p:sp>
        <p:nvSpPr>
          <p:cNvPr id="297999" name="Oval 15"/>
          <p:cNvSpPr>
            <a:spLocks noChangeArrowheads="1"/>
          </p:cNvSpPr>
          <p:nvPr/>
        </p:nvSpPr>
        <p:spPr bwMode="auto">
          <a:xfrm>
            <a:off x="5105400" y="4797425"/>
            <a:ext cx="457200" cy="457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B</a:t>
            </a:r>
          </a:p>
        </p:txBody>
      </p:sp>
      <p:sp>
        <p:nvSpPr>
          <p:cNvPr id="298000" name="Oval 16"/>
          <p:cNvSpPr>
            <a:spLocks noChangeArrowheads="1"/>
          </p:cNvSpPr>
          <p:nvPr/>
        </p:nvSpPr>
        <p:spPr bwMode="auto">
          <a:xfrm>
            <a:off x="5105400" y="5788025"/>
            <a:ext cx="457200" cy="457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A</a:t>
            </a:r>
          </a:p>
        </p:txBody>
      </p:sp>
      <p:sp>
        <p:nvSpPr>
          <p:cNvPr id="298001" name="Oval 17"/>
          <p:cNvSpPr>
            <a:spLocks noChangeArrowheads="1"/>
          </p:cNvSpPr>
          <p:nvPr/>
        </p:nvSpPr>
        <p:spPr bwMode="auto">
          <a:xfrm>
            <a:off x="6400800" y="4187825"/>
            <a:ext cx="457200" cy="457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D</a:t>
            </a:r>
          </a:p>
        </p:txBody>
      </p:sp>
      <p:sp>
        <p:nvSpPr>
          <p:cNvPr id="298002" name="Oval 18"/>
          <p:cNvSpPr>
            <a:spLocks noChangeArrowheads="1"/>
          </p:cNvSpPr>
          <p:nvPr/>
        </p:nvSpPr>
        <p:spPr bwMode="auto">
          <a:xfrm>
            <a:off x="6400800" y="5330825"/>
            <a:ext cx="457200" cy="457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C</a:t>
            </a:r>
          </a:p>
        </p:txBody>
      </p:sp>
      <p:sp>
        <p:nvSpPr>
          <p:cNvPr id="298003" name="Oval 19"/>
          <p:cNvSpPr>
            <a:spLocks noChangeArrowheads="1"/>
          </p:cNvSpPr>
          <p:nvPr/>
        </p:nvSpPr>
        <p:spPr bwMode="auto">
          <a:xfrm>
            <a:off x="7686675" y="4187825"/>
            <a:ext cx="457200" cy="457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E</a:t>
            </a:r>
          </a:p>
        </p:txBody>
      </p:sp>
      <p:cxnSp>
        <p:nvCxnSpPr>
          <p:cNvPr id="298004" name="AutoShape 20"/>
          <p:cNvCxnSpPr>
            <a:cxnSpLocks noChangeShapeType="1"/>
            <a:stCxn id="297999" idx="7"/>
            <a:endCxn id="298001" idx="2"/>
          </p:cNvCxnSpPr>
          <p:nvPr/>
        </p:nvCxnSpPr>
        <p:spPr bwMode="auto">
          <a:xfrm flipV="1">
            <a:off x="5495925" y="4416425"/>
            <a:ext cx="895350" cy="438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98005" name="AutoShape 21"/>
          <p:cNvCxnSpPr>
            <a:cxnSpLocks noChangeShapeType="1"/>
            <a:stCxn id="297999" idx="5"/>
            <a:endCxn id="298002" idx="2"/>
          </p:cNvCxnSpPr>
          <p:nvPr/>
        </p:nvCxnSpPr>
        <p:spPr bwMode="auto">
          <a:xfrm>
            <a:off x="5495925" y="5197475"/>
            <a:ext cx="895350" cy="361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98006" name="AutoShape 22"/>
          <p:cNvCxnSpPr>
            <a:cxnSpLocks noChangeShapeType="1"/>
            <a:stCxn id="298001" idx="6"/>
            <a:endCxn id="298003" idx="2"/>
          </p:cNvCxnSpPr>
          <p:nvPr/>
        </p:nvCxnSpPr>
        <p:spPr bwMode="auto">
          <a:xfrm>
            <a:off x="6867525" y="4416425"/>
            <a:ext cx="8096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98007" name="AutoShape 23"/>
          <p:cNvCxnSpPr>
            <a:cxnSpLocks noChangeShapeType="1"/>
            <a:stCxn id="298002" idx="0"/>
            <a:endCxn id="298001" idx="4"/>
          </p:cNvCxnSpPr>
          <p:nvPr/>
        </p:nvCxnSpPr>
        <p:spPr bwMode="auto">
          <a:xfrm flipV="1">
            <a:off x="6629400" y="4654550"/>
            <a:ext cx="0" cy="6667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98008" name="AutoShape 24"/>
          <p:cNvCxnSpPr>
            <a:cxnSpLocks noChangeShapeType="1"/>
            <a:stCxn id="298000" idx="6"/>
            <a:endCxn id="298002" idx="3"/>
          </p:cNvCxnSpPr>
          <p:nvPr/>
        </p:nvCxnSpPr>
        <p:spPr bwMode="auto">
          <a:xfrm flipV="1">
            <a:off x="5572125" y="5730875"/>
            <a:ext cx="895350" cy="2857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98009" name="Text Box 25"/>
          <p:cNvSpPr txBox="1">
            <a:spLocks noChangeArrowheads="1"/>
          </p:cNvSpPr>
          <p:nvPr/>
        </p:nvSpPr>
        <p:spPr bwMode="auto">
          <a:xfrm>
            <a:off x="6781800" y="5562600"/>
            <a:ext cx="2082800" cy="8223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Topological ordering of </a:t>
            </a:r>
            <a:r>
              <a:rPr lang="en-US" b="1" i="1">
                <a:latin typeface="Times New Roman" pitchFamily="35" charset="0"/>
              </a:rPr>
              <a:t>G</a:t>
            </a:r>
          </a:p>
        </p:txBody>
      </p:sp>
      <p:sp>
        <p:nvSpPr>
          <p:cNvPr id="298010" name="Text Box 26"/>
          <p:cNvSpPr txBox="1">
            <a:spLocks noChangeArrowheads="1"/>
          </p:cNvSpPr>
          <p:nvPr/>
        </p:nvSpPr>
        <p:spPr bwMode="auto">
          <a:xfrm>
            <a:off x="4800600" y="5410200"/>
            <a:ext cx="42068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latin typeface="Times New Roman" pitchFamily="35" charset="0"/>
              </a:rPr>
              <a:t>v</a:t>
            </a:r>
            <a:r>
              <a:rPr lang="en-US" baseline="-25000">
                <a:latin typeface="Times New Roman" pitchFamily="35" charset="0"/>
              </a:rPr>
              <a:t>1</a:t>
            </a:r>
          </a:p>
        </p:txBody>
      </p:sp>
      <p:sp>
        <p:nvSpPr>
          <p:cNvPr id="298011" name="Text Box 27"/>
          <p:cNvSpPr txBox="1">
            <a:spLocks noChangeArrowheads="1"/>
          </p:cNvSpPr>
          <p:nvPr/>
        </p:nvSpPr>
        <p:spPr bwMode="auto">
          <a:xfrm>
            <a:off x="4800600" y="4419600"/>
            <a:ext cx="42068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latin typeface="Times New Roman" pitchFamily="35" charset="0"/>
              </a:rPr>
              <a:t>v</a:t>
            </a:r>
            <a:r>
              <a:rPr lang="en-US" baseline="-25000">
                <a:latin typeface="Times New Roman" pitchFamily="35" charset="0"/>
              </a:rPr>
              <a:t>2</a:t>
            </a:r>
          </a:p>
        </p:txBody>
      </p:sp>
      <p:sp>
        <p:nvSpPr>
          <p:cNvPr id="298012" name="Text Box 28"/>
          <p:cNvSpPr txBox="1">
            <a:spLocks noChangeArrowheads="1"/>
          </p:cNvSpPr>
          <p:nvPr/>
        </p:nvSpPr>
        <p:spPr bwMode="auto">
          <a:xfrm>
            <a:off x="6781800" y="5029200"/>
            <a:ext cx="42068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latin typeface="Times New Roman" pitchFamily="35" charset="0"/>
              </a:rPr>
              <a:t>v</a:t>
            </a:r>
            <a:r>
              <a:rPr lang="en-US" baseline="-25000">
                <a:latin typeface="Times New Roman" pitchFamily="35" charset="0"/>
              </a:rPr>
              <a:t>3</a:t>
            </a:r>
          </a:p>
        </p:txBody>
      </p:sp>
      <p:sp>
        <p:nvSpPr>
          <p:cNvPr id="298013" name="Text Box 29"/>
          <p:cNvSpPr txBox="1">
            <a:spLocks noChangeArrowheads="1"/>
          </p:cNvSpPr>
          <p:nvPr/>
        </p:nvSpPr>
        <p:spPr bwMode="auto">
          <a:xfrm>
            <a:off x="6705600" y="3810000"/>
            <a:ext cx="42068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latin typeface="Times New Roman" pitchFamily="35" charset="0"/>
              </a:rPr>
              <a:t>v</a:t>
            </a:r>
            <a:r>
              <a:rPr lang="en-US" baseline="-25000">
                <a:latin typeface="Times New Roman" pitchFamily="35" charset="0"/>
              </a:rPr>
              <a:t>4</a:t>
            </a:r>
          </a:p>
        </p:txBody>
      </p:sp>
      <p:sp>
        <p:nvSpPr>
          <p:cNvPr id="298014" name="Text Box 30"/>
          <p:cNvSpPr txBox="1">
            <a:spLocks noChangeArrowheads="1"/>
          </p:cNvSpPr>
          <p:nvPr/>
        </p:nvSpPr>
        <p:spPr bwMode="auto">
          <a:xfrm>
            <a:off x="7924800" y="3810000"/>
            <a:ext cx="42068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latin typeface="Times New Roman" pitchFamily="35" charset="0"/>
              </a:rPr>
              <a:t>v</a:t>
            </a:r>
            <a:r>
              <a:rPr lang="en-US" baseline="-25000">
                <a:latin typeface="Times New Roman" pitchFamily="35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Order</a:t>
            </a:r>
          </a:p>
        </p:txBody>
      </p:sp>
      <p:sp>
        <p:nvSpPr>
          <p:cNvPr id="1461251" name="Text Box 3"/>
          <p:cNvSpPr txBox="1">
            <a:spLocks noChangeArrowheads="1"/>
          </p:cNvSpPr>
          <p:nvPr/>
        </p:nvSpPr>
        <p:spPr bwMode="auto">
          <a:xfrm>
            <a:off x="2541588" y="9747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1461252" name="Line 4"/>
          <p:cNvSpPr>
            <a:spLocks noChangeShapeType="1"/>
          </p:cNvSpPr>
          <p:nvPr/>
        </p:nvSpPr>
        <p:spPr bwMode="auto">
          <a:xfrm flipH="1">
            <a:off x="1905000" y="1371600"/>
            <a:ext cx="9906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1253" name="Line 5"/>
          <p:cNvSpPr>
            <a:spLocks noChangeShapeType="1"/>
          </p:cNvSpPr>
          <p:nvPr/>
        </p:nvSpPr>
        <p:spPr bwMode="auto">
          <a:xfrm>
            <a:off x="3117850" y="2057400"/>
            <a:ext cx="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1254" name="Text Box 6"/>
          <p:cNvSpPr txBox="1">
            <a:spLocks noChangeArrowheads="1"/>
          </p:cNvSpPr>
          <p:nvPr/>
        </p:nvSpPr>
        <p:spPr bwMode="auto">
          <a:xfrm>
            <a:off x="1347788" y="18891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1461255" name="Text Box 7"/>
          <p:cNvSpPr txBox="1">
            <a:spLocks noChangeArrowheads="1"/>
          </p:cNvSpPr>
          <p:nvPr/>
        </p:nvSpPr>
        <p:spPr bwMode="auto">
          <a:xfrm>
            <a:off x="3810000" y="187007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1461256" name="Line 8"/>
          <p:cNvSpPr>
            <a:spLocks noChangeShapeType="1"/>
          </p:cNvSpPr>
          <p:nvPr/>
        </p:nvSpPr>
        <p:spPr bwMode="auto">
          <a:xfrm>
            <a:off x="3132138" y="2590800"/>
            <a:ext cx="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1257" name="Text Box 9"/>
          <p:cNvSpPr txBox="1">
            <a:spLocks noChangeArrowheads="1"/>
          </p:cNvSpPr>
          <p:nvPr/>
        </p:nvSpPr>
        <p:spPr bwMode="auto">
          <a:xfrm>
            <a:off x="1362075" y="2422525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1461258" name="Text Box 10"/>
          <p:cNvSpPr txBox="1">
            <a:spLocks noChangeArrowheads="1"/>
          </p:cNvSpPr>
          <p:nvPr/>
        </p:nvSpPr>
        <p:spPr bwMode="auto">
          <a:xfrm>
            <a:off x="3824288" y="2403475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461259" name="Oval 11"/>
          <p:cNvSpPr>
            <a:spLocks noChangeArrowheads="1"/>
          </p:cNvSpPr>
          <p:nvPr/>
        </p:nvSpPr>
        <p:spPr bwMode="auto">
          <a:xfrm>
            <a:off x="3748088" y="2670175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1260" name="Line 12"/>
          <p:cNvSpPr>
            <a:spLocks noChangeShapeType="1"/>
          </p:cNvSpPr>
          <p:nvPr/>
        </p:nvSpPr>
        <p:spPr bwMode="auto">
          <a:xfrm>
            <a:off x="3146425" y="3124200"/>
            <a:ext cx="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1261" name="Text Box 13"/>
          <p:cNvSpPr txBox="1">
            <a:spLocks noChangeArrowheads="1"/>
          </p:cNvSpPr>
          <p:nvPr/>
        </p:nvSpPr>
        <p:spPr bwMode="auto">
          <a:xfrm>
            <a:off x="1376363" y="29559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1461262" name="Text Box 14"/>
          <p:cNvSpPr txBox="1">
            <a:spLocks noChangeArrowheads="1"/>
          </p:cNvSpPr>
          <p:nvPr/>
        </p:nvSpPr>
        <p:spPr bwMode="auto">
          <a:xfrm>
            <a:off x="3838575" y="293687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1461263" name="Line 15"/>
          <p:cNvSpPr>
            <a:spLocks noChangeShapeType="1"/>
          </p:cNvSpPr>
          <p:nvPr/>
        </p:nvSpPr>
        <p:spPr bwMode="auto">
          <a:xfrm>
            <a:off x="3160713" y="3657600"/>
            <a:ext cx="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1264" name="Text Box 16"/>
          <p:cNvSpPr txBox="1">
            <a:spLocks noChangeArrowheads="1"/>
          </p:cNvSpPr>
          <p:nvPr/>
        </p:nvSpPr>
        <p:spPr bwMode="auto">
          <a:xfrm>
            <a:off x="1390650" y="3489325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461265" name="Text Box 17"/>
          <p:cNvSpPr txBox="1">
            <a:spLocks noChangeArrowheads="1"/>
          </p:cNvSpPr>
          <p:nvPr/>
        </p:nvSpPr>
        <p:spPr bwMode="auto">
          <a:xfrm>
            <a:off x="3852863" y="347027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1461266" name="Text Box 18"/>
          <p:cNvSpPr txBox="1">
            <a:spLocks noChangeArrowheads="1"/>
          </p:cNvSpPr>
          <p:nvPr/>
        </p:nvSpPr>
        <p:spPr bwMode="auto">
          <a:xfrm>
            <a:off x="1404938" y="4708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1461267" name="Text Box 19"/>
          <p:cNvSpPr txBox="1">
            <a:spLocks noChangeArrowheads="1"/>
          </p:cNvSpPr>
          <p:nvPr/>
        </p:nvSpPr>
        <p:spPr bwMode="auto">
          <a:xfrm>
            <a:off x="2292350" y="3946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1461268" name="Line 20"/>
          <p:cNvSpPr>
            <a:spLocks noChangeShapeType="1"/>
          </p:cNvSpPr>
          <p:nvPr/>
        </p:nvSpPr>
        <p:spPr bwMode="auto">
          <a:xfrm>
            <a:off x="2895600" y="1371600"/>
            <a:ext cx="8382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1269" name="Line 21"/>
          <p:cNvSpPr>
            <a:spLocks noChangeShapeType="1"/>
          </p:cNvSpPr>
          <p:nvPr/>
        </p:nvSpPr>
        <p:spPr bwMode="auto">
          <a:xfrm>
            <a:off x="3810000" y="22098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1270" name="Line 22"/>
          <p:cNvSpPr>
            <a:spLocks noChangeShapeType="1"/>
          </p:cNvSpPr>
          <p:nvPr/>
        </p:nvSpPr>
        <p:spPr bwMode="auto">
          <a:xfrm>
            <a:off x="3838575" y="3276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1271" name="Line 23"/>
          <p:cNvSpPr>
            <a:spLocks noChangeShapeType="1"/>
          </p:cNvSpPr>
          <p:nvPr/>
        </p:nvSpPr>
        <p:spPr bwMode="auto">
          <a:xfrm>
            <a:off x="1828800" y="22098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1272" name="Line 24"/>
          <p:cNvSpPr>
            <a:spLocks noChangeShapeType="1"/>
          </p:cNvSpPr>
          <p:nvPr/>
        </p:nvSpPr>
        <p:spPr bwMode="auto">
          <a:xfrm>
            <a:off x="1838325" y="27432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1273" name="Line 25"/>
          <p:cNvSpPr>
            <a:spLocks noChangeShapeType="1"/>
          </p:cNvSpPr>
          <p:nvPr/>
        </p:nvSpPr>
        <p:spPr bwMode="auto">
          <a:xfrm>
            <a:off x="1857375" y="3276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1274" name="Line 26"/>
          <p:cNvSpPr>
            <a:spLocks noChangeShapeType="1"/>
          </p:cNvSpPr>
          <p:nvPr/>
        </p:nvSpPr>
        <p:spPr bwMode="auto">
          <a:xfrm flipH="1">
            <a:off x="2971800" y="3810000"/>
            <a:ext cx="87630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1275" name="Line 27"/>
          <p:cNvSpPr>
            <a:spLocks noChangeShapeType="1"/>
          </p:cNvSpPr>
          <p:nvPr/>
        </p:nvSpPr>
        <p:spPr bwMode="auto">
          <a:xfrm>
            <a:off x="1905000" y="3810000"/>
            <a:ext cx="91440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1276" name="Line 28"/>
          <p:cNvSpPr>
            <a:spLocks noChangeShapeType="1"/>
          </p:cNvSpPr>
          <p:nvPr/>
        </p:nvSpPr>
        <p:spPr bwMode="auto">
          <a:xfrm flipH="1">
            <a:off x="1981200" y="4267200"/>
            <a:ext cx="8382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1277" name="Line 29"/>
          <p:cNvSpPr>
            <a:spLocks noChangeShapeType="1"/>
          </p:cNvSpPr>
          <p:nvPr/>
        </p:nvSpPr>
        <p:spPr bwMode="auto">
          <a:xfrm>
            <a:off x="2895600" y="4267200"/>
            <a:ext cx="9144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232275" y="441325"/>
            <a:ext cx="4464050" cy="4968875"/>
            <a:chOff x="2666" y="278"/>
            <a:chExt cx="2812" cy="3130"/>
          </a:xfrm>
        </p:grpSpPr>
        <p:sp>
          <p:nvSpPr>
            <p:cNvPr id="1461279" name="Line 31"/>
            <p:cNvSpPr>
              <a:spLocks noChangeShapeType="1"/>
            </p:cNvSpPr>
            <p:nvPr/>
          </p:nvSpPr>
          <p:spPr bwMode="auto">
            <a:xfrm>
              <a:off x="4608" y="1200"/>
              <a:ext cx="0" cy="220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1280" name="Line 32"/>
            <p:cNvSpPr>
              <a:spLocks noChangeShapeType="1"/>
            </p:cNvSpPr>
            <p:nvPr/>
          </p:nvSpPr>
          <p:spPr bwMode="auto">
            <a:xfrm flipH="1">
              <a:off x="4944" y="1200"/>
              <a:ext cx="0" cy="220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1281" name="Text Box 33"/>
            <p:cNvSpPr txBox="1">
              <a:spLocks noChangeArrowheads="1"/>
            </p:cNvSpPr>
            <p:nvPr/>
          </p:nvSpPr>
          <p:spPr bwMode="auto">
            <a:xfrm>
              <a:off x="4128" y="278"/>
              <a:ext cx="1350" cy="92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solidFill>
                    <a:schemeClr val="accent1"/>
                  </a:solidFill>
                  <a:latin typeface="Times New Roman" pitchFamily="35" charset="0"/>
                </a:rPr>
                <a:t>Found</a:t>
              </a:r>
              <a:br>
                <a:rPr lang="en-US" sz="3000" b="0">
                  <a:solidFill>
                    <a:schemeClr val="accent1"/>
                  </a:solidFill>
                  <a:latin typeface="Times New Roman" pitchFamily="35" charset="0"/>
                </a:rPr>
              </a:br>
              <a:r>
                <a:rPr lang="en-US" sz="3000" b="0">
                  <a:solidFill>
                    <a:schemeClr val="accent1"/>
                  </a:solidFill>
                  <a:latin typeface="Times New Roman" pitchFamily="35" charset="0"/>
                </a:rPr>
                <a:t>Not Handled</a:t>
              </a:r>
              <a:br>
                <a:rPr lang="en-US" sz="3000" b="0">
                  <a:solidFill>
                    <a:schemeClr val="accent1"/>
                  </a:solidFill>
                  <a:latin typeface="Times New Roman" pitchFamily="35" charset="0"/>
                </a:rPr>
              </a:br>
              <a:r>
                <a:rPr lang="en-US" sz="3000" b="0">
                  <a:solidFill>
                    <a:schemeClr val="accent1"/>
                  </a:solidFill>
                  <a:latin typeface="Times New Roman" pitchFamily="35" charset="0"/>
                </a:rPr>
                <a:t>Stack </a:t>
              </a:r>
            </a:p>
          </p:txBody>
        </p:sp>
        <p:sp>
          <p:nvSpPr>
            <p:cNvPr id="1461282" name="Text Box 34"/>
            <p:cNvSpPr txBox="1">
              <a:spLocks noChangeArrowheads="1"/>
            </p:cNvSpPr>
            <p:nvPr/>
          </p:nvSpPr>
          <p:spPr bwMode="auto">
            <a:xfrm>
              <a:off x="2666" y="432"/>
              <a:ext cx="982" cy="32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0">
                  <a:solidFill>
                    <a:schemeClr val="accent1"/>
                  </a:solidFill>
                  <a:latin typeface="Times New Roman" pitchFamily="35" charset="0"/>
                </a:rPr>
                <a:t>Alg:</a:t>
              </a:r>
              <a:r>
                <a:rPr lang="en-US" sz="2800" b="0">
                  <a:latin typeface="Times New Roman" pitchFamily="35" charset="0"/>
                </a:rPr>
                <a:t> DFS</a:t>
              </a:r>
            </a:p>
          </p:txBody>
        </p:sp>
      </p:grpSp>
      <p:sp>
        <p:nvSpPr>
          <p:cNvPr id="1461283" name="Text Box 35"/>
          <p:cNvSpPr txBox="1">
            <a:spLocks noChangeArrowheads="1"/>
          </p:cNvSpPr>
          <p:nvPr/>
        </p:nvSpPr>
        <p:spPr bwMode="auto">
          <a:xfrm>
            <a:off x="7391400" y="49371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1461284" name="Oval 36"/>
          <p:cNvSpPr>
            <a:spLocks noChangeArrowheads="1"/>
          </p:cNvSpPr>
          <p:nvPr/>
        </p:nvSpPr>
        <p:spPr bwMode="auto">
          <a:xfrm>
            <a:off x="1781175" y="3200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1285" name="Text Box 37"/>
          <p:cNvSpPr txBox="1">
            <a:spLocks noChangeArrowheads="1"/>
          </p:cNvSpPr>
          <p:nvPr/>
        </p:nvSpPr>
        <p:spPr bwMode="auto">
          <a:xfrm>
            <a:off x="7391400" y="4632325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461286" name="Text Box 38"/>
          <p:cNvSpPr txBox="1">
            <a:spLocks noChangeArrowheads="1"/>
          </p:cNvSpPr>
          <p:nvPr/>
        </p:nvSpPr>
        <p:spPr bwMode="auto">
          <a:xfrm>
            <a:off x="7391400" y="4327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1461287" name="Text Box 39"/>
          <p:cNvSpPr txBox="1">
            <a:spLocks noChangeArrowheads="1"/>
          </p:cNvSpPr>
          <p:nvPr/>
        </p:nvSpPr>
        <p:spPr bwMode="auto">
          <a:xfrm>
            <a:off x="7391400" y="40227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1461288" name="Text Box 40"/>
          <p:cNvSpPr txBox="1">
            <a:spLocks noChangeArrowheads="1"/>
          </p:cNvSpPr>
          <p:nvPr/>
        </p:nvSpPr>
        <p:spPr bwMode="auto">
          <a:xfrm>
            <a:off x="3867150" y="468947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461289" name="Oval 41"/>
          <p:cNvSpPr>
            <a:spLocks noChangeArrowheads="1"/>
          </p:cNvSpPr>
          <p:nvPr/>
        </p:nvSpPr>
        <p:spPr bwMode="auto">
          <a:xfrm>
            <a:off x="2819400" y="1295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1290" name="Oval 42"/>
          <p:cNvSpPr>
            <a:spLocks noChangeArrowheads="1"/>
          </p:cNvSpPr>
          <p:nvPr/>
        </p:nvSpPr>
        <p:spPr bwMode="auto">
          <a:xfrm>
            <a:off x="1752600" y="2133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1291" name="Oval 43"/>
          <p:cNvSpPr>
            <a:spLocks noChangeArrowheads="1"/>
          </p:cNvSpPr>
          <p:nvPr/>
        </p:nvSpPr>
        <p:spPr bwMode="auto">
          <a:xfrm>
            <a:off x="3733800" y="2136775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1292" name="Oval 44"/>
          <p:cNvSpPr>
            <a:spLocks noChangeArrowheads="1"/>
          </p:cNvSpPr>
          <p:nvPr/>
        </p:nvSpPr>
        <p:spPr bwMode="auto">
          <a:xfrm>
            <a:off x="1766888" y="2667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1293" name="Oval 45"/>
          <p:cNvSpPr>
            <a:spLocks noChangeArrowheads="1"/>
          </p:cNvSpPr>
          <p:nvPr/>
        </p:nvSpPr>
        <p:spPr bwMode="auto">
          <a:xfrm>
            <a:off x="3762375" y="3203575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1294" name="Oval 46"/>
          <p:cNvSpPr>
            <a:spLocks noChangeArrowheads="1"/>
          </p:cNvSpPr>
          <p:nvPr/>
        </p:nvSpPr>
        <p:spPr bwMode="auto">
          <a:xfrm>
            <a:off x="1795463" y="3733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1295" name="Oval 47"/>
          <p:cNvSpPr>
            <a:spLocks noChangeArrowheads="1"/>
          </p:cNvSpPr>
          <p:nvPr/>
        </p:nvSpPr>
        <p:spPr bwMode="auto">
          <a:xfrm>
            <a:off x="3776663" y="3736975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1296" name="Oval 48"/>
          <p:cNvSpPr>
            <a:spLocks noChangeArrowheads="1"/>
          </p:cNvSpPr>
          <p:nvPr/>
        </p:nvSpPr>
        <p:spPr bwMode="auto">
          <a:xfrm>
            <a:off x="1809750" y="4953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1297" name="Oval 49"/>
          <p:cNvSpPr>
            <a:spLocks noChangeArrowheads="1"/>
          </p:cNvSpPr>
          <p:nvPr/>
        </p:nvSpPr>
        <p:spPr bwMode="auto">
          <a:xfrm>
            <a:off x="2819400" y="4206875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1298" name="Line 50"/>
          <p:cNvSpPr>
            <a:spLocks noChangeShapeType="1"/>
          </p:cNvSpPr>
          <p:nvPr/>
        </p:nvSpPr>
        <p:spPr bwMode="auto">
          <a:xfrm>
            <a:off x="3819525" y="27432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1299" name="Oval 51"/>
          <p:cNvSpPr>
            <a:spLocks noChangeArrowheads="1"/>
          </p:cNvSpPr>
          <p:nvPr/>
        </p:nvSpPr>
        <p:spPr bwMode="auto">
          <a:xfrm>
            <a:off x="3810000" y="4953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1300" name="Text Box 52"/>
          <p:cNvSpPr txBox="1">
            <a:spLocks noChangeArrowheads="1"/>
          </p:cNvSpPr>
          <p:nvPr/>
        </p:nvSpPr>
        <p:spPr bwMode="auto">
          <a:xfrm>
            <a:off x="5181600" y="6156325"/>
            <a:ext cx="1073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…..  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14612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4612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4612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6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6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1461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461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4612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6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6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14612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4612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4612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61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6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14612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4612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4612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61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61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1283" grpId="0"/>
      <p:bldP spid="1461285" grpId="0"/>
      <p:bldP spid="1461286" grpId="0"/>
      <p:bldP spid="1461287" grpId="0"/>
      <p:bldP spid="1461300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Order</a:t>
            </a:r>
          </a:p>
        </p:txBody>
      </p:sp>
      <p:sp>
        <p:nvSpPr>
          <p:cNvPr id="1462275" name="Text Box 3"/>
          <p:cNvSpPr txBox="1">
            <a:spLocks noChangeArrowheads="1"/>
          </p:cNvSpPr>
          <p:nvPr/>
        </p:nvSpPr>
        <p:spPr bwMode="auto">
          <a:xfrm>
            <a:off x="2541588" y="9747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1462276" name="Line 4"/>
          <p:cNvSpPr>
            <a:spLocks noChangeShapeType="1"/>
          </p:cNvSpPr>
          <p:nvPr/>
        </p:nvSpPr>
        <p:spPr bwMode="auto">
          <a:xfrm flipH="1">
            <a:off x="1905000" y="1371600"/>
            <a:ext cx="9906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2277" name="Line 5"/>
          <p:cNvSpPr>
            <a:spLocks noChangeShapeType="1"/>
          </p:cNvSpPr>
          <p:nvPr/>
        </p:nvSpPr>
        <p:spPr bwMode="auto">
          <a:xfrm>
            <a:off x="3117850" y="2057400"/>
            <a:ext cx="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2278" name="Text Box 6"/>
          <p:cNvSpPr txBox="1">
            <a:spLocks noChangeArrowheads="1"/>
          </p:cNvSpPr>
          <p:nvPr/>
        </p:nvSpPr>
        <p:spPr bwMode="auto">
          <a:xfrm>
            <a:off x="1347788" y="18891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1462279" name="Text Box 7"/>
          <p:cNvSpPr txBox="1">
            <a:spLocks noChangeArrowheads="1"/>
          </p:cNvSpPr>
          <p:nvPr/>
        </p:nvSpPr>
        <p:spPr bwMode="auto">
          <a:xfrm>
            <a:off x="3810000" y="187007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1462280" name="Line 8"/>
          <p:cNvSpPr>
            <a:spLocks noChangeShapeType="1"/>
          </p:cNvSpPr>
          <p:nvPr/>
        </p:nvSpPr>
        <p:spPr bwMode="auto">
          <a:xfrm>
            <a:off x="3132138" y="2590800"/>
            <a:ext cx="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2281" name="Text Box 9"/>
          <p:cNvSpPr txBox="1">
            <a:spLocks noChangeArrowheads="1"/>
          </p:cNvSpPr>
          <p:nvPr/>
        </p:nvSpPr>
        <p:spPr bwMode="auto">
          <a:xfrm>
            <a:off x="1362075" y="2422525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1462282" name="Text Box 10"/>
          <p:cNvSpPr txBox="1">
            <a:spLocks noChangeArrowheads="1"/>
          </p:cNvSpPr>
          <p:nvPr/>
        </p:nvSpPr>
        <p:spPr bwMode="auto">
          <a:xfrm>
            <a:off x="3824288" y="2403475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462283" name="Oval 11"/>
          <p:cNvSpPr>
            <a:spLocks noChangeArrowheads="1"/>
          </p:cNvSpPr>
          <p:nvPr/>
        </p:nvSpPr>
        <p:spPr bwMode="auto">
          <a:xfrm>
            <a:off x="3748088" y="2670175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2284" name="Line 12"/>
          <p:cNvSpPr>
            <a:spLocks noChangeShapeType="1"/>
          </p:cNvSpPr>
          <p:nvPr/>
        </p:nvSpPr>
        <p:spPr bwMode="auto">
          <a:xfrm>
            <a:off x="3146425" y="3124200"/>
            <a:ext cx="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2285" name="Text Box 13"/>
          <p:cNvSpPr txBox="1">
            <a:spLocks noChangeArrowheads="1"/>
          </p:cNvSpPr>
          <p:nvPr/>
        </p:nvSpPr>
        <p:spPr bwMode="auto">
          <a:xfrm>
            <a:off x="1376363" y="29559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1462286" name="Text Box 14"/>
          <p:cNvSpPr txBox="1">
            <a:spLocks noChangeArrowheads="1"/>
          </p:cNvSpPr>
          <p:nvPr/>
        </p:nvSpPr>
        <p:spPr bwMode="auto">
          <a:xfrm>
            <a:off x="3838575" y="293687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1462287" name="Line 15"/>
          <p:cNvSpPr>
            <a:spLocks noChangeShapeType="1"/>
          </p:cNvSpPr>
          <p:nvPr/>
        </p:nvSpPr>
        <p:spPr bwMode="auto">
          <a:xfrm>
            <a:off x="3160713" y="3657600"/>
            <a:ext cx="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2288" name="Text Box 16"/>
          <p:cNvSpPr txBox="1">
            <a:spLocks noChangeArrowheads="1"/>
          </p:cNvSpPr>
          <p:nvPr/>
        </p:nvSpPr>
        <p:spPr bwMode="auto">
          <a:xfrm>
            <a:off x="1390650" y="3489325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462289" name="Text Box 17"/>
          <p:cNvSpPr txBox="1">
            <a:spLocks noChangeArrowheads="1"/>
          </p:cNvSpPr>
          <p:nvPr/>
        </p:nvSpPr>
        <p:spPr bwMode="auto">
          <a:xfrm>
            <a:off x="3852863" y="347027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1462290" name="Text Box 18"/>
          <p:cNvSpPr txBox="1">
            <a:spLocks noChangeArrowheads="1"/>
          </p:cNvSpPr>
          <p:nvPr/>
        </p:nvSpPr>
        <p:spPr bwMode="auto">
          <a:xfrm>
            <a:off x="1404938" y="4708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1462291" name="Text Box 19"/>
          <p:cNvSpPr txBox="1">
            <a:spLocks noChangeArrowheads="1"/>
          </p:cNvSpPr>
          <p:nvPr/>
        </p:nvSpPr>
        <p:spPr bwMode="auto">
          <a:xfrm>
            <a:off x="2292350" y="3946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1462292" name="Line 20"/>
          <p:cNvSpPr>
            <a:spLocks noChangeShapeType="1"/>
          </p:cNvSpPr>
          <p:nvPr/>
        </p:nvSpPr>
        <p:spPr bwMode="auto">
          <a:xfrm>
            <a:off x="2895600" y="1371600"/>
            <a:ext cx="8382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2293" name="Line 21"/>
          <p:cNvSpPr>
            <a:spLocks noChangeShapeType="1"/>
          </p:cNvSpPr>
          <p:nvPr/>
        </p:nvSpPr>
        <p:spPr bwMode="auto">
          <a:xfrm>
            <a:off x="3810000" y="22098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2294" name="Line 22"/>
          <p:cNvSpPr>
            <a:spLocks noChangeShapeType="1"/>
          </p:cNvSpPr>
          <p:nvPr/>
        </p:nvSpPr>
        <p:spPr bwMode="auto">
          <a:xfrm>
            <a:off x="3838575" y="3276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2295" name="Line 23"/>
          <p:cNvSpPr>
            <a:spLocks noChangeShapeType="1"/>
          </p:cNvSpPr>
          <p:nvPr/>
        </p:nvSpPr>
        <p:spPr bwMode="auto">
          <a:xfrm>
            <a:off x="1828800" y="22098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2296" name="Line 24"/>
          <p:cNvSpPr>
            <a:spLocks noChangeShapeType="1"/>
          </p:cNvSpPr>
          <p:nvPr/>
        </p:nvSpPr>
        <p:spPr bwMode="auto">
          <a:xfrm>
            <a:off x="1838325" y="27432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2297" name="Line 25"/>
          <p:cNvSpPr>
            <a:spLocks noChangeShapeType="1"/>
          </p:cNvSpPr>
          <p:nvPr/>
        </p:nvSpPr>
        <p:spPr bwMode="auto">
          <a:xfrm>
            <a:off x="1857375" y="3276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2298" name="Line 26"/>
          <p:cNvSpPr>
            <a:spLocks noChangeShapeType="1"/>
          </p:cNvSpPr>
          <p:nvPr/>
        </p:nvSpPr>
        <p:spPr bwMode="auto">
          <a:xfrm flipH="1">
            <a:off x="2971800" y="3810000"/>
            <a:ext cx="87630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2299" name="Line 27"/>
          <p:cNvSpPr>
            <a:spLocks noChangeShapeType="1"/>
          </p:cNvSpPr>
          <p:nvPr/>
        </p:nvSpPr>
        <p:spPr bwMode="auto">
          <a:xfrm>
            <a:off x="1905000" y="3810000"/>
            <a:ext cx="91440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2300" name="Line 28"/>
          <p:cNvSpPr>
            <a:spLocks noChangeShapeType="1"/>
          </p:cNvSpPr>
          <p:nvPr/>
        </p:nvSpPr>
        <p:spPr bwMode="auto">
          <a:xfrm flipH="1">
            <a:off x="1981200" y="4267200"/>
            <a:ext cx="8382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2301" name="Line 29"/>
          <p:cNvSpPr>
            <a:spLocks noChangeShapeType="1"/>
          </p:cNvSpPr>
          <p:nvPr/>
        </p:nvSpPr>
        <p:spPr bwMode="auto">
          <a:xfrm>
            <a:off x="2895600" y="4267200"/>
            <a:ext cx="9144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232275" y="441325"/>
            <a:ext cx="4464050" cy="4968875"/>
            <a:chOff x="2666" y="278"/>
            <a:chExt cx="2812" cy="3130"/>
          </a:xfrm>
        </p:grpSpPr>
        <p:sp>
          <p:nvSpPr>
            <p:cNvPr id="1462303" name="Line 31"/>
            <p:cNvSpPr>
              <a:spLocks noChangeShapeType="1"/>
            </p:cNvSpPr>
            <p:nvPr/>
          </p:nvSpPr>
          <p:spPr bwMode="auto">
            <a:xfrm>
              <a:off x="4608" y="1200"/>
              <a:ext cx="0" cy="220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2304" name="Line 32"/>
            <p:cNvSpPr>
              <a:spLocks noChangeShapeType="1"/>
            </p:cNvSpPr>
            <p:nvPr/>
          </p:nvSpPr>
          <p:spPr bwMode="auto">
            <a:xfrm flipH="1">
              <a:off x="4944" y="1200"/>
              <a:ext cx="0" cy="220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2305" name="Text Box 33"/>
            <p:cNvSpPr txBox="1">
              <a:spLocks noChangeArrowheads="1"/>
            </p:cNvSpPr>
            <p:nvPr/>
          </p:nvSpPr>
          <p:spPr bwMode="auto">
            <a:xfrm>
              <a:off x="4128" y="278"/>
              <a:ext cx="1350" cy="92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solidFill>
                    <a:schemeClr val="accent1"/>
                  </a:solidFill>
                  <a:latin typeface="Times New Roman" pitchFamily="35" charset="0"/>
                </a:rPr>
                <a:t>Found</a:t>
              </a:r>
              <a:br>
                <a:rPr lang="en-US" sz="3000" b="0">
                  <a:solidFill>
                    <a:schemeClr val="accent1"/>
                  </a:solidFill>
                  <a:latin typeface="Times New Roman" pitchFamily="35" charset="0"/>
                </a:rPr>
              </a:br>
              <a:r>
                <a:rPr lang="en-US" sz="3000" b="0">
                  <a:solidFill>
                    <a:schemeClr val="accent1"/>
                  </a:solidFill>
                  <a:latin typeface="Times New Roman" pitchFamily="35" charset="0"/>
                </a:rPr>
                <a:t>Not Handled</a:t>
              </a:r>
              <a:br>
                <a:rPr lang="en-US" sz="3000" b="0">
                  <a:solidFill>
                    <a:schemeClr val="accent1"/>
                  </a:solidFill>
                  <a:latin typeface="Times New Roman" pitchFamily="35" charset="0"/>
                </a:rPr>
              </a:br>
              <a:r>
                <a:rPr lang="en-US" sz="3000" b="0">
                  <a:solidFill>
                    <a:schemeClr val="accent1"/>
                  </a:solidFill>
                  <a:latin typeface="Times New Roman" pitchFamily="35" charset="0"/>
                </a:rPr>
                <a:t>Stack </a:t>
              </a:r>
            </a:p>
          </p:txBody>
        </p:sp>
        <p:sp>
          <p:nvSpPr>
            <p:cNvPr id="1462306" name="Text Box 34"/>
            <p:cNvSpPr txBox="1">
              <a:spLocks noChangeArrowheads="1"/>
            </p:cNvSpPr>
            <p:nvPr/>
          </p:nvSpPr>
          <p:spPr bwMode="auto">
            <a:xfrm>
              <a:off x="2666" y="432"/>
              <a:ext cx="982" cy="32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0">
                  <a:solidFill>
                    <a:schemeClr val="accent1"/>
                  </a:solidFill>
                  <a:latin typeface="Times New Roman" pitchFamily="35" charset="0"/>
                </a:rPr>
                <a:t>Alg:</a:t>
              </a:r>
              <a:r>
                <a:rPr lang="en-US" sz="2800" b="0">
                  <a:latin typeface="Times New Roman" pitchFamily="35" charset="0"/>
                </a:rPr>
                <a:t> DFS</a:t>
              </a:r>
            </a:p>
          </p:txBody>
        </p:sp>
      </p:grpSp>
      <p:sp>
        <p:nvSpPr>
          <p:cNvPr id="1462307" name="Text Box 35"/>
          <p:cNvSpPr txBox="1">
            <a:spLocks noChangeArrowheads="1"/>
          </p:cNvSpPr>
          <p:nvPr/>
        </p:nvSpPr>
        <p:spPr bwMode="auto">
          <a:xfrm>
            <a:off x="7391400" y="49371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1462308" name="Oval 36"/>
          <p:cNvSpPr>
            <a:spLocks noChangeArrowheads="1"/>
          </p:cNvSpPr>
          <p:nvPr/>
        </p:nvSpPr>
        <p:spPr bwMode="auto">
          <a:xfrm>
            <a:off x="1781175" y="3200400"/>
            <a:ext cx="152400" cy="152400"/>
          </a:xfrm>
          <a:prstGeom prst="ellipse">
            <a:avLst/>
          </a:prstGeom>
          <a:solidFill>
            <a:schemeClr val="bg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2309" name="Text Box 37"/>
          <p:cNvSpPr txBox="1">
            <a:spLocks noChangeArrowheads="1"/>
          </p:cNvSpPr>
          <p:nvPr/>
        </p:nvSpPr>
        <p:spPr bwMode="auto">
          <a:xfrm>
            <a:off x="7391400" y="4632325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462310" name="Text Box 38"/>
          <p:cNvSpPr txBox="1">
            <a:spLocks noChangeArrowheads="1"/>
          </p:cNvSpPr>
          <p:nvPr/>
        </p:nvSpPr>
        <p:spPr bwMode="auto">
          <a:xfrm>
            <a:off x="7391400" y="4327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1462311" name="Text Box 39"/>
          <p:cNvSpPr txBox="1">
            <a:spLocks noChangeArrowheads="1"/>
          </p:cNvSpPr>
          <p:nvPr/>
        </p:nvSpPr>
        <p:spPr bwMode="auto">
          <a:xfrm>
            <a:off x="7391400" y="40227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462312" name="Text Box 40"/>
          <p:cNvSpPr txBox="1">
            <a:spLocks noChangeArrowheads="1"/>
          </p:cNvSpPr>
          <p:nvPr/>
        </p:nvSpPr>
        <p:spPr bwMode="auto">
          <a:xfrm>
            <a:off x="3867150" y="468947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462313" name="Oval 41"/>
          <p:cNvSpPr>
            <a:spLocks noChangeArrowheads="1"/>
          </p:cNvSpPr>
          <p:nvPr/>
        </p:nvSpPr>
        <p:spPr bwMode="auto">
          <a:xfrm>
            <a:off x="2819400" y="1295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2314" name="Oval 42"/>
          <p:cNvSpPr>
            <a:spLocks noChangeArrowheads="1"/>
          </p:cNvSpPr>
          <p:nvPr/>
        </p:nvSpPr>
        <p:spPr bwMode="auto">
          <a:xfrm>
            <a:off x="1752600" y="2133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2315" name="Oval 43"/>
          <p:cNvSpPr>
            <a:spLocks noChangeArrowheads="1"/>
          </p:cNvSpPr>
          <p:nvPr/>
        </p:nvSpPr>
        <p:spPr bwMode="auto">
          <a:xfrm>
            <a:off x="3733800" y="2136775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2316" name="Oval 44"/>
          <p:cNvSpPr>
            <a:spLocks noChangeArrowheads="1"/>
          </p:cNvSpPr>
          <p:nvPr/>
        </p:nvSpPr>
        <p:spPr bwMode="auto">
          <a:xfrm>
            <a:off x="1766888" y="2667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2317" name="Oval 45"/>
          <p:cNvSpPr>
            <a:spLocks noChangeArrowheads="1"/>
          </p:cNvSpPr>
          <p:nvPr/>
        </p:nvSpPr>
        <p:spPr bwMode="auto">
          <a:xfrm>
            <a:off x="3762375" y="3203575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2318" name="Oval 46"/>
          <p:cNvSpPr>
            <a:spLocks noChangeArrowheads="1"/>
          </p:cNvSpPr>
          <p:nvPr/>
        </p:nvSpPr>
        <p:spPr bwMode="auto">
          <a:xfrm>
            <a:off x="1795463" y="3733800"/>
            <a:ext cx="152400" cy="152400"/>
          </a:xfrm>
          <a:prstGeom prst="ellipse">
            <a:avLst/>
          </a:prstGeom>
          <a:solidFill>
            <a:schemeClr val="bg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2319" name="Oval 47"/>
          <p:cNvSpPr>
            <a:spLocks noChangeArrowheads="1"/>
          </p:cNvSpPr>
          <p:nvPr/>
        </p:nvSpPr>
        <p:spPr bwMode="auto">
          <a:xfrm>
            <a:off x="3776663" y="3736975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2320" name="Oval 48"/>
          <p:cNvSpPr>
            <a:spLocks noChangeArrowheads="1"/>
          </p:cNvSpPr>
          <p:nvPr/>
        </p:nvSpPr>
        <p:spPr bwMode="auto">
          <a:xfrm>
            <a:off x="1809750" y="4953000"/>
            <a:ext cx="152400" cy="152400"/>
          </a:xfrm>
          <a:prstGeom prst="ellipse">
            <a:avLst/>
          </a:prstGeom>
          <a:solidFill>
            <a:schemeClr val="bg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2321" name="Oval 49"/>
          <p:cNvSpPr>
            <a:spLocks noChangeArrowheads="1"/>
          </p:cNvSpPr>
          <p:nvPr/>
        </p:nvSpPr>
        <p:spPr bwMode="auto">
          <a:xfrm>
            <a:off x="2819400" y="4206875"/>
            <a:ext cx="152400" cy="152400"/>
          </a:xfrm>
          <a:prstGeom prst="ellipse">
            <a:avLst/>
          </a:prstGeom>
          <a:solidFill>
            <a:schemeClr val="bg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2322" name="Line 50"/>
          <p:cNvSpPr>
            <a:spLocks noChangeShapeType="1"/>
          </p:cNvSpPr>
          <p:nvPr/>
        </p:nvSpPr>
        <p:spPr bwMode="auto">
          <a:xfrm>
            <a:off x="3819525" y="27432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2323" name="Oval 51"/>
          <p:cNvSpPr>
            <a:spLocks noChangeArrowheads="1"/>
          </p:cNvSpPr>
          <p:nvPr/>
        </p:nvSpPr>
        <p:spPr bwMode="auto">
          <a:xfrm>
            <a:off x="3810000" y="4953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2324" name="Text Box 52"/>
          <p:cNvSpPr txBox="1">
            <a:spLocks noChangeArrowheads="1"/>
          </p:cNvSpPr>
          <p:nvPr/>
        </p:nvSpPr>
        <p:spPr bwMode="auto">
          <a:xfrm>
            <a:off x="-39688" y="5402263"/>
            <a:ext cx="8607426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0">
                <a:latin typeface="Times New Roman" pitchFamily="35" charset="0"/>
              </a:rPr>
              <a:t>When node is popped off stack, insert at front of linearly-ordered “to do” list.</a:t>
            </a:r>
          </a:p>
        </p:txBody>
      </p:sp>
      <p:sp>
        <p:nvSpPr>
          <p:cNvPr id="1462325" name="Text Box 53"/>
          <p:cNvSpPr txBox="1">
            <a:spLocks noChangeArrowheads="1"/>
          </p:cNvSpPr>
          <p:nvPr/>
        </p:nvSpPr>
        <p:spPr bwMode="auto">
          <a:xfrm>
            <a:off x="5181600" y="6156325"/>
            <a:ext cx="1073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…..  f</a:t>
            </a:r>
          </a:p>
        </p:txBody>
      </p:sp>
      <p:sp>
        <p:nvSpPr>
          <p:cNvPr id="1462326" name="Text Box 54"/>
          <p:cNvSpPr txBox="1">
            <a:spLocks noChangeArrowheads="1"/>
          </p:cNvSpPr>
          <p:nvPr/>
        </p:nvSpPr>
        <p:spPr bwMode="auto">
          <a:xfrm>
            <a:off x="3087688" y="5849938"/>
            <a:ext cx="1790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1"/>
                </a:solidFill>
              </a:rPr>
              <a:t>Linear Order: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2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14623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4623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4623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2311" grpId="0"/>
      <p:bldP spid="1462324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Order</a:t>
            </a:r>
          </a:p>
        </p:txBody>
      </p:sp>
      <p:sp>
        <p:nvSpPr>
          <p:cNvPr id="1463299" name="Text Box 3"/>
          <p:cNvSpPr txBox="1">
            <a:spLocks noChangeArrowheads="1"/>
          </p:cNvSpPr>
          <p:nvPr/>
        </p:nvSpPr>
        <p:spPr bwMode="auto">
          <a:xfrm>
            <a:off x="2541588" y="9747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1463300" name="Line 4"/>
          <p:cNvSpPr>
            <a:spLocks noChangeShapeType="1"/>
          </p:cNvSpPr>
          <p:nvPr/>
        </p:nvSpPr>
        <p:spPr bwMode="auto">
          <a:xfrm flipH="1">
            <a:off x="1905000" y="1371600"/>
            <a:ext cx="9906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3301" name="Line 5"/>
          <p:cNvSpPr>
            <a:spLocks noChangeShapeType="1"/>
          </p:cNvSpPr>
          <p:nvPr/>
        </p:nvSpPr>
        <p:spPr bwMode="auto">
          <a:xfrm>
            <a:off x="3117850" y="2057400"/>
            <a:ext cx="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3302" name="Text Box 6"/>
          <p:cNvSpPr txBox="1">
            <a:spLocks noChangeArrowheads="1"/>
          </p:cNvSpPr>
          <p:nvPr/>
        </p:nvSpPr>
        <p:spPr bwMode="auto">
          <a:xfrm>
            <a:off x="1347788" y="18891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1463303" name="Text Box 7"/>
          <p:cNvSpPr txBox="1">
            <a:spLocks noChangeArrowheads="1"/>
          </p:cNvSpPr>
          <p:nvPr/>
        </p:nvSpPr>
        <p:spPr bwMode="auto">
          <a:xfrm>
            <a:off x="3810000" y="187007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1463304" name="Line 8"/>
          <p:cNvSpPr>
            <a:spLocks noChangeShapeType="1"/>
          </p:cNvSpPr>
          <p:nvPr/>
        </p:nvSpPr>
        <p:spPr bwMode="auto">
          <a:xfrm>
            <a:off x="3132138" y="2590800"/>
            <a:ext cx="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3305" name="Text Box 9"/>
          <p:cNvSpPr txBox="1">
            <a:spLocks noChangeArrowheads="1"/>
          </p:cNvSpPr>
          <p:nvPr/>
        </p:nvSpPr>
        <p:spPr bwMode="auto">
          <a:xfrm>
            <a:off x="1362075" y="2422525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1463306" name="Text Box 10"/>
          <p:cNvSpPr txBox="1">
            <a:spLocks noChangeArrowheads="1"/>
          </p:cNvSpPr>
          <p:nvPr/>
        </p:nvSpPr>
        <p:spPr bwMode="auto">
          <a:xfrm>
            <a:off x="3824288" y="2403475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463307" name="Oval 11"/>
          <p:cNvSpPr>
            <a:spLocks noChangeArrowheads="1"/>
          </p:cNvSpPr>
          <p:nvPr/>
        </p:nvSpPr>
        <p:spPr bwMode="auto">
          <a:xfrm>
            <a:off x="3748088" y="2670175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3308" name="Line 12"/>
          <p:cNvSpPr>
            <a:spLocks noChangeShapeType="1"/>
          </p:cNvSpPr>
          <p:nvPr/>
        </p:nvSpPr>
        <p:spPr bwMode="auto">
          <a:xfrm>
            <a:off x="3146425" y="3124200"/>
            <a:ext cx="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3309" name="Text Box 13"/>
          <p:cNvSpPr txBox="1">
            <a:spLocks noChangeArrowheads="1"/>
          </p:cNvSpPr>
          <p:nvPr/>
        </p:nvSpPr>
        <p:spPr bwMode="auto">
          <a:xfrm>
            <a:off x="1376363" y="29559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1463310" name="Text Box 14"/>
          <p:cNvSpPr txBox="1">
            <a:spLocks noChangeArrowheads="1"/>
          </p:cNvSpPr>
          <p:nvPr/>
        </p:nvSpPr>
        <p:spPr bwMode="auto">
          <a:xfrm>
            <a:off x="3838575" y="293687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1463311" name="Line 15"/>
          <p:cNvSpPr>
            <a:spLocks noChangeShapeType="1"/>
          </p:cNvSpPr>
          <p:nvPr/>
        </p:nvSpPr>
        <p:spPr bwMode="auto">
          <a:xfrm>
            <a:off x="3160713" y="3657600"/>
            <a:ext cx="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3312" name="Text Box 16"/>
          <p:cNvSpPr txBox="1">
            <a:spLocks noChangeArrowheads="1"/>
          </p:cNvSpPr>
          <p:nvPr/>
        </p:nvSpPr>
        <p:spPr bwMode="auto">
          <a:xfrm>
            <a:off x="1390650" y="3489325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463313" name="Text Box 17"/>
          <p:cNvSpPr txBox="1">
            <a:spLocks noChangeArrowheads="1"/>
          </p:cNvSpPr>
          <p:nvPr/>
        </p:nvSpPr>
        <p:spPr bwMode="auto">
          <a:xfrm>
            <a:off x="3852863" y="347027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1463314" name="Text Box 18"/>
          <p:cNvSpPr txBox="1">
            <a:spLocks noChangeArrowheads="1"/>
          </p:cNvSpPr>
          <p:nvPr/>
        </p:nvSpPr>
        <p:spPr bwMode="auto">
          <a:xfrm>
            <a:off x="1404938" y="4708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1463315" name="Text Box 19"/>
          <p:cNvSpPr txBox="1">
            <a:spLocks noChangeArrowheads="1"/>
          </p:cNvSpPr>
          <p:nvPr/>
        </p:nvSpPr>
        <p:spPr bwMode="auto">
          <a:xfrm>
            <a:off x="2292350" y="3946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1463316" name="Line 20"/>
          <p:cNvSpPr>
            <a:spLocks noChangeShapeType="1"/>
          </p:cNvSpPr>
          <p:nvPr/>
        </p:nvSpPr>
        <p:spPr bwMode="auto">
          <a:xfrm>
            <a:off x="2895600" y="1371600"/>
            <a:ext cx="8382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3317" name="Line 21"/>
          <p:cNvSpPr>
            <a:spLocks noChangeShapeType="1"/>
          </p:cNvSpPr>
          <p:nvPr/>
        </p:nvSpPr>
        <p:spPr bwMode="auto">
          <a:xfrm>
            <a:off x="3810000" y="22098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3318" name="Line 22"/>
          <p:cNvSpPr>
            <a:spLocks noChangeShapeType="1"/>
          </p:cNvSpPr>
          <p:nvPr/>
        </p:nvSpPr>
        <p:spPr bwMode="auto">
          <a:xfrm>
            <a:off x="3838575" y="3276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3319" name="Line 23"/>
          <p:cNvSpPr>
            <a:spLocks noChangeShapeType="1"/>
          </p:cNvSpPr>
          <p:nvPr/>
        </p:nvSpPr>
        <p:spPr bwMode="auto">
          <a:xfrm>
            <a:off x="1828800" y="22098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3320" name="Line 24"/>
          <p:cNvSpPr>
            <a:spLocks noChangeShapeType="1"/>
          </p:cNvSpPr>
          <p:nvPr/>
        </p:nvSpPr>
        <p:spPr bwMode="auto">
          <a:xfrm>
            <a:off x="1838325" y="27432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3321" name="Line 25"/>
          <p:cNvSpPr>
            <a:spLocks noChangeShapeType="1"/>
          </p:cNvSpPr>
          <p:nvPr/>
        </p:nvSpPr>
        <p:spPr bwMode="auto">
          <a:xfrm>
            <a:off x="1857375" y="3276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3322" name="Line 26"/>
          <p:cNvSpPr>
            <a:spLocks noChangeShapeType="1"/>
          </p:cNvSpPr>
          <p:nvPr/>
        </p:nvSpPr>
        <p:spPr bwMode="auto">
          <a:xfrm flipH="1">
            <a:off x="2971800" y="3810000"/>
            <a:ext cx="87630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3323" name="Line 27"/>
          <p:cNvSpPr>
            <a:spLocks noChangeShapeType="1"/>
          </p:cNvSpPr>
          <p:nvPr/>
        </p:nvSpPr>
        <p:spPr bwMode="auto">
          <a:xfrm>
            <a:off x="1905000" y="3810000"/>
            <a:ext cx="91440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3324" name="Line 28"/>
          <p:cNvSpPr>
            <a:spLocks noChangeShapeType="1"/>
          </p:cNvSpPr>
          <p:nvPr/>
        </p:nvSpPr>
        <p:spPr bwMode="auto">
          <a:xfrm flipH="1">
            <a:off x="1981200" y="4267200"/>
            <a:ext cx="8382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3325" name="Line 29"/>
          <p:cNvSpPr>
            <a:spLocks noChangeShapeType="1"/>
          </p:cNvSpPr>
          <p:nvPr/>
        </p:nvSpPr>
        <p:spPr bwMode="auto">
          <a:xfrm>
            <a:off x="2895600" y="4267200"/>
            <a:ext cx="9144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232275" y="441325"/>
            <a:ext cx="4464050" cy="4968875"/>
            <a:chOff x="2666" y="278"/>
            <a:chExt cx="2812" cy="3130"/>
          </a:xfrm>
        </p:grpSpPr>
        <p:sp>
          <p:nvSpPr>
            <p:cNvPr id="1463327" name="Line 31"/>
            <p:cNvSpPr>
              <a:spLocks noChangeShapeType="1"/>
            </p:cNvSpPr>
            <p:nvPr/>
          </p:nvSpPr>
          <p:spPr bwMode="auto">
            <a:xfrm>
              <a:off x="4608" y="1200"/>
              <a:ext cx="0" cy="220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3328" name="Line 32"/>
            <p:cNvSpPr>
              <a:spLocks noChangeShapeType="1"/>
            </p:cNvSpPr>
            <p:nvPr/>
          </p:nvSpPr>
          <p:spPr bwMode="auto">
            <a:xfrm flipH="1">
              <a:off x="4944" y="1200"/>
              <a:ext cx="0" cy="220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3329" name="Text Box 33"/>
            <p:cNvSpPr txBox="1">
              <a:spLocks noChangeArrowheads="1"/>
            </p:cNvSpPr>
            <p:nvPr/>
          </p:nvSpPr>
          <p:spPr bwMode="auto">
            <a:xfrm>
              <a:off x="4128" y="278"/>
              <a:ext cx="1350" cy="92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solidFill>
                    <a:schemeClr val="accent1"/>
                  </a:solidFill>
                  <a:latin typeface="Times New Roman" pitchFamily="35" charset="0"/>
                </a:rPr>
                <a:t>Found</a:t>
              </a:r>
              <a:br>
                <a:rPr lang="en-US" sz="3000" b="0">
                  <a:solidFill>
                    <a:schemeClr val="accent1"/>
                  </a:solidFill>
                  <a:latin typeface="Times New Roman" pitchFamily="35" charset="0"/>
                </a:rPr>
              </a:br>
              <a:r>
                <a:rPr lang="en-US" sz="3000" b="0">
                  <a:solidFill>
                    <a:schemeClr val="accent1"/>
                  </a:solidFill>
                  <a:latin typeface="Times New Roman" pitchFamily="35" charset="0"/>
                </a:rPr>
                <a:t>Not Handled</a:t>
              </a:r>
              <a:br>
                <a:rPr lang="en-US" sz="3000" b="0">
                  <a:solidFill>
                    <a:schemeClr val="accent1"/>
                  </a:solidFill>
                  <a:latin typeface="Times New Roman" pitchFamily="35" charset="0"/>
                </a:rPr>
              </a:br>
              <a:r>
                <a:rPr lang="en-US" sz="3000" b="0">
                  <a:solidFill>
                    <a:schemeClr val="accent1"/>
                  </a:solidFill>
                  <a:latin typeface="Times New Roman" pitchFamily="35" charset="0"/>
                </a:rPr>
                <a:t>Stack </a:t>
              </a:r>
            </a:p>
          </p:txBody>
        </p:sp>
        <p:sp>
          <p:nvSpPr>
            <p:cNvPr id="1463330" name="Text Box 34"/>
            <p:cNvSpPr txBox="1">
              <a:spLocks noChangeArrowheads="1"/>
            </p:cNvSpPr>
            <p:nvPr/>
          </p:nvSpPr>
          <p:spPr bwMode="auto">
            <a:xfrm>
              <a:off x="2666" y="432"/>
              <a:ext cx="982" cy="32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0">
                  <a:solidFill>
                    <a:schemeClr val="accent1"/>
                  </a:solidFill>
                  <a:latin typeface="Times New Roman" pitchFamily="35" charset="0"/>
                </a:rPr>
                <a:t>Alg:</a:t>
              </a:r>
              <a:r>
                <a:rPr lang="en-US" sz="2800" b="0">
                  <a:latin typeface="Times New Roman" pitchFamily="35" charset="0"/>
                </a:rPr>
                <a:t> DFS</a:t>
              </a:r>
            </a:p>
          </p:txBody>
        </p:sp>
      </p:grpSp>
      <p:sp>
        <p:nvSpPr>
          <p:cNvPr id="1463331" name="Text Box 35"/>
          <p:cNvSpPr txBox="1">
            <a:spLocks noChangeArrowheads="1"/>
          </p:cNvSpPr>
          <p:nvPr/>
        </p:nvSpPr>
        <p:spPr bwMode="auto">
          <a:xfrm>
            <a:off x="7391400" y="49371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1463332" name="Oval 36"/>
          <p:cNvSpPr>
            <a:spLocks noChangeArrowheads="1"/>
          </p:cNvSpPr>
          <p:nvPr/>
        </p:nvSpPr>
        <p:spPr bwMode="auto">
          <a:xfrm>
            <a:off x="1781175" y="3200400"/>
            <a:ext cx="152400" cy="152400"/>
          </a:xfrm>
          <a:prstGeom prst="ellipse">
            <a:avLst/>
          </a:prstGeom>
          <a:solidFill>
            <a:schemeClr val="bg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3333" name="Text Box 37"/>
          <p:cNvSpPr txBox="1">
            <a:spLocks noChangeArrowheads="1"/>
          </p:cNvSpPr>
          <p:nvPr/>
        </p:nvSpPr>
        <p:spPr bwMode="auto">
          <a:xfrm>
            <a:off x="7391400" y="4632325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463334" name="Text Box 38"/>
          <p:cNvSpPr txBox="1">
            <a:spLocks noChangeArrowheads="1"/>
          </p:cNvSpPr>
          <p:nvPr/>
        </p:nvSpPr>
        <p:spPr bwMode="auto">
          <a:xfrm>
            <a:off x="7391400" y="4327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1463335" name="Text Box 39"/>
          <p:cNvSpPr txBox="1">
            <a:spLocks noChangeArrowheads="1"/>
          </p:cNvSpPr>
          <p:nvPr/>
        </p:nvSpPr>
        <p:spPr bwMode="auto">
          <a:xfrm>
            <a:off x="3867150" y="468947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463336" name="Oval 40"/>
          <p:cNvSpPr>
            <a:spLocks noChangeArrowheads="1"/>
          </p:cNvSpPr>
          <p:nvPr/>
        </p:nvSpPr>
        <p:spPr bwMode="auto">
          <a:xfrm>
            <a:off x="2819400" y="1295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3337" name="Oval 41"/>
          <p:cNvSpPr>
            <a:spLocks noChangeArrowheads="1"/>
          </p:cNvSpPr>
          <p:nvPr/>
        </p:nvSpPr>
        <p:spPr bwMode="auto">
          <a:xfrm>
            <a:off x="1752600" y="2133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3338" name="Oval 42"/>
          <p:cNvSpPr>
            <a:spLocks noChangeArrowheads="1"/>
          </p:cNvSpPr>
          <p:nvPr/>
        </p:nvSpPr>
        <p:spPr bwMode="auto">
          <a:xfrm>
            <a:off x="3733800" y="2136775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3339" name="Oval 43"/>
          <p:cNvSpPr>
            <a:spLocks noChangeArrowheads="1"/>
          </p:cNvSpPr>
          <p:nvPr/>
        </p:nvSpPr>
        <p:spPr bwMode="auto">
          <a:xfrm>
            <a:off x="1766888" y="2667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3340" name="Oval 44"/>
          <p:cNvSpPr>
            <a:spLocks noChangeArrowheads="1"/>
          </p:cNvSpPr>
          <p:nvPr/>
        </p:nvSpPr>
        <p:spPr bwMode="auto">
          <a:xfrm>
            <a:off x="3762375" y="3203575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3341" name="Oval 45"/>
          <p:cNvSpPr>
            <a:spLocks noChangeArrowheads="1"/>
          </p:cNvSpPr>
          <p:nvPr/>
        </p:nvSpPr>
        <p:spPr bwMode="auto">
          <a:xfrm>
            <a:off x="1795463" y="3733800"/>
            <a:ext cx="152400" cy="152400"/>
          </a:xfrm>
          <a:prstGeom prst="ellipse">
            <a:avLst/>
          </a:prstGeom>
          <a:solidFill>
            <a:schemeClr val="bg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3342" name="Oval 46"/>
          <p:cNvSpPr>
            <a:spLocks noChangeArrowheads="1"/>
          </p:cNvSpPr>
          <p:nvPr/>
        </p:nvSpPr>
        <p:spPr bwMode="auto">
          <a:xfrm>
            <a:off x="3776663" y="3736975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3343" name="Oval 47"/>
          <p:cNvSpPr>
            <a:spLocks noChangeArrowheads="1"/>
          </p:cNvSpPr>
          <p:nvPr/>
        </p:nvSpPr>
        <p:spPr bwMode="auto">
          <a:xfrm>
            <a:off x="1809750" y="4953000"/>
            <a:ext cx="152400" cy="152400"/>
          </a:xfrm>
          <a:prstGeom prst="ellipse">
            <a:avLst/>
          </a:prstGeom>
          <a:solidFill>
            <a:schemeClr val="bg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3344" name="Oval 48"/>
          <p:cNvSpPr>
            <a:spLocks noChangeArrowheads="1"/>
          </p:cNvSpPr>
          <p:nvPr/>
        </p:nvSpPr>
        <p:spPr bwMode="auto">
          <a:xfrm>
            <a:off x="2819400" y="4206875"/>
            <a:ext cx="152400" cy="152400"/>
          </a:xfrm>
          <a:prstGeom prst="ellipse">
            <a:avLst/>
          </a:prstGeom>
          <a:solidFill>
            <a:schemeClr val="bg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3345" name="Line 49"/>
          <p:cNvSpPr>
            <a:spLocks noChangeShapeType="1"/>
          </p:cNvSpPr>
          <p:nvPr/>
        </p:nvSpPr>
        <p:spPr bwMode="auto">
          <a:xfrm>
            <a:off x="3819525" y="27432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3346" name="Oval 50"/>
          <p:cNvSpPr>
            <a:spLocks noChangeArrowheads="1"/>
          </p:cNvSpPr>
          <p:nvPr/>
        </p:nvSpPr>
        <p:spPr bwMode="auto">
          <a:xfrm>
            <a:off x="3810000" y="4953000"/>
            <a:ext cx="152400" cy="152400"/>
          </a:xfrm>
          <a:prstGeom prst="ellipse">
            <a:avLst/>
          </a:prstGeom>
          <a:solidFill>
            <a:schemeClr val="bg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463347" name="Text Box 51"/>
          <p:cNvSpPr txBox="1">
            <a:spLocks noChangeArrowheads="1"/>
          </p:cNvSpPr>
          <p:nvPr/>
        </p:nvSpPr>
        <p:spPr bwMode="auto">
          <a:xfrm>
            <a:off x="5741988" y="6156325"/>
            <a:ext cx="5127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l,f</a:t>
            </a:r>
          </a:p>
        </p:txBody>
      </p:sp>
      <p:sp>
        <p:nvSpPr>
          <p:cNvPr id="1463348" name="Text Box 52"/>
          <p:cNvSpPr txBox="1">
            <a:spLocks noChangeArrowheads="1"/>
          </p:cNvSpPr>
          <p:nvPr/>
        </p:nvSpPr>
        <p:spPr bwMode="auto">
          <a:xfrm>
            <a:off x="3087688" y="5849938"/>
            <a:ext cx="1790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1"/>
                </a:solidFill>
              </a:rPr>
              <a:t>Linear Order: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90" name="AutoShape 86"/>
          <p:cNvSpPr>
            <a:spLocks noChangeArrowheads="1"/>
          </p:cNvSpPr>
          <p:nvPr/>
        </p:nvSpPr>
        <p:spPr bwMode="auto">
          <a:xfrm>
            <a:off x="1111250" y="4935538"/>
            <a:ext cx="827088" cy="4889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85" name="AutoShape 81"/>
          <p:cNvSpPr>
            <a:spLocks noChangeArrowheads="1"/>
          </p:cNvSpPr>
          <p:nvPr/>
        </p:nvSpPr>
        <p:spPr bwMode="auto">
          <a:xfrm>
            <a:off x="1716088" y="4203700"/>
            <a:ext cx="827087" cy="4889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 Example</a:t>
            </a:r>
            <a:endParaRPr lang="en-US" dirty="0"/>
          </a:p>
        </p:txBody>
      </p:sp>
      <p:sp>
        <p:nvSpPr>
          <p:cNvPr id="226308" name="Oval 4"/>
          <p:cNvSpPr>
            <a:spLocks noChangeAspect="1" noChangeArrowheads="1"/>
          </p:cNvSpPr>
          <p:nvPr/>
        </p:nvSpPr>
        <p:spPr bwMode="auto">
          <a:xfrm rot="21600000">
            <a:off x="2554288" y="4997450"/>
            <a:ext cx="366712" cy="366713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C</a:t>
            </a:r>
          </a:p>
        </p:txBody>
      </p:sp>
      <p:sp>
        <p:nvSpPr>
          <p:cNvPr id="226309" name="Oval 5"/>
          <p:cNvSpPr>
            <a:spLocks noChangeAspect="1" noChangeArrowheads="1"/>
          </p:cNvSpPr>
          <p:nvPr/>
        </p:nvSpPr>
        <p:spPr bwMode="auto">
          <a:xfrm rot="21600000">
            <a:off x="1333500" y="4997450"/>
            <a:ext cx="366713" cy="366713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B</a:t>
            </a:r>
          </a:p>
        </p:txBody>
      </p:sp>
      <p:sp>
        <p:nvSpPr>
          <p:cNvPr id="226310" name="Oval 6"/>
          <p:cNvSpPr>
            <a:spLocks noChangeAspect="1" noChangeArrowheads="1"/>
          </p:cNvSpPr>
          <p:nvPr/>
        </p:nvSpPr>
        <p:spPr bwMode="auto">
          <a:xfrm rot="21600000">
            <a:off x="1962150" y="4265613"/>
            <a:ext cx="366713" cy="366712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226311" name="Oval 7"/>
          <p:cNvSpPr>
            <a:spLocks noChangeAspect="1" noChangeArrowheads="1"/>
          </p:cNvSpPr>
          <p:nvPr/>
        </p:nvSpPr>
        <p:spPr bwMode="auto">
          <a:xfrm rot="21600000">
            <a:off x="1943100" y="5729288"/>
            <a:ext cx="366713" cy="366712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E</a:t>
            </a:r>
          </a:p>
        </p:txBody>
      </p:sp>
      <p:cxnSp>
        <p:nvCxnSpPr>
          <p:cNvPr id="226312" name="AutoShape 8"/>
          <p:cNvCxnSpPr>
            <a:cxnSpLocks noChangeAspect="1" noChangeShapeType="1"/>
            <a:stCxn id="226310" idx="3"/>
            <a:endCxn id="226309" idx="7"/>
          </p:cNvCxnSpPr>
          <p:nvPr/>
        </p:nvCxnSpPr>
        <p:spPr bwMode="auto">
          <a:xfrm flipH="1">
            <a:off x="1646238" y="4597400"/>
            <a:ext cx="368300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313" name="AutoShape 9"/>
          <p:cNvCxnSpPr>
            <a:cxnSpLocks noChangeAspect="1" noChangeShapeType="1"/>
            <a:stCxn id="226311" idx="1"/>
            <a:endCxn id="226309" idx="5"/>
          </p:cNvCxnSpPr>
          <p:nvPr/>
        </p:nvCxnSpPr>
        <p:spPr bwMode="auto">
          <a:xfrm flipH="1" flipV="1">
            <a:off x="1646238" y="5329238"/>
            <a:ext cx="349250" cy="4429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314" name="AutoShape 10"/>
          <p:cNvCxnSpPr>
            <a:cxnSpLocks noChangeAspect="1" noChangeShapeType="1"/>
            <a:stCxn id="226311" idx="7"/>
            <a:endCxn id="226308" idx="3"/>
          </p:cNvCxnSpPr>
          <p:nvPr/>
        </p:nvCxnSpPr>
        <p:spPr bwMode="auto">
          <a:xfrm flipV="1">
            <a:off x="2255838" y="5319713"/>
            <a:ext cx="350837" cy="4524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315" name="AutoShape 11"/>
          <p:cNvCxnSpPr>
            <a:cxnSpLocks noChangeAspect="1" noChangeShapeType="1"/>
            <a:stCxn id="226310" idx="5"/>
            <a:endCxn id="226308" idx="1"/>
          </p:cNvCxnSpPr>
          <p:nvPr/>
        </p:nvCxnSpPr>
        <p:spPr bwMode="auto">
          <a:xfrm>
            <a:off x="2274888" y="4597400"/>
            <a:ext cx="331787" cy="4429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316" name="AutoShape 12"/>
          <p:cNvCxnSpPr>
            <a:cxnSpLocks noChangeAspect="1" noChangeShapeType="1"/>
            <a:stCxn id="226309" idx="6"/>
            <a:endCxn id="226308" idx="2"/>
          </p:cNvCxnSpPr>
          <p:nvPr/>
        </p:nvCxnSpPr>
        <p:spPr bwMode="auto">
          <a:xfrm>
            <a:off x="1717675" y="5180013"/>
            <a:ext cx="8255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317" name="Oval 13"/>
          <p:cNvSpPr>
            <a:spLocks noChangeAspect="1" noChangeArrowheads="1"/>
          </p:cNvSpPr>
          <p:nvPr/>
        </p:nvSpPr>
        <p:spPr bwMode="auto">
          <a:xfrm rot="21600000">
            <a:off x="3776663" y="4997450"/>
            <a:ext cx="366712" cy="366713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D</a:t>
            </a:r>
          </a:p>
        </p:txBody>
      </p:sp>
      <p:cxnSp>
        <p:nvCxnSpPr>
          <p:cNvPr id="226319" name="AutoShape 15"/>
          <p:cNvCxnSpPr>
            <a:cxnSpLocks noChangeAspect="1" noChangeShapeType="1"/>
            <a:stCxn id="226388" idx="7"/>
            <a:endCxn id="226317" idx="3"/>
          </p:cNvCxnSpPr>
          <p:nvPr/>
        </p:nvCxnSpPr>
        <p:spPr bwMode="auto">
          <a:xfrm flipV="1">
            <a:off x="3478213" y="5319713"/>
            <a:ext cx="350837" cy="4524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320" name="AutoShape 16"/>
          <p:cNvCxnSpPr>
            <a:cxnSpLocks noChangeAspect="1" noChangeShapeType="1"/>
            <a:stCxn id="226317" idx="1"/>
            <a:endCxn id="226310" idx="6"/>
          </p:cNvCxnSpPr>
          <p:nvPr/>
        </p:nvCxnSpPr>
        <p:spPr bwMode="auto">
          <a:xfrm flipH="1" flipV="1">
            <a:off x="2346325" y="4448175"/>
            <a:ext cx="1482725" cy="5921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362" name="Text Box 58"/>
          <p:cNvSpPr txBox="1">
            <a:spLocks noChangeArrowheads="1"/>
          </p:cNvSpPr>
          <p:nvPr/>
        </p:nvSpPr>
        <p:spPr bwMode="auto">
          <a:xfrm>
            <a:off x="1812925" y="2925763"/>
            <a:ext cx="219233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discovery edge</a:t>
            </a:r>
          </a:p>
        </p:txBody>
      </p:sp>
      <p:sp>
        <p:nvSpPr>
          <p:cNvPr id="226364" name="Text Box 60"/>
          <p:cNvSpPr txBox="1">
            <a:spLocks noChangeArrowheads="1"/>
          </p:cNvSpPr>
          <p:nvPr/>
        </p:nvSpPr>
        <p:spPr bwMode="auto">
          <a:xfrm>
            <a:off x="1779588" y="3352800"/>
            <a:ext cx="162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cross edge</a:t>
            </a:r>
          </a:p>
        </p:txBody>
      </p:sp>
      <p:sp>
        <p:nvSpPr>
          <p:cNvPr id="226365" name="Oval 61"/>
          <p:cNvSpPr>
            <a:spLocks noChangeAspect="1" noChangeArrowheads="1"/>
          </p:cNvSpPr>
          <p:nvPr/>
        </p:nvSpPr>
        <p:spPr bwMode="auto">
          <a:xfrm rot="21600000">
            <a:off x="1001713" y="1835150"/>
            <a:ext cx="366712" cy="366713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226366" name="Text Box 62"/>
          <p:cNvSpPr txBox="1">
            <a:spLocks noChangeArrowheads="1"/>
          </p:cNvSpPr>
          <p:nvPr/>
        </p:nvSpPr>
        <p:spPr bwMode="auto">
          <a:xfrm>
            <a:off x="1812925" y="1789113"/>
            <a:ext cx="253277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discovered (on Queue)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6367" name="Oval 63"/>
          <p:cNvSpPr>
            <a:spLocks noChangeAspect="1" noChangeArrowheads="1"/>
          </p:cNvSpPr>
          <p:nvPr/>
        </p:nvSpPr>
        <p:spPr bwMode="auto">
          <a:xfrm rot="21600000">
            <a:off x="1001713" y="1406525"/>
            <a:ext cx="366712" cy="366713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226368" name="Text Box 64"/>
          <p:cNvSpPr txBox="1">
            <a:spLocks noChangeArrowheads="1"/>
          </p:cNvSpPr>
          <p:nvPr/>
        </p:nvSpPr>
        <p:spPr bwMode="auto">
          <a:xfrm>
            <a:off x="1812925" y="1362075"/>
            <a:ext cx="1557713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undiscovered</a:t>
            </a:r>
            <a:endParaRPr lang="en-US" dirty="0"/>
          </a:p>
        </p:txBody>
      </p:sp>
      <p:sp>
        <p:nvSpPr>
          <p:cNvPr id="226369" name="Text Box 65"/>
          <p:cNvSpPr txBox="1">
            <a:spLocks noChangeArrowheads="1"/>
          </p:cNvSpPr>
          <p:nvPr/>
        </p:nvSpPr>
        <p:spPr bwMode="auto">
          <a:xfrm>
            <a:off x="1812925" y="2498725"/>
            <a:ext cx="242887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unexplored edge</a:t>
            </a:r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746125" y="2728913"/>
            <a:ext cx="877888" cy="852487"/>
            <a:chOff x="432" y="1691"/>
            <a:chExt cx="937" cy="537"/>
          </a:xfrm>
        </p:grpSpPr>
        <p:sp>
          <p:nvSpPr>
            <p:cNvPr id="226361" name="Line 57"/>
            <p:cNvSpPr>
              <a:spLocks noChangeShapeType="1"/>
            </p:cNvSpPr>
            <p:nvPr/>
          </p:nvSpPr>
          <p:spPr bwMode="auto">
            <a:xfrm>
              <a:off x="432" y="1959"/>
              <a:ext cx="937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363" name="Line 59"/>
            <p:cNvSpPr>
              <a:spLocks noChangeShapeType="1"/>
            </p:cNvSpPr>
            <p:nvPr/>
          </p:nvSpPr>
          <p:spPr bwMode="auto">
            <a:xfrm>
              <a:off x="432" y="2228"/>
              <a:ext cx="937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371" name="Line 67"/>
            <p:cNvSpPr>
              <a:spLocks noChangeShapeType="1"/>
            </p:cNvSpPr>
            <p:nvPr/>
          </p:nvSpPr>
          <p:spPr bwMode="auto">
            <a:xfrm>
              <a:off x="432" y="1691"/>
              <a:ext cx="9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6379" name="AutoShape 75"/>
          <p:cNvSpPr>
            <a:spLocks noChangeArrowheads="1"/>
          </p:cNvSpPr>
          <p:nvPr/>
        </p:nvSpPr>
        <p:spPr bwMode="auto">
          <a:xfrm rot="5400000">
            <a:off x="6759576" y="3643312"/>
            <a:ext cx="457200" cy="333375"/>
          </a:xfrm>
          <a:prstGeom prst="rightArrow">
            <a:avLst>
              <a:gd name="adj1" fmla="val 50000"/>
              <a:gd name="adj2" fmla="val 34286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80" name="AutoShape 76"/>
          <p:cNvSpPr>
            <a:spLocks noChangeArrowheads="1"/>
          </p:cNvSpPr>
          <p:nvPr/>
        </p:nvSpPr>
        <p:spPr bwMode="auto">
          <a:xfrm rot="8100000" flipH="1" flipV="1">
            <a:off x="4205288" y="3629025"/>
            <a:ext cx="1243012" cy="333375"/>
          </a:xfrm>
          <a:prstGeom prst="rightArrow">
            <a:avLst>
              <a:gd name="adj1" fmla="val 50000"/>
              <a:gd name="adj2" fmla="val 93214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82" name="Text Box 78"/>
          <p:cNvSpPr txBox="1">
            <a:spLocks noChangeArrowheads="1"/>
          </p:cNvSpPr>
          <p:nvPr/>
        </p:nvSpPr>
        <p:spPr bwMode="auto">
          <a:xfrm>
            <a:off x="1219200" y="4022725"/>
            <a:ext cx="466725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chemeClr val="tx2"/>
                </a:solidFill>
                <a:latin typeface="Times New Roman" pitchFamily="35" charset="0"/>
              </a:rPr>
              <a:t>L</a:t>
            </a:r>
            <a:r>
              <a:rPr lang="en-US" sz="2000" baseline="-25000">
                <a:solidFill>
                  <a:schemeClr val="tx2"/>
                </a:solidFill>
                <a:latin typeface="Times New Roman" pitchFamily="35" charset="0"/>
              </a:rPr>
              <a:t>0</a:t>
            </a:r>
          </a:p>
        </p:txBody>
      </p:sp>
      <p:sp>
        <p:nvSpPr>
          <p:cNvPr id="226386" name="Text Box 82"/>
          <p:cNvSpPr txBox="1">
            <a:spLocks noChangeArrowheads="1"/>
          </p:cNvSpPr>
          <p:nvPr/>
        </p:nvSpPr>
        <p:spPr bwMode="auto">
          <a:xfrm>
            <a:off x="609600" y="4746625"/>
            <a:ext cx="466725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chemeClr val="tx2"/>
                </a:solidFill>
                <a:latin typeface="Times New Roman" pitchFamily="35" charset="0"/>
              </a:rPr>
              <a:t>L</a:t>
            </a:r>
            <a:r>
              <a:rPr lang="en-US" sz="2000" baseline="-25000">
                <a:solidFill>
                  <a:schemeClr val="tx2"/>
                </a:solidFill>
                <a:latin typeface="Times New Roman" pitchFamily="35" charset="0"/>
              </a:rPr>
              <a:t>1</a:t>
            </a:r>
          </a:p>
        </p:txBody>
      </p:sp>
      <p:cxnSp>
        <p:nvCxnSpPr>
          <p:cNvPr id="226387" name="AutoShape 83"/>
          <p:cNvCxnSpPr>
            <a:cxnSpLocks noChangeAspect="1" noChangeShapeType="1"/>
            <a:stCxn id="226308" idx="6"/>
            <a:endCxn id="226317" idx="2"/>
          </p:cNvCxnSpPr>
          <p:nvPr/>
        </p:nvCxnSpPr>
        <p:spPr bwMode="auto">
          <a:xfrm>
            <a:off x="2928938" y="5180013"/>
            <a:ext cx="83661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388" name="Oval 84"/>
          <p:cNvSpPr>
            <a:spLocks noChangeAspect="1" noChangeArrowheads="1"/>
          </p:cNvSpPr>
          <p:nvPr/>
        </p:nvSpPr>
        <p:spPr bwMode="auto">
          <a:xfrm rot="21600000">
            <a:off x="3165475" y="5729288"/>
            <a:ext cx="366713" cy="366712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F</a:t>
            </a:r>
          </a:p>
        </p:txBody>
      </p:sp>
      <p:cxnSp>
        <p:nvCxnSpPr>
          <p:cNvPr id="226389" name="AutoShape 85"/>
          <p:cNvCxnSpPr>
            <a:cxnSpLocks noChangeAspect="1" noChangeShapeType="1"/>
            <a:stCxn id="226308" idx="5"/>
            <a:endCxn id="226388" idx="1"/>
          </p:cNvCxnSpPr>
          <p:nvPr/>
        </p:nvCxnSpPr>
        <p:spPr bwMode="auto">
          <a:xfrm>
            <a:off x="2867025" y="5319713"/>
            <a:ext cx="350838" cy="4524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391" name="AutoShape 87"/>
          <p:cNvSpPr>
            <a:spLocks noChangeArrowheads="1"/>
          </p:cNvSpPr>
          <p:nvPr/>
        </p:nvSpPr>
        <p:spPr bwMode="auto">
          <a:xfrm>
            <a:off x="5692775" y="2201863"/>
            <a:ext cx="2054225" cy="4889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26392" name="AutoShape 88"/>
          <p:cNvSpPr>
            <a:spLocks noChangeArrowheads="1"/>
          </p:cNvSpPr>
          <p:nvPr/>
        </p:nvSpPr>
        <p:spPr bwMode="auto">
          <a:xfrm>
            <a:off x="6297613" y="1470025"/>
            <a:ext cx="827088" cy="4889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26393" name="Oval 89"/>
          <p:cNvSpPr>
            <a:spLocks noChangeAspect="1" noChangeArrowheads="1"/>
          </p:cNvSpPr>
          <p:nvPr/>
        </p:nvSpPr>
        <p:spPr bwMode="auto">
          <a:xfrm>
            <a:off x="7135813" y="2263775"/>
            <a:ext cx="366713" cy="366713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C</a:t>
            </a:r>
          </a:p>
        </p:txBody>
      </p:sp>
      <p:sp>
        <p:nvSpPr>
          <p:cNvPr id="226394" name="Oval 90"/>
          <p:cNvSpPr>
            <a:spLocks noChangeAspect="1" noChangeArrowheads="1"/>
          </p:cNvSpPr>
          <p:nvPr/>
        </p:nvSpPr>
        <p:spPr bwMode="auto">
          <a:xfrm>
            <a:off x="5915025" y="2263775"/>
            <a:ext cx="366713" cy="366713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B</a:t>
            </a:r>
          </a:p>
        </p:txBody>
      </p:sp>
      <p:sp>
        <p:nvSpPr>
          <p:cNvPr id="226395" name="Oval 91"/>
          <p:cNvSpPr>
            <a:spLocks noChangeAspect="1" noChangeArrowheads="1"/>
          </p:cNvSpPr>
          <p:nvPr/>
        </p:nvSpPr>
        <p:spPr bwMode="auto">
          <a:xfrm>
            <a:off x="6543675" y="1531938"/>
            <a:ext cx="366713" cy="366713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26396" name="Oval 92"/>
          <p:cNvSpPr>
            <a:spLocks noChangeAspect="1" noChangeArrowheads="1"/>
          </p:cNvSpPr>
          <p:nvPr/>
        </p:nvSpPr>
        <p:spPr bwMode="auto">
          <a:xfrm>
            <a:off x="6524625" y="2995613"/>
            <a:ext cx="366713" cy="366713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E</a:t>
            </a:r>
          </a:p>
        </p:txBody>
      </p:sp>
      <p:cxnSp>
        <p:nvCxnSpPr>
          <p:cNvPr id="226397" name="AutoShape 93"/>
          <p:cNvCxnSpPr>
            <a:cxnSpLocks noChangeAspect="1" noChangeShapeType="1"/>
            <a:stCxn id="226395" idx="3"/>
            <a:endCxn id="226394" idx="7"/>
          </p:cNvCxnSpPr>
          <p:nvPr/>
        </p:nvCxnSpPr>
        <p:spPr bwMode="auto">
          <a:xfrm flipH="1">
            <a:off x="6227763" y="1863725"/>
            <a:ext cx="368300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398" name="AutoShape 94"/>
          <p:cNvCxnSpPr>
            <a:cxnSpLocks noChangeAspect="1" noChangeShapeType="1"/>
            <a:stCxn id="226396" idx="1"/>
            <a:endCxn id="226394" idx="5"/>
          </p:cNvCxnSpPr>
          <p:nvPr/>
        </p:nvCxnSpPr>
        <p:spPr bwMode="auto">
          <a:xfrm flipH="1" flipV="1">
            <a:off x="6227763" y="2595563"/>
            <a:ext cx="349250" cy="4429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399" name="AutoShape 95"/>
          <p:cNvCxnSpPr>
            <a:cxnSpLocks noChangeAspect="1" noChangeShapeType="1"/>
            <a:stCxn id="226396" idx="7"/>
            <a:endCxn id="226393" idx="3"/>
          </p:cNvCxnSpPr>
          <p:nvPr/>
        </p:nvCxnSpPr>
        <p:spPr bwMode="auto">
          <a:xfrm flipV="1">
            <a:off x="6837363" y="2595563"/>
            <a:ext cx="350838" cy="4429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400" name="AutoShape 96"/>
          <p:cNvCxnSpPr>
            <a:cxnSpLocks noChangeAspect="1" noChangeShapeType="1"/>
            <a:stCxn id="226395" idx="5"/>
            <a:endCxn id="226393" idx="1"/>
          </p:cNvCxnSpPr>
          <p:nvPr/>
        </p:nvCxnSpPr>
        <p:spPr bwMode="auto">
          <a:xfrm>
            <a:off x="6856413" y="1863725"/>
            <a:ext cx="331788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401" name="AutoShape 97"/>
          <p:cNvCxnSpPr>
            <a:cxnSpLocks noChangeAspect="1" noChangeShapeType="1"/>
            <a:stCxn id="226394" idx="6"/>
            <a:endCxn id="226393" idx="2"/>
          </p:cNvCxnSpPr>
          <p:nvPr/>
        </p:nvCxnSpPr>
        <p:spPr bwMode="auto">
          <a:xfrm>
            <a:off x="6299200" y="2446338"/>
            <a:ext cx="8159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402" name="Oval 98"/>
          <p:cNvSpPr>
            <a:spLocks noChangeAspect="1" noChangeArrowheads="1"/>
          </p:cNvSpPr>
          <p:nvPr/>
        </p:nvSpPr>
        <p:spPr bwMode="auto">
          <a:xfrm>
            <a:off x="8358188" y="2263775"/>
            <a:ext cx="366713" cy="366713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>
                <a:solidFill>
                  <a:srgbClr val="FBEFD2"/>
                </a:solidFill>
              </a:rPr>
              <a:t>D</a:t>
            </a:r>
          </a:p>
        </p:txBody>
      </p:sp>
      <p:cxnSp>
        <p:nvCxnSpPr>
          <p:cNvPr id="226403" name="AutoShape 99"/>
          <p:cNvCxnSpPr>
            <a:cxnSpLocks noChangeAspect="1" noChangeShapeType="1"/>
            <a:stCxn id="226408" idx="7"/>
            <a:endCxn id="226402" idx="3"/>
          </p:cNvCxnSpPr>
          <p:nvPr/>
        </p:nvCxnSpPr>
        <p:spPr bwMode="auto">
          <a:xfrm flipV="1">
            <a:off x="8059738" y="2586038"/>
            <a:ext cx="350838" cy="4524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404" name="AutoShape 100"/>
          <p:cNvCxnSpPr>
            <a:cxnSpLocks noChangeAspect="1" noChangeShapeType="1"/>
            <a:stCxn id="226402" idx="1"/>
            <a:endCxn id="226395" idx="6"/>
          </p:cNvCxnSpPr>
          <p:nvPr/>
        </p:nvCxnSpPr>
        <p:spPr bwMode="auto">
          <a:xfrm flipH="1" flipV="1">
            <a:off x="6927850" y="1714500"/>
            <a:ext cx="1482725" cy="5921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406" name="Text Box 102"/>
          <p:cNvSpPr txBox="1">
            <a:spLocks noChangeArrowheads="1"/>
          </p:cNvSpPr>
          <p:nvPr/>
        </p:nvSpPr>
        <p:spPr bwMode="auto">
          <a:xfrm>
            <a:off x="5191125" y="2012950"/>
            <a:ext cx="466725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i="1">
                <a:solidFill>
                  <a:schemeClr val="bg1"/>
                </a:solidFill>
                <a:latin typeface="Times New Roman" pitchFamily="35" charset="0"/>
              </a:rPr>
              <a:t>L</a:t>
            </a:r>
            <a:r>
              <a:rPr lang="en-US" sz="2000" baseline="-25000">
                <a:solidFill>
                  <a:schemeClr val="bg1"/>
                </a:solidFill>
                <a:latin typeface="Times New Roman" pitchFamily="35" charset="0"/>
              </a:rPr>
              <a:t>1</a:t>
            </a:r>
          </a:p>
        </p:txBody>
      </p:sp>
      <p:cxnSp>
        <p:nvCxnSpPr>
          <p:cNvPr id="226407" name="AutoShape 103"/>
          <p:cNvCxnSpPr>
            <a:cxnSpLocks noChangeAspect="1" noChangeShapeType="1"/>
            <a:stCxn id="226393" idx="6"/>
            <a:endCxn id="226402" idx="2"/>
          </p:cNvCxnSpPr>
          <p:nvPr/>
        </p:nvCxnSpPr>
        <p:spPr bwMode="auto">
          <a:xfrm>
            <a:off x="7519988" y="2446338"/>
            <a:ext cx="82708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408" name="Oval 104"/>
          <p:cNvSpPr>
            <a:spLocks noChangeAspect="1" noChangeArrowheads="1"/>
          </p:cNvSpPr>
          <p:nvPr/>
        </p:nvSpPr>
        <p:spPr bwMode="auto">
          <a:xfrm>
            <a:off x="7747000" y="2995613"/>
            <a:ext cx="366713" cy="366713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F</a:t>
            </a:r>
          </a:p>
        </p:txBody>
      </p:sp>
      <p:cxnSp>
        <p:nvCxnSpPr>
          <p:cNvPr id="226409" name="AutoShape 105"/>
          <p:cNvCxnSpPr>
            <a:cxnSpLocks noChangeAspect="1" noChangeShapeType="1"/>
            <a:stCxn id="226393" idx="5"/>
            <a:endCxn id="226408" idx="1"/>
          </p:cNvCxnSpPr>
          <p:nvPr/>
        </p:nvCxnSpPr>
        <p:spPr bwMode="auto">
          <a:xfrm>
            <a:off x="7448550" y="2595563"/>
            <a:ext cx="350838" cy="4429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412" name="AutoShape 108"/>
          <p:cNvSpPr>
            <a:spLocks noChangeArrowheads="1"/>
          </p:cNvSpPr>
          <p:nvPr/>
        </p:nvSpPr>
        <p:spPr bwMode="auto">
          <a:xfrm>
            <a:off x="5691188" y="4935538"/>
            <a:ext cx="3148012" cy="4889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413" name="AutoShape 109"/>
          <p:cNvSpPr>
            <a:spLocks noChangeArrowheads="1"/>
          </p:cNvSpPr>
          <p:nvPr/>
        </p:nvSpPr>
        <p:spPr bwMode="auto">
          <a:xfrm>
            <a:off x="6296025" y="4203700"/>
            <a:ext cx="827088" cy="4889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414" name="Oval 110"/>
          <p:cNvSpPr>
            <a:spLocks noChangeAspect="1" noChangeArrowheads="1"/>
          </p:cNvSpPr>
          <p:nvPr/>
        </p:nvSpPr>
        <p:spPr bwMode="auto">
          <a:xfrm rot="21600000">
            <a:off x="7134225" y="4997450"/>
            <a:ext cx="366713" cy="366713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C</a:t>
            </a:r>
          </a:p>
        </p:txBody>
      </p:sp>
      <p:sp>
        <p:nvSpPr>
          <p:cNvPr id="226415" name="Oval 111"/>
          <p:cNvSpPr>
            <a:spLocks noChangeAspect="1" noChangeArrowheads="1"/>
          </p:cNvSpPr>
          <p:nvPr/>
        </p:nvSpPr>
        <p:spPr bwMode="auto">
          <a:xfrm rot="21600000">
            <a:off x="5913438" y="4997450"/>
            <a:ext cx="366712" cy="366713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B</a:t>
            </a:r>
          </a:p>
        </p:txBody>
      </p:sp>
      <p:sp>
        <p:nvSpPr>
          <p:cNvPr id="226416" name="Oval 112"/>
          <p:cNvSpPr>
            <a:spLocks noChangeAspect="1" noChangeArrowheads="1"/>
          </p:cNvSpPr>
          <p:nvPr/>
        </p:nvSpPr>
        <p:spPr bwMode="auto">
          <a:xfrm rot="21600000">
            <a:off x="6542088" y="4265613"/>
            <a:ext cx="366712" cy="366712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226417" name="Oval 113"/>
          <p:cNvSpPr>
            <a:spLocks noChangeAspect="1" noChangeArrowheads="1"/>
          </p:cNvSpPr>
          <p:nvPr/>
        </p:nvSpPr>
        <p:spPr bwMode="auto">
          <a:xfrm rot="21600000">
            <a:off x="6523038" y="5729288"/>
            <a:ext cx="366712" cy="366712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E</a:t>
            </a:r>
          </a:p>
        </p:txBody>
      </p:sp>
      <p:cxnSp>
        <p:nvCxnSpPr>
          <p:cNvPr id="226418" name="AutoShape 114"/>
          <p:cNvCxnSpPr>
            <a:cxnSpLocks noChangeAspect="1" noChangeShapeType="1"/>
            <a:stCxn id="226416" idx="3"/>
            <a:endCxn id="226415" idx="7"/>
          </p:cNvCxnSpPr>
          <p:nvPr/>
        </p:nvCxnSpPr>
        <p:spPr bwMode="auto">
          <a:xfrm flipH="1">
            <a:off x="6226175" y="4597400"/>
            <a:ext cx="368300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419" name="AutoShape 115"/>
          <p:cNvCxnSpPr>
            <a:cxnSpLocks noChangeAspect="1" noChangeShapeType="1"/>
            <a:stCxn id="226417" idx="1"/>
            <a:endCxn id="226415" idx="5"/>
          </p:cNvCxnSpPr>
          <p:nvPr/>
        </p:nvCxnSpPr>
        <p:spPr bwMode="auto">
          <a:xfrm flipH="1" flipV="1">
            <a:off x="6226175" y="5329238"/>
            <a:ext cx="349250" cy="4429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420" name="AutoShape 116"/>
          <p:cNvCxnSpPr>
            <a:cxnSpLocks noChangeAspect="1" noChangeShapeType="1"/>
            <a:stCxn id="226417" idx="7"/>
            <a:endCxn id="226414" idx="3"/>
          </p:cNvCxnSpPr>
          <p:nvPr/>
        </p:nvCxnSpPr>
        <p:spPr bwMode="auto">
          <a:xfrm flipV="1">
            <a:off x="6835775" y="5329238"/>
            <a:ext cx="350838" cy="4429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421" name="AutoShape 117"/>
          <p:cNvCxnSpPr>
            <a:cxnSpLocks noChangeAspect="1" noChangeShapeType="1"/>
            <a:stCxn id="226416" idx="5"/>
            <a:endCxn id="226414" idx="1"/>
          </p:cNvCxnSpPr>
          <p:nvPr/>
        </p:nvCxnSpPr>
        <p:spPr bwMode="auto">
          <a:xfrm>
            <a:off x="6854825" y="4597400"/>
            <a:ext cx="331788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422" name="AutoShape 118"/>
          <p:cNvCxnSpPr>
            <a:cxnSpLocks noChangeAspect="1" noChangeShapeType="1"/>
            <a:stCxn id="226415" idx="6"/>
            <a:endCxn id="226414" idx="2"/>
          </p:cNvCxnSpPr>
          <p:nvPr/>
        </p:nvCxnSpPr>
        <p:spPr bwMode="auto">
          <a:xfrm>
            <a:off x="6297613" y="5180013"/>
            <a:ext cx="8159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423" name="Oval 119"/>
          <p:cNvSpPr>
            <a:spLocks noChangeAspect="1" noChangeArrowheads="1"/>
          </p:cNvSpPr>
          <p:nvPr/>
        </p:nvSpPr>
        <p:spPr bwMode="auto">
          <a:xfrm rot="21600000">
            <a:off x="8356600" y="4997450"/>
            <a:ext cx="366713" cy="366713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D</a:t>
            </a:r>
          </a:p>
        </p:txBody>
      </p:sp>
      <p:cxnSp>
        <p:nvCxnSpPr>
          <p:cNvPr id="226424" name="AutoShape 120"/>
          <p:cNvCxnSpPr>
            <a:cxnSpLocks noChangeAspect="1" noChangeShapeType="1"/>
            <a:stCxn id="226429" idx="7"/>
            <a:endCxn id="226423" idx="3"/>
          </p:cNvCxnSpPr>
          <p:nvPr/>
        </p:nvCxnSpPr>
        <p:spPr bwMode="auto">
          <a:xfrm flipV="1">
            <a:off x="8058150" y="5329238"/>
            <a:ext cx="350838" cy="4429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425" name="AutoShape 121"/>
          <p:cNvCxnSpPr>
            <a:cxnSpLocks noChangeAspect="1" noChangeShapeType="1"/>
            <a:stCxn id="226423" idx="1"/>
            <a:endCxn id="226416" idx="6"/>
          </p:cNvCxnSpPr>
          <p:nvPr/>
        </p:nvCxnSpPr>
        <p:spPr bwMode="auto">
          <a:xfrm flipH="1" flipV="1">
            <a:off x="6926263" y="4448175"/>
            <a:ext cx="1482725" cy="582613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</p:spPr>
      </p:cxnSp>
      <p:sp>
        <p:nvSpPr>
          <p:cNvPr id="226426" name="Text Box 122"/>
          <p:cNvSpPr txBox="1">
            <a:spLocks noChangeArrowheads="1"/>
          </p:cNvSpPr>
          <p:nvPr/>
        </p:nvSpPr>
        <p:spPr bwMode="auto">
          <a:xfrm>
            <a:off x="5799138" y="4022725"/>
            <a:ext cx="466725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chemeClr val="tx2"/>
                </a:solidFill>
                <a:latin typeface="Times New Roman" pitchFamily="35" charset="0"/>
              </a:rPr>
              <a:t>L</a:t>
            </a:r>
            <a:r>
              <a:rPr lang="en-US" sz="2000" baseline="-25000">
                <a:solidFill>
                  <a:schemeClr val="tx2"/>
                </a:solidFill>
                <a:latin typeface="Times New Roman" pitchFamily="35" charset="0"/>
              </a:rPr>
              <a:t>0</a:t>
            </a:r>
          </a:p>
        </p:txBody>
      </p:sp>
      <p:sp>
        <p:nvSpPr>
          <p:cNvPr id="226427" name="Text Box 123"/>
          <p:cNvSpPr txBox="1">
            <a:spLocks noChangeArrowheads="1"/>
          </p:cNvSpPr>
          <p:nvPr/>
        </p:nvSpPr>
        <p:spPr bwMode="auto">
          <a:xfrm>
            <a:off x="5189538" y="4746625"/>
            <a:ext cx="466725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chemeClr val="tx2"/>
                </a:solidFill>
                <a:latin typeface="Times New Roman" pitchFamily="35" charset="0"/>
              </a:rPr>
              <a:t>L</a:t>
            </a:r>
            <a:r>
              <a:rPr lang="en-US" sz="2000" baseline="-25000">
                <a:solidFill>
                  <a:schemeClr val="tx2"/>
                </a:solidFill>
                <a:latin typeface="Times New Roman" pitchFamily="35" charset="0"/>
              </a:rPr>
              <a:t>1</a:t>
            </a:r>
          </a:p>
        </p:txBody>
      </p:sp>
      <p:cxnSp>
        <p:nvCxnSpPr>
          <p:cNvPr id="226428" name="AutoShape 124"/>
          <p:cNvCxnSpPr>
            <a:cxnSpLocks noChangeAspect="1" noChangeShapeType="1"/>
            <a:stCxn id="226414" idx="6"/>
            <a:endCxn id="226423" idx="2"/>
          </p:cNvCxnSpPr>
          <p:nvPr/>
        </p:nvCxnSpPr>
        <p:spPr bwMode="auto">
          <a:xfrm>
            <a:off x="7518400" y="5180013"/>
            <a:ext cx="8175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429" name="Oval 125"/>
          <p:cNvSpPr>
            <a:spLocks noChangeAspect="1" noChangeArrowheads="1"/>
          </p:cNvSpPr>
          <p:nvPr/>
        </p:nvSpPr>
        <p:spPr bwMode="auto">
          <a:xfrm rot="21600000">
            <a:off x="7745413" y="5729288"/>
            <a:ext cx="366712" cy="366712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F</a:t>
            </a:r>
          </a:p>
        </p:txBody>
      </p:sp>
      <p:cxnSp>
        <p:nvCxnSpPr>
          <p:cNvPr id="226430" name="AutoShape 126"/>
          <p:cNvCxnSpPr>
            <a:cxnSpLocks noChangeAspect="1" noChangeShapeType="1"/>
            <a:stCxn id="226414" idx="5"/>
            <a:endCxn id="226429" idx="1"/>
          </p:cNvCxnSpPr>
          <p:nvPr/>
        </p:nvCxnSpPr>
        <p:spPr bwMode="auto">
          <a:xfrm>
            <a:off x="7446963" y="5329238"/>
            <a:ext cx="350837" cy="4429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4" name="Oval 63"/>
          <p:cNvSpPr>
            <a:spLocks noChangeAspect="1" noChangeArrowheads="1"/>
          </p:cNvSpPr>
          <p:nvPr/>
        </p:nvSpPr>
        <p:spPr bwMode="auto">
          <a:xfrm>
            <a:off x="1001713" y="2261156"/>
            <a:ext cx="366712" cy="366713"/>
          </a:xfrm>
          <a:prstGeom prst="ellipse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75" name="Text Box 64"/>
          <p:cNvSpPr txBox="1">
            <a:spLocks noChangeArrowheads="1"/>
          </p:cNvSpPr>
          <p:nvPr/>
        </p:nvSpPr>
        <p:spPr bwMode="auto">
          <a:xfrm>
            <a:off x="1812925" y="2216706"/>
            <a:ext cx="980294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finished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 Example </a:t>
            </a:r>
            <a:r>
              <a:rPr lang="en-US" dirty="0"/>
              <a:t>(cont.)</a:t>
            </a:r>
          </a:p>
        </p:txBody>
      </p:sp>
      <p:sp>
        <p:nvSpPr>
          <p:cNvPr id="227383" name="AutoShape 1079"/>
          <p:cNvSpPr>
            <a:spLocks noChangeArrowheads="1"/>
          </p:cNvSpPr>
          <p:nvPr/>
        </p:nvSpPr>
        <p:spPr bwMode="auto">
          <a:xfrm rot="5400000">
            <a:off x="6710363" y="3757612"/>
            <a:ext cx="457200" cy="333375"/>
          </a:xfrm>
          <a:prstGeom prst="rightArrow">
            <a:avLst>
              <a:gd name="adj1" fmla="val 50000"/>
              <a:gd name="adj2" fmla="val 34286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84" name="AutoShape 1080"/>
          <p:cNvSpPr>
            <a:spLocks noChangeArrowheads="1"/>
          </p:cNvSpPr>
          <p:nvPr/>
        </p:nvSpPr>
        <p:spPr bwMode="auto">
          <a:xfrm rot="8100000" flipH="1" flipV="1">
            <a:off x="4167188" y="3733800"/>
            <a:ext cx="1243012" cy="333375"/>
          </a:xfrm>
          <a:prstGeom prst="rightArrow">
            <a:avLst>
              <a:gd name="adj1" fmla="val 50000"/>
              <a:gd name="adj2" fmla="val 93214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85" name="AutoShape 1081"/>
          <p:cNvSpPr>
            <a:spLocks noChangeArrowheads="1"/>
          </p:cNvSpPr>
          <p:nvPr/>
        </p:nvSpPr>
        <p:spPr bwMode="auto">
          <a:xfrm rot="5400000">
            <a:off x="2290763" y="3757612"/>
            <a:ext cx="457200" cy="333375"/>
          </a:xfrm>
          <a:prstGeom prst="rightArrow">
            <a:avLst>
              <a:gd name="adj1" fmla="val 50000"/>
              <a:gd name="adj2" fmla="val 34286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101"/>
          <p:cNvGrpSpPr>
            <a:grpSpLocks/>
          </p:cNvGrpSpPr>
          <p:nvPr/>
        </p:nvGrpSpPr>
        <p:grpSpPr bwMode="auto">
          <a:xfrm>
            <a:off x="695325" y="1508125"/>
            <a:ext cx="3649663" cy="2073275"/>
            <a:chOff x="384" y="950"/>
            <a:chExt cx="2299" cy="1306"/>
          </a:xfrm>
        </p:grpSpPr>
        <p:sp>
          <p:nvSpPr>
            <p:cNvPr id="227386" name="AutoShape 1082"/>
            <p:cNvSpPr>
              <a:spLocks noChangeArrowheads="1"/>
            </p:cNvSpPr>
            <p:nvPr/>
          </p:nvSpPr>
          <p:spPr bwMode="auto">
            <a:xfrm>
              <a:off x="700" y="1525"/>
              <a:ext cx="1983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87" name="AutoShape 1083"/>
            <p:cNvSpPr>
              <a:spLocks noChangeArrowheads="1"/>
            </p:cNvSpPr>
            <p:nvPr/>
          </p:nvSpPr>
          <p:spPr bwMode="auto">
            <a:xfrm>
              <a:off x="1081" y="1064"/>
              <a:ext cx="52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88" name="Oval 1084"/>
            <p:cNvSpPr>
              <a:spLocks noChangeAspect="1" noChangeArrowheads="1"/>
            </p:cNvSpPr>
            <p:nvPr/>
          </p:nvSpPr>
          <p:spPr bwMode="auto">
            <a:xfrm rot="21600000">
              <a:off x="1609" y="1564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227389" name="Oval 1085"/>
            <p:cNvSpPr>
              <a:spLocks noChangeAspect="1" noChangeArrowheads="1"/>
            </p:cNvSpPr>
            <p:nvPr/>
          </p:nvSpPr>
          <p:spPr bwMode="auto">
            <a:xfrm rot="21600000">
              <a:off x="840" y="1564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227390" name="Oval 1086"/>
            <p:cNvSpPr>
              <a:spLocks noChangeAspect="1" noChangeArrowheads="1"/>
            </p:cNvSpPr>
            <p:nvPr/>
          </p:nvSpPr>
          <p:spPr bwMode="auto">
            <a:xfrm rot="21600000">
              <a:off x="1236" y="1103"/>
              <a:ext cx="231" cy="231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227391" name="Oval 1087"/>
            <p:cNvSpPr>
              <a:spLocks noChangeAspect="1" noChangeArrowheads="1"/>
            </p:cNvSpPr>
            <p:nvPr/>
          </p:nvSpPr>
          <p:spPr bwMode="auto">
            <a:xfrm rot="21600000">
              <a:off x="1224" y="2025"/>
              <a:ext cx="231" cy="231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chemeClr val="bg1"/>
                  </a:solidFill>
                </a:rPr>
                <a:t>E</a:t>
              </a:r>
            </a:p>
          </p:txBody>
        </p:sp>
        <p:cxnSp>
          <p:nvCxnSpPr>
            <p:cNvPr id="227392" name="AutoShape 1088"/>
            <p:cNvCxnSpPr>
              <a:cxnSpLocks noChangeAspect="1" noChangeShapeType="1"/>
              <a:stCxn id="227390" idx="3"/>
              <a:endCxn id="227389" idx="7"/>
            </p:cNvCxnSpPr>
            <p:nvPr/>
          </p:nvCxnSpPr>
          <p:spPr bwMode="auto">
            <a:xfrm flipH="1">
              <a:off x="1037" y="1312"/>
              <a:ext cx="232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7393" name="AutoShape 1089"/>
            <p:cNvCxnSpPr>
              <a:cxnSpLocks noChangeAspect="1" noChangeShapeType="1"/>
              <a:stCxn id="227391" idx="1"/>
              <a:endCxn id="227389" idx="5"/>
            </p:cNvCxnSpPr>
            <p:nvPr/>
          </p:nvCxnSpPr>
          <p:spPr bwMode="auto">
            <a:xfrm flipH="1" flipV="1">
              <a:off x="1037" y="1773"/>
              <a:ext cx="220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27394" name="AutoShape 1090"/>
            <p:cNvCxnSpPr>
              <a:cxnSpLocks noChangeAspect="1" noChangeShapeType="1"/>
              <a:stCxn id="227391" idx="7"/>
              <a:endCxn id="227388" idx="3"/>
            </p:cNvCxnSpPr>
            <p:nvPr/>
          </p:nvCxnSpPr>
          <p:spPr bwMode="auto">
            <a:xfrm flipV="1">
              <a:off x="1421" y="1773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27395" name="AutoShape 1091"/>
            <p:cNvCxnSpPr>
              <a:cxnSpLocks noChangeAspect="1" noChangeShapeType="1"/>
              <a:stCxn id="227390" idx="5"/>
              <a:endCxn id="227388" idx="1"/>
            </p:cNvCxnSpPr>
            <p:nvPr/>
          </p:nvCxnSpPr>
          <p:spPr bwMode="auto">
            <a:xfrm>
              <a:off x="1433" y="1312"/>
              <a:ext cx="209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7396" name="AutoShape 1092"/>
            <p:cNvCxnSpPr>
              <a:cxnSpLocks noChangeAspect="1" noChangeShapeType="1"/>
              <a:stCxn id="227389" idx="6"/>
              <a:endCxn id="227388" idx="2"/>
            </p:cNvCxnSpPr>
            <p:nvPr/>
          </p:nvCxnSpPr>
          <p:spPr bwMode="auto">
            <a:xfrm>
              <a:off x="1082" y="1679"/>
              <a:ext cx="514" cy="0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227397" name="Oval 1093"/>
            <p:cNvSpPr>
              <a:spLocks noChangeAspect="1" noChangeArrowheads="1"/>
            </p:cNvSpPr>
            <p:nvPr/>
          </p:nvSpPr>
          <p:spPr bwMode="auto">
            <a:xfrm rot="21600000">
              <a:off x="2379" y="1564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chemeClr val="bg1"/>
                  </a:solidFill>
                </a:rPr>
                <a:t>D</a:t>
              </a:r>
            </a:p>
          </p:txBody>
        </p:sp>
        <p:cxnSp>
          <p:nvCxnSpPr>
            <p:cNvPr id="227398" name="AutoShape 1094"/>
            <p:cNvCxnSpPr>
              <a:cxnSpLocks noChangeAspect="1" noChangeShapeType="1"/>
              <a:stCxn id="227403" idx="7"/>
              <a:endCxn id="227397" idx="3"/>
            </p:cNvCxnSpPr>
            <p:nvPr/>
          </p:nvCxnSpPr>
          <p:spPr bwMode="auto">
            <a:xfrm flipV="1">
              <a:off x="2191" y="1773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27399" name="AutoShape 1095"/>
            <p:cNvCxnSpPr>
              <a:cxnSpLocks noChangeAspect="1" noChangeShapeType="1"/>
              <a:stCxn id="227397" idx="1"/>
              <a:endCxn id="227390" idx="6"/>
            </p:cNvCxnSpPr>
            <p:nvPr/>
          </p:nvCxnSpPr>
          <p:spPr bwMode="auto">
            <a:xfrm flipH="1" flipV="1">
              <a:off x="1478" y="1218"/>
              <a:ext cx="934" cy="367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sp>
          <p:nvSpPr>
            <p:cNvPr id="227400" name="Text Box 1096"/>
            <p:cNvSpPr txBox="1">
              <a:spLocks noChangeArrowheads="1"/>
            </p:cNvSpPr>
            <p:nvPr/>
          </p:nvSpPr>
          <p:spPr bwMode="auto">
            <a:xfrm>
              <a:off x="768" y="950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0</a:t>
              </a:r>
            </a:p>
          </p:txBody>
        </p:sp>
        <p:sp>
          <p:nvSpPr>
            <p:cNvPr id="227401" name="Text Box 1097"/>
            <p:cNvSpPr txBox="1">
              <a:spLocks noChangeArrowheads="1"/>
            </p:cNvSpPr>
            <p:nvPr/>
          </p:nvSpPr>
          <p:spPr bwMode="auto">
            <a:xfrm>
              <a:off x="384" y="1406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1</a:t>
              </a:r>
            </a:p>
          </p:txBody>
        </p:sp>
        <p:cxnSp>
          <p:nvCxnSpPr>
            <p:cNvPr id="227402" name="AutoShape 1098"/>
            <p:cNvCxnSpPr>
              <a:cxnSpLocks noChangeAspect="1" noChangeShapeType="1"/>
              <a:stCxn id="227388" idx="6"/>
              <a:endCxn id="227397" idx="2"/>
            </p:cNvCxnSpPr>
            <p:nvPr/>
          </p:nvCxnSpPr>
          <p:spPr bwMode="auto">
            <a:xfrm>
              <a:off x="1851" y="1679"/>
              <a:ext cx="515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27403" name="Oval 1099"/>
            <p:cNvSpPr>
              <a:spLocks noChangeAspect="1" noChangeArrowheads="1"/>
            </p:cNvSpPr>
            <p:nvPr/>
          </p:nvSpPr>
          <p:spPr bwMode="auto">
            <a:xfrm rot="21600000">
              <a:off x="1994" y="2025"/>
              <a:ext cx="231" cy="231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chemeClr val="bg1"/>
                  </a:solidFill>
                </a:rPr>
                <a:t>F</a:t>
              </a:r>
            </a:p>
          </p:txBody>
        </p:sp>
        <p:cxnSp>
          <p:nvCxnSpPr>
            <p:cNvPr id="227404" name="AutoShape 1100"/>
            <p:cNvCxnSpPr>
              <a:cxnSpLocks noChangeAspect="1" noChangeShapeType="1"/>
              <a:stCxn id="227388" idx="5"/>
              <a:endCxn id="227403" idx="1"/>
            </p:cNvCxnSpPr>
            <p:nvPr/>
          </p:nvCxnSpPr>
          <p:spPr bwMode="auto">
            <a:xfrm>
              <a:off x="1806" y="1773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3" name="Group 1125"/>
          <p:cNvGrpSpPr>
            <a:grpSpLocks/>
          </p:cNvGrpSpPr>
          <p:nvPr/>
        </p:nvGrpSpPr>
        <p:grpSpPr bwMode="auto">
          <a:xfrm>
            <a:off x="695325" y="4151313"/>
            <a:ext cx="3649663" cy="2130425"/>
            <a:chOff x="438" y="2616"/>
            <a:chExt cx="2299" cy="1342"/>
          </a:xfrm>
        </p:grpSpPr>
        <p:sp>
          <p:nvSpPr>
            <p:cNvPr id="227427" name="AutoShape 1123"/>
            <p:cNvSpPr>
              <a:spLocks noChangeArrowheads="1"/>
            </p:cNvSpPr>
            <p:nvPr/>
          </p:nvSpPr>
          <p:spPr bwMode="auto">
            <a:xfrm>
              <a:off x="1129" y="3650"/>
              <a:ext cx="52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407" name="AutoShape 1103"/>
            <p:cNvSpPr>
              <a:spLocks noChangeArrowheads="1"/>
            </p:cNvSpPr>
            <p:nvPr/>
          </p:nvSpPr>
          <p:spPr bwMode="auto">
            <a:xfrm>
              <a:off x="754" y="3191"/>
              <a:ext cx="1983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408" name="AutoShape 1104"/>
            <p:cNvSpPr>
              <a:spLocks noChangeArrowheads="1"/>
            </p:cNvSpPr>
            <p:nvPr/>
          </p:nvSpPr>
          <p:spPr bwMode="auto">
            <a:xfrm>
              <a:off x="1135" y="2730"/>
              <a:ext cx="52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409" name="Oval 1105"/>
            <p:cNvSpPr>
              <a:spLocks noChangeAspect="1" noChangeArrowheads="1"/>
            </p:cNvSpPr>
            <p:nvPr/>
          </p:nvSpPr>
          <p:spPr bwMode="auto">
            <a:xfrm rot="21600000">
              <a:off x="1663" y="3230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C</a:t>
              </a:r>
            </a:p>
          </p:txBody>
        </p:sp>
        <p:sp>
          <p:nvSpPr>
            <p:cNvPr id="227410" name="Oval 1106"/>
            <p:cNvSpPr>
              <a:spLocks noChangeAspect="1" noChangeArrowheads="1"/>
            </p:cNvSpPr>
            <p:nvPr/>
          </p:nvSpPr>
          <p:spPr bwMode="auto">
            <a:xfrm rot="21600000">
              <a:off x="894" y="3230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B</a:t>
              </a:r>
            </a:p>
          </p:txBody>
        </p:sp>
        <p:sp>
          <p:nvSpPr>
            <p:cNvPr id="227411" name="Oval 1107"/>
            <p:cNvSpPr>
              <a:spLocks noChangeAspect="1" noChangeArrowheads="1"/>
            </p:cNvSpPr>
            <p:nvPr/>
          </p:nvSpPr>
          <p:spPr bwMode="auto">
            <a:xfrm rot="21600000">
              <a:off x="1290" y="2769"/>
              <a:ext cx="231" cy="231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A</a:t>
              </a:r>
            </a:p>
          </p:txBody>
        </p:sp>
        <p:sp>
          <p:nvSpPr>
            <p:cNvPr id="227412" name="Oval 1108"/>
            <p:cNvSpPr>
              <a:spLocks noChangeAspect="1" noChangeArrowheads="1"/>
            </p:cNvSpPr>
            <p:nvPr/>
          </p:nvSpPr>
          <p:spPr bwMode="auto">
            <a:xfrm rot="21600000">
              <a:off x="1278" y="3691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E</a:t>
              </a:r>
            </a:p>
          </p:txBody>
        </p:sp>
        <p:cxnSp>
          <p:nvCxnSpPr>
            <p:cNvPr id="227413" name="AutoShape 1109"/>
            <p:cNvCxnSpPr>
              <a:cxnSpLocks noChangeAspect="1" noChangeShapeType="1"/>
              <a:stCxn id="227411" idx="3"/>
              <a:endCxn id="227410" idx="7"/>
            </p:cNvCxnSpPr>
            <p:nvPr/>
          </p:nvCxnSpPr>
          <p:spPr bwMode="auto">
            <a:xfrm flipH="1">
              <a:off x="1091" y="2978"/>
              <a:ext cx="232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7414" name="AutoShape 1110"/>
            <p:cNvCxnSpPr>
              <a:cxnSpLocks noChangeAspect="1" noChangeShapeType="1"/>
              <a:stCxn id="227412" idx="1"/>
              <a:endCxn id="227410" idx="5"/>
            </p:cNvCxnSpPr>
            <p:nvPr/>
          </p:nvCxnSpPr>
          <p:spPr bwMode="auto">
            <a:xfrm flipH="1" flipV="1">
              <a:off x="1091" y="3439"/>
              <a:ext cx="220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cxnSp>
          <p:nvCxnSpPr>
            <p:cNvPr id="227415" name="AutoShape 1111"/>
            <p:cNvCxnSpPr>
              <a:cxnSpLocks noChangeAspect="1" noChangeShapeType="1"/>
              <a:stCxn id="227412" idx="7"/>
              <a:endCxn id="227409" idx="3"/>
            </p:cNvCxnSpPr>
            <p:nvPr/>
          </p:nvCxnSpPr>
          <p:spPr bwMode="auto">
            <a:xfrm flipV="1">
              <a:off x="1475" y="3439"/>
              <a:ext cx="221" cy="27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27416" name="AutoShape 1112"/>
            <p:cNvCxnSpPr>
              <a:cxnSpLocks noChangeAspect="1" noChangeShapeType="1"/>
              <a:stCxn id="227411" idx="5"/>
              <a:endCxn id="227409" idx="1"/>
            </p:cNvCxnSpPr>
            <p:nvPr/>
          </p:nvCxnSpPr>
          <p:spPr bwMode="auto">
            <a:xfrm>
              <a:off x="1487" y="2978"/>
              <a:ext cx="209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7417" name="AutoShape 1113"/>
            <p:cNvCxnSpPr>
              <a:cxnSpLocks noChangeAspect="1" noChangeShapeType="1"/>
              <a:stCxn id="227410" idx="6"/>
              <a:endCxn id="227409" idx="2"/>
            </p:cNvCxnSpPr>
            <p:nvPr/>
          </p:nvCxnSpPr>
          <p:spPr bwMode="auto">
            <a:xfrm>
              <a:off x="1136" y="3345"/>
              <a:ext cx="514" cy="0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227418" name="Oval 1114"/>
            <p:cNvSpPr>
              <a:spLocks noChangeAspect="1" noChangeArrowheads="1"/>
            </p:cNvSpPr>
            <p:nvPr/>
          </p:nvSpPr>
          <p:spPr bwMode="auto">
            <a:xfrm rot="21600000">
              <a:off x="2433" y="3230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D</a:t>
              </a:r>
            </a:p>
          </p:txBody>
        </p:sp>
        <p:cxnSp>
          <p:nvCxnSpPr>
            <p:cNvPr id="227419" name="AutoShape 1115"/>
            <p:cNvCxnSpPr>
              <a:cxnSpLocks noChangeAspect="1" noChangeShapeType="1"/>
              <a:stCxn id="227424" idx="7"/>
              <a:endCxn id="227418" idx="3"/>
            </p:cNvCxnSpPr>
            <p:nvPr/>
          </p:nvCxnSpPr>
          <p:spPr bwMode="auto">
            <a:xfrm flipV="1">
              <a:off x="2245" y="3439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27420" name="AutoShape 1116"/>
            <p:cNvCxnSpPr>
              <a:cxnSpLocks noChangeAspect="1" noChangeShapeType="1"/>
              <a:stCxn id="227418" idx="1"/>
              <a:endCxn id="227411" idx="6"/>
            </p:cNvCxnSpPr>
            <p:nvPr/>
          </p:nvCxnSpPr>
          <p:spPr bwMode="auto">
            <a:xfrm flipH="1" flipV="1">
              <a:off x="1532" y="2884"/>
              <a:ext cx="934" cy="367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sp>
          <p:nvSpPr>
            <p:cNvPr id="227421" name="Text Box 1117"/>
            <p:cNvSpPr txBox="1">
              <a:spLocks noChangeArrowheads="1"/>
            </p:cNvSpPr>
            <p:nvPr/>
          </p:nvSpPr>
          <p:spPr bwMode="auto">
            <a:xfrm>
              <a:off x="822" y="2616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0</a:t>
              </a:r>
            </a:p>
          </p:txBody>
        </p:sp>
        <p:sp>
          <p:nvSpPr>
            <p:cNvPr id="227422" name="Text Box 1118"/>
            <p:cNvSpPr txBox="1">
              <a:spLocks noChangeArrowheads="1"/>
            </p:cNvSpPr>
            <p:nvPr/>
          </p:nvSpPr>
          <p:spPr bwMode="auto">
            <a:xfrm>
              <a:off x="438" y="3072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1</a:t>
              </a:r>
            </a:p>
          </p:txBody>
        </p:sp>
        <p:cxnSp>
          <p:nvCxnSpPr>
            <p:cNvPr id="227423" name="AutoShape 1119"/>
            <p:cNvCxnSpPr>
              <a:cxnSpLocks noChangeAspect="1" noChangeShapeType="1"/>
              <a:stCxn id="227409" idx="6"/>
              <a:endCxn id="227418" idx="2"/>
            </p:cNvCxnSpPr>
            <p:nvPr/>
          </p:nvCxnSpPr>
          <p:spPr bwMode="auto">
            <a:xfrm>
              <a:off x="1905" y="3345"/>
              <a:ext cx="515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27424" name="Oval 1120"/>
            <p:cNvSpPr>
              <a:spLocks noChangeAspect="1" noChangeArrowheads="1"/>
            </p:cNvSpPr>
            <p:nvPr/>
          </p:nvSpPr>
          <p:spPr bwMode="auto">
            <a:xfrm rot="21600000">
              <a:off x="2048" y="3691"/>
              <a:ext cx="231" cy="231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F</a:t>
              </a:r>
            </a:p>
          </p:txBody>
        </p:sp>
        <p:cxnSp>
          <p:nvCxnSpPr>
            <p:cNvPr id="227425" name="AutoShape 1121"/>
            <p:cNvCxnSpPr>
              <a:cxnSpLocks noChangeAspect="1" noChangeShapeType="1"/>
              <a:stCxn id="227409" idx="5"/>
              <a:endCxn id="227424" idx="1"/>
            </p:cNvCxnSpPr>
            <p:nvPr/>
          </p:nvCxnSpPr>
          <p:spPr bwMode="auto">
            <a:xfrm>
              <a:off x="1860" y="3439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27428" name="Text Box 1124"/>
            <p:cNvSpPr txBox="1">
              <a:spLocks noChangeArrowheads="1"/>
            </p:cNvSpPr>
            <p:nvPr/>
          </p:nvSpPr>
          <p:spPr bwMode="auto">
            <a:xfrm>
              <a:off x="810" y="3522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2</a:t>
              </a:r>
            </a:p>
          </p:txBody>
        </p:sp>
      </p:grpSp>
      <p:grpSp>
        <p:nvGrpSpPr>
          <p:cNvPr id="4" name="Group 1170"/>
          <p:cNvGrpSpPr>
            <a:grpSpLocks/>
          </p:cNvGrpSpPr>
          <p:nvPr/>
        </p:nvGrpSpPr>
        <p:grpSpPr bwMode="auto">
          <a:xfrm>
            <a:off x="5113338" y="1508125"/>
            <a:ext cx="3649662" cy="2130425"/>
            <a:chOff x="3072" y="950"/>
            <a:chExt cx="2299" cy="1342"/>
          </a:xfrm>
        </p:grpSpPr>
        <p:sp>
          <p:nvSpPr>
            <p:cNvPr id="227431" name="AutoShape 1127"/>
            <p:cNvSpPr>
              <a:spLocks noChangeArrowheads="1"/>
            </p:cNvSpPr>
            <p:nvPr/>
          </p:nvSpPr>
          <p:spPr bwMode="auto">
            <a:xfrm>
              <a:off x="3763" y="1984"/>
              <a:ext cx="52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432" name="AutoShape 1128"/>
            <p:cNvSpPr>
              <a:spLocks noChangeArrowheads="1"/>
            </p:cNvSpPr>
            <p:nvPr/>
          </p:nvSpPr>
          <p:spPr bwMode="auto">
            <a:xfrm>
              <a:off x="3388" y="1525"/>
              <a:ext cx="1983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433" name="AutoShape 1129"/>
            <p:cNvSpPr>
              <a:spLocks noChangeArrowheads="1"/>
            </p:cNvSpPr>
            <p:nvPr/>
          </p:nvSpPr>
          <p:spPr bwMode="auto">
            <a:xfrm>
              <a:off x="3769" y="1064"/>
              <a:ext cx="52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434" name="Oval 1130"/>
            <p:cNvSpPr>
              <a:spLocks noChangeAspect="1" noChangeArrowheads="1"/>
            </p:cNvSpPr>
            <p:nvPr/>
          </p:nvSpPr>
          <p:spPr bwMode="auto">
            <a:xfrm rot="21600000">
              <a:off x="4297" y="1564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C</a:t>
              </a:r>
            </a:p>
          </p:txBody>
        </p:sp>
        <p:sp>
          <p:nvSpPr>
            <p:cNvPr id="227435" name="Oval 1131"/>
            <p:cNvSpPr>
              <a:spLocks noChangeAspect="1" noChangeArrowheads="1"/>
            </p:cNvSpPr>
            <p:nvPr/>
          </p:nvSpPr>
          <p:spPr bwMode="auto">
            <a:xfrm rot="21600000">
              <a:off x="3528" y="1564"/>
              <a:ext cx="231" cy="231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B</a:t>
              </a:r>
            </a:p>
          </p:txBody>
        </p:sp>
        <p:sp>
          <p:nvSpPr>
            <p:cNvPr id="227436" name="Oval 1132"/>
            <p:cNvSpPr>
              <a:spLocks noChangeAspect="1" noChangeArrowheads="1"/>
            </p:cNvSpPr>
            <p:nvPr/>
          </p:nvSpPr>
          <p:spPr bwMode="auto">
            <a:xfrm rot="21600000">
              <a:off x="3924" y="1103"/>
              <a:ext cx="231" cy="231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A</a:t>
              </a:r>
            </a:p>
          </p:txBody>
        </p:sp>
        <p:sp>
          <p:nvSpPr>
            <p:cNvPr id="227437" name="Oval 1133"/>
            <p:cNvSpPr>
              <a:spLocks noChangeAspect="1" noChangeArrowheads="1"/>
            </p:cNvSpPr>
            <p:nvPr/>
          </p:nvSpPr>
          <p:spPr bwMode="auto">
            <a:xfrm rot="21600000">
              <a:off x="3912" y="2025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E</a:t>
              </a:r>
            </a:p>
          </p:txBody>
        </p:sp>
        <p:cxnSp>
          <p:nvCxnSpPr>
            <p:cNvPr id="227438" name="AutoShape 1134"/>
            <p:cNvCxnSpPr>
              <a:cxnSpLocks noChangeAspect="1" noChangeShapeType="1"/>
              <a:stCxn id="227436" idx="3"/>
              <a:endCxn id="227435" idx="7"/>
            </p:cNvCxnSpPr>
            <p:nvPr/>
          </p:nvCxnSpPr>
          <p:spPr bwMode="auto">
            <a:xfrm flipH="1">
              <a:off x="3725" y="1312"/>
              <a:ext cx="232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7439" name="AutoShape 1135"/>
            <p:cNvCxnSpPr>
              <a:cxnSpLocks noChangeAspect="1" noChangeShapeType="1"/>
              <a:stCxn id="227437" idx="1"/>
              <a:endCxn id="227435" idx="5"/>
            </p:cNvCxnSpPr>
            <p:nvPr/>
          </p:nvCxnSpPr>
          <p:spPr bwMode="auto">
            <a:xfrm flipH="1" flipV="1">
              <a:off x="3725" y="1773"/>
              <a:ext cx="220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cxnSp>
          <p:nvCxnSpPr>
            <p:cNvPr id="227440" name="AutoShape 1136"/>
            <p:cNvCxnSpPr>
              <a:cxnSpLocks noChangeAspect="1" noChangeShapeType="1"/>
              <a:stCxn id="227437" idx="7"/>
              <a:endCxn id="227434" idx="3"/>
            </p:cNvCxnSpPr>
            <p:nvPr/>
          </p:nvCxnSpPr>
          <p:spPr bwMode="auto">
            <a:xfrm flipV="1">
              <a:off x="4109" y="1773"/>
              <a:ext cx="221" cy="27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27441" name="AutoShape 1137"/>
            <p:cNvCxnSpPr>
              <a:cxnSpLocks noChangeAspect="1" noChangeShapeType="1"/>
              <a:stCxn id="227436" idx="5"/>
              <a:endCxn id="227434" idx="1"/>
            </p:cNvCxnSpPr>
            <p:nvPr/>
          </p:nvCxnSpPr>
          <p:spPr bwMode="auto">
            <a:xfrm>
              <a:off x="4121" y="1312"/>
              <a:ext cx="209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7442" name="AutoShape 1138"/>
            <p:cNvCxnSpPr>
              <a:cxnSpLocks noChangeAspect="1" noChangeShapeType="1"/>
              <a:stCxn id="227435" idx="6"/>
              <a:endCxn id="227434" idx="2"/>
            </p:cNvCxnSpPr>
            <p:nvPr/>
          </p:nvCxnSpPr>
          <p:spPr bwMode="auto">
            <a:xfrm>
              <a:off x="3770" y="1679"/>
              <a:ext cx="514" cy="0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227443" name="Oval 1139"/>
            <p:cNvSpPr>
              <a:spLocks noChangeAspect="1" noChangeArrowheads="1"/>
            </p:cNvSpPr>
            <p:nvPr/>
          </p:nvSpPr>
          <p:spPr bwMode="auto">
            <a:xfrm rot="21600000">
              <a:off x="5067" y="1564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D</a:t>
              </a:r>
            </a:p>
          </p:txBody>
        </p:sp>
        <p:cxnSp>
          <p:nvCxnSpPr>
            <p:cNvPr id="227444" name="AutoShape 1140"/>
            <p:cNvCxnSpPr>
              <a:cxnSpLocks noChangeAspect="1" noChangeShapeType="1"/>
              <a:stCxn id="227449" idx="7"/>
              <a:endCxn id="227443" idx="3"/>
            </p:cNvCxnSpPr>
            <p:nvPr/>
          </p:nvCxnSpPr>
          <p:spPr bwMode="auto">
            <a:xfrm flipV="1">
              <a:off x="4879" y="1773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27445" name="AutoShape 1141"/>
            <p:cNvCxnSpPr>
              <a:cxnSpLocks noChangeAspect="1" noChangeShapeType="1"/>
              <a:stCxn id="227443" idx="1"/>
              <a:endCxn id="227436" idx="6"/>
            </p:cNvCxnSpPr>
            <p:nvPr/>
          </p:nvCxnSpPr>
          <p:spPr bwMode="auto">
            <a:xfrm flipH="1" flipV="1">
              <a:off x="4166" y="1218"/>
              <a:ext cx="934" cy="367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sp>
          <p:nvSpPr>
            <p:cNvPr id="227446" name="Text Box 1142"/>
            <p:cNvSpPr txBox="1">
              <a:spLocks noChangeArrowheads="1"/>
            </p:cNvSpPr>
            <p:nvPr/>
          </p:nvSpPr>
          <p:spPr bwMode="auto">
            <a:xfrm>
              <a:off x="3456" y="950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0</a:t>
              </a:r>
            </a:p>
          </p:txBody>
        </p:sp>
        <p:sp>
          <p:nvSpPr>
            <p:cNvPr id="227447" name="Text Box 1143"/>
            <p:cNvSpPr txBox="1">
              <a:spLocks noChangeArrowheads="1"/>
            </p:cNvSpPr>
            <p:nvPr/>
          </p:nvSpPr>
          <p:spPr bwMode="auto">
            <a:xfrm>
              <a:off x="3072" y="1406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1</a:t>
              </a:r>
            </a:p>
          </p:txBody>
        </p:sp>
        <p:cxnSp>
          <p:nvCxnSpPr>
            <p:cNvPr id="227448" name="AutoShape 1144"/>
            <p:cNvCxnSpPr>
              <a:cxnSpLocks noChangeAspect="1" noChangeShapeType="1"/>
              <a:stCxn id="227434" idx="6"/>
              <a:endCxn id="227443" idx="2"/>
            </p:cNvCxnSpPr>
            <p:nvPr/>
          </p:nvCxnSpPr>
          <p:spPr bwMode="auto">
            <a:xfrm>
              <a:off x="4539" y="1679"/>
              <a:ext cx="515" cy="0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227449" name="Oval 1145"/>
            <p:cNvSpPr>
              <a:spLocks noChangeAspect="1" noChangeArrowheads="1"/>
            </p:cNvSpPr>
            <p:nvPr/>
          </p:nvSpPr>
          <p:spPr bwMode="auto">
            <a:xfrm rot="21600000">
              <a:off x="4682" y="2025"/>
              <a:ext cx="231" cy="231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F</a:t>
              </a:r>
            </a:p>
          </p:txBody>
        </p:sp>
        <p:cxnSp>
          <p:nvCxnSpPr>
            <p:cNvPr id="227450" name="AutoShape 1146"/>
            <p:cNvCxnSpPr>
              <a:cxnSpLocks noChangeAspect="1" noChangeShapeType="1"/>
              <a:stCxn id="227434" idx="5"/>
              <a:endCxn id="227449" idx="1"/>
            </p:cNvCxnSpPr>
            <p:nvPr/>
          </p:nvCxnSpPr>
          <p:spPr bwMode="auto">
            <a:xfrm>
              <a:off x="4494" y="1773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27451" name="Text Box 1147"/>
            <p:cNvSpPr txBox="1">
              <a:spLocks noChangeArrowheads="1"/>
            </p:cNvSpPr>
            <p:nvPr/>
          </p:nvSpPr>
          <p:spPr bwMode="auto">
            <a:xfrm>
              <a:off x="3444" y="1856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2</a:t>
              </a:r>
            </a:p>
          </p:txBody>
        </p:sp>
      </p:grpSp>
      <p:grpSp>
        <p:nvGrpSpPr>
          <p:cNvPr id="5" name="Group 1171"/>
          <p:cNvGrpSpPr>
            <a:grpSpLocks/>
          </p:cNvGrpSpPr>
          <p:nvPr/>
        </p:nvGrpSpPr>
        <p:grpSpPr bwMode="auto">
          <a:xfrm>
            <a:off x="5113338" y="4151313"/>
            <a:ext cx="3649662" cy="2130425"/>
            <a:chOff x="3221" y="2615"/>
            <a:chExt cx="2299" cy="1342"/>
          </a:xfrm>
        </p:grpSpPr>
        <p:sp>
          <p:nvSpPr>
            <p:cNvPr id="227452" name="AutoShape 1148"/>
            <p:cNvSpPr>
              <a:spLocks noChangeArrowheads="1"/>
            </p:cNvSpPr>
            <p:nvPr/>
          </p:nvSpPr>
          <p:spPr bwMode="auto">
            <a:xfrm>
              <a:off x="3912" y="3649"/>
              <a:ext cx="52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453" name="AutoShape 1149"/>
            <p:cNvSpPr>
              <a:spLocks noChangeArrowheads="1"/>
            </p:cNvSpPr>
            <p:nvPr/>
          </p:nvSpPr>
          <p:spPr bwMode="auto">
            <a:xfrm>
              <a:off x="3537" y="3190"/>
              <a:ext cx="1983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454" name="AutoShape 1150"/>
            <p:cNvSpPr>
              <a:spLocks noChangeArrowheads="1"/>
            </p:cNvSpPr>
            <p:nvPr/>
          </p:nvSpPr>
          <p:spPr bwMode="auto">
            <a:xfrm>
              <a:off x="3918" y="2729"/>
              <a:ext cx="52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455" name="Oval 1151"/>
            <p:cNvSpPr>
              <a:spLocks noChangeAspect="1" noChangeArrowheads="1"/>
            </p:cNvSpPr>
            <p:nvPr/>
          </p:nvSpPr>
          <p:spPr bwMode="auto">
            <a:xfrm rot="21600000">
              <a:off x="4446" y="3229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C</a:t>
              </a:r>
            </a:p>
          </p:txBody>
        </p:sp>
        <p:sp>
          <p:nvSpPr>
            <p:cNvPr id="227456" name="Oval 1152"/>
            <p:cNvSpPr>
              <a:spLocks noChangeAspect="1" noChangeArrowheads="1"/>
            </p:cNvSpPr>
            <p:nvPr/>
          </p:nvSpPr>
          <p:spPr bwMode="auto">
            <a:xfrm rot="21600000">
              <a:off x="3677" y="3229"/>
              <a:ext cx="231" cy="231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B</a:t>
              </a:r>
            </a:p>
          </p:txBody>
        </p:sp>
        <p:sp>
          <p:nvSpPr>
            <p:cNvPr id="227457" name="Oval 1153"/>
            <p:cNvSpPr>
              <a:spLocks noChangeAspect="1" noChangeArrowheads="1"/>
            </p:cNvSpPr>
            <p:nvPr/>
          </p:nvSpPr>
          <p:spPr bwMode="auto">
            <a:xfrm rot="21600000">
              <a:off x="4073" y="2768"/>
              <a:ext cx="231" cy="231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A</a:t>
              </a:r>
            </a:p>
          </p:txBody>
        </p:sp>
        <p:sp>
          <p:nvSpPr>
            <p:cNvPr id="227458" name="Oval 1154"/>
            <p:cNvSpPr>
              <a:spLocks noChangeAspect="1" noChangeArrowheads="1"/>
            </p:cNvSpPr>
            <p:nvPr/>
          </p:nvSpPr>
          <p:spPr bwMode="auto">
            <a:xfrm rot="21600000">
              <a:off x="4061" y="3690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E</a:t>
              </a:r>
            </a:p>
          </p:txBody>
        </p:sp>
        <p:cxnSp>
          <p:nvCxnSpPr>
            <p:cNvPr id="227459" name="AutoShape 1155"/>
            <p:cNvCxnSpPr>
              <a:cxnSpLocks noChangeAspect="1" noChangeShapeType="1"/>
              <a:stCxn id="227457" idx="3"/>
              <a:endCxn id="227456" idx="7"/>
            </p:cNvCxnSpPr>
            <p:nvPr/>
          </p:nvCxnSpPr>
          <p:spPr bwMode="auto">
            <a:xfrm flipH="1">
              <a:off x="3874" y="2977"/>
              <a:ext cx="232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7460" name="AutoShape 1156"/>
            <p:cNvCxnSpPr>
              <a:cxnSpLocks noChangeAspect="1" noChangeShapeType="1"/>
              <a:stCxn id="227458" idx="1"/>
              <a:endCxn id="227456" idx="5"/>
            </p:cNvCxnSpPr>
            <p:nvPr/>
          </p:nvCxnSpPr>
          <p:spPr bwMode="auto">
            <a:xfrm flipH="1" flipV="1">
              <a:off x="3874" y="3438"/>
              <a:ext cx="220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cxnSp>
          <p:nvCxnSpPr>
            <p:cNvPr id="227461" name="AutoShape 1157"/>
            <p:cNvCxnSpPr>
              <a:cxnSpLocks noChangeAspect="1" noChangeShapeType="1"/>
              <a:stCxn id="227458" idx="7"/>
              <a:endCxn id="227455" idx="3"/>
            </p:cNvCxnSpPr>
            <p:nvPr/>
          </p:nvCxnSpPr>
          <p:spPr bwMode="auto">
            <a:xfrm flipV="1">
              <a:off x="4258" y="3438"/>
              <a:ext cx="221" cy="273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 type="triangle" w="med" len="med"/>
              <a:tailEnd/>
            </a:ln>
            <a:effectLst/>
          </p:spPr>
        </p:cxnSp>
        <p:cxnSp>
          <p:nvCxnSpPr>
            <p:cNvPr id="227462" name="AutoShape 1158"/>
            <p:cNvCxnSpPr>
              <a:cxnSpLocks noChangeAspect="1" noChangeShapeType="1"/>
              <a:stCxn id="227457" idx="5"/>
              <a:endCxn id="227455" idx="1"/>
            </p:cNvCxnSpPr>
            <p:nvPr/>
          </p:nvCxnSpPr>
          <p:spPr bwMode="auto">
            <a:xfrm>
              <a:off x="4270" y="2977"/>
              <a:ext cx="209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7463" name="AutoShape 1159"/>
            <p:cNvCxnSpPr>
              <a:cxnSpLocks noChangeAspect="1" noChangeShapeType="1"/>
              <a:stCxn id="227456" idx="6"/>
              <a:endCxn id="227455" idx="2"/>
            </p:cNvCxnSpPr>
            <p:nvPr/>
          </p:nvCxnSpPr>
          <p:spPr bwMode="auto">
            <a:xfrm>
              <a:off x="3919" y="3344"/>
              <a:ext cx="514" cy="0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227464" name="Oval 1160"/>
            <p:cNvSpPr>
              <a:spLocks noChangeAspect="1" noChangeArrowheads="1"/>
            </p:cNvSpPr>
            <p:nvPr/>
          </p:nvSpPr>
          <p:spPr bwMode="auto">
            <a:xfrm rot="21600000">
              <a:off x="5216" y="3229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D</a:t>
              </a:r>
            </a:p>
          </p:txBody>
        </p:sp>
        <p:cxnSp>
          <p:nvCxnSpPr>
            <p:cNvPr id="227465" name="AutoShape 1161"/>
            <p:cNvCxnSpPr>
              <a:cxnSpLocks noChangeAspect="1" noChangeShapeType="1"/>
              <a:stCxn id="227470" idx="7"/>
              <a:endCxn id="227464" idx="3"/>
            </p:cNvCxnSpPr>
            <p:nvPr/>
          </p:nvCxnSpPr>
          <p:spPr bwMode="auto">
            <a:xfrm flipV="1">
              <a:off x="5028" y="3438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27466" name="AutoShape 1162"/>
            <p:cNvCxnSpPr>
              <a:cxnSpLocks noChangeAspect="1" noChangeShapeType="1"/>
              <a:stCxn id="227464" idx="1"/>
              <a:endCxn id="227457" idx="6"/>
            </p:cNvCxnSpPr>
            <p:nvPr/>
          </p:nvCxnSpPr>
          <p:spPr bwMode="auto">
            <a:xfrm flipH="1" flipV="1">
              <a:off x="4315" y="2883"/>
              <a:ext cx="934" cy="367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sp>
          <p:nvSpPr>
            <p:cNvPr id="227467" name="Text Box 1163"/>
            <p:cNvSpPr txBox="1">
              <a:spLocks noChangeArrowheads="1"/>
            </p:cNvSpPr>
            <p:nvPr/>
          </p:nvSpPr>
          <p:spPr bwMode="auto">
            <a:xfrm>
              <a:off x="3605" y="2615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0</a:t>
              </a:r>
            </a:p>
          </p:txBody>
        </p:sp>
        <p:sp>
          <p:nvSpPr>
            <p:cNvPr id="227468" name="Text Box 1164"/>
            <p:cNvSpPr txBox="1">
              <a:spLocks noChangeArrowheads="1"/>
            </p:cNvSpPr>
            <p:nvPr/>
          </p:nvSpPr>
          <p:spPr bwMode="auto">
            <a:xfrm>
              <a:off x="3221" y="3071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1</a:t>
              </a:r>
            </a:p>
          </p:txBody>
        </p:sp>
        <p:cxnSp>
          <p:nvCxnSpPr>
            <p:cNvPr id="227469" name="AutoShape 1165"/>
            <p:cNvCxnSpPr>
              <a:cxnSpLocks noChangeAspect="1" noChangeShapeType="1"/>
              <a:stCxn id="227455" idx="6"/>
              <a:endCxn id="227464" idx="2"/>
            </p:cNvCxnSpPr>
            <p:nvPr/>
          </p:nvCxnSpPr>
          <p:spPr bwMode="auto">
            <a:xfrm>
              <a:off x="4688" y="3344"/>
              <a:ext cx="515" cy="0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227470" name="Oval 1166"/>
            <p:cNvSpPr>
              <a:spLocks noChangeAspect="1" noChangeArrowheads="1"/>
            </p:cNvSpPr>
            <p:nvPr/>
          </p:nvSpPr>
          <p:spPr bwMode="auto">
            <a:xfrm rot="21600000">
              <a:off x="4831" y="3690"/>
              <a:ext cx="231" cy="231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F</a:t>
              </a:r>
            </a:p>
          </p:txBody>
        </p:sp>
        <p:cxnSp>
          <p:nvCxnSpPr>
            <p:cNvPr id="227471" name="AutoShape 1167"/>
            <p:cNvCxnSpPr>
              <a:cxnSpLocks noChangeAspect="1" noChangeShapeType="1"/>
              <a:stCxn id="227455" idx="5"/>
              <a:endCxn id="227470" idx="1"/>
            </p:cNvCxnSpPr>
            <p:nvPr/>
          </p:nvCxnSpPr>
          <p:spPr bwMode="auto">
            <a:xfrm>
              <a:off x="4643" y="3438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27472" name="Text Box 1168"/>
            <p:cNvSpPr txBox="1">
              <a:spLocks noChangeArrowheads="1"/>
            </p:cNvSpPr>
            <p:nvPr/>
          </p:nvSpPr>
          <p:spPr bwMode="auto">
            <a:xfrm>
              <a:off x="3593" y="3521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 Example </a:t>
            </a:r>
            <a:r>
              <a:rPr lang="en-US" dirty="0"/>
              <a:t>(cont.)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9600" y="1450975"/>
            <a:ext cx="3649663" cy="2130425"/>
            <a:chOff x="3221" y="2615"/>
            <a:chExt cx="2299" cy="1342"/>
          </a:xfrm>
        </p:grpSpPr>
        <p:sp>
          <p:nvSpPr>
            <p:cNvPr id="236548" name="AutoShape 4"/>
            <p:cNvSpPr>
              <a:spLocks noChangeArrowheads="1"/>
            </p:cNvSpPr>
            <p:nvPr/>
          </p:nvSpPr>
          <p:spPr bwMode="auto">
            <a:xfrm>
              <a:off x="3912" y="3649"/>
              <a:ext cx="52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549" name="AutoShape 5"/>
            <p:cNvSpPr>
              <a:spLocks noChangeArrowheads="1"/>
            </p:cNvSpPr>
            <p:nvPr/>
          </p:nvSpPr>
          <p:spPr bwMode="auto">
            <a:xfrm>
              <a:off x="3537" y="3190"/>
              <a:ext cx="1983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550" name="AutoShape 6"/>
            <p:cNvSpPr>
              <a:spLocks noChangeArrowheads="1"/>
            </p:cNvSpPr>
            <p:nvPr/>
          </p:nvSpPr>
          <p:spPr bwMode="auto">
            <a:xfrm>
              <a:off x="3918" y="2729"/>
              <a:ext cx="52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551" name="Oval 7"/>
            <p:cNvSpPr>
              <a:spLocks noChangeAspect="1" noChangeArrowheads="1"/>
            </p:cNvSpPr>
            <p:nvPr/>
          </p:nvSpPr>
          <p:spPr bwMode="auto">
            <a:xfrm rot="21600000">
              <a:off x="4446" y="3229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C</a:t>
              </a:r>
            </a:p>
          </p:txBody>
        </p:sp>
        <p:sp>
          <p:nvSpPr>
            <p:cNvPr id="236552" name="Oval 8"/>
            <p:cNvSpPr>
              <a:spLocks noChangeAspect="1" noChangeArrowheads="1"/>
            </p:cNvSpPr>
            <p:nvPr/>
          </p:nvSpPr>
          <p:spPr bwMode="auto">
            <a:xfrm rot="21600000">
              <a:off x="3677" y="3229"/>
              <a:ext cx="231" cy="231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B</a:t>
              </a:r>
            </a:p>
          </p:txBody>
        </p:sp>
        <p:sp>
          <p:nvSpPr>
            <p:cNvPr id="236553" name="Oval 9"/>
            <p:cNvSpPr>
              <a:spLocks noChangeAspect="1" noChangeArrowheads="1"/>
            </p:cNvSpPr>
            <p:nvPr/>
          </p:nvSpPr>
          <p:spPr bwMode="auto">
            <a:xfrm rot="21600000">
              <a:off x="4073" y="2768"/>
              <a:ext cx="231" cy="231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>
                  <a:solidFill>
                    <a:srgbClr val="FBEFD2"/>
                  </a:solidFill>
                </a:rPr>
                <a:t>A</a:t>
              </a:r>
            </a:p>
          </p:txBody>
        </p:sp>
        <p:sp>
          <p:nvSpPr>
            <p:cNvPr id="236554" name="Oval 10"/>
            <p:cNvSpPr>
              <a:spLocks noChangeAspect="1" noChangeArrowheads="1"/>
            </p:cNvSpPr>
            <p:nvPr/>
          </p:nvSpPr>
          <p:spPr bwMode="auto">
            <a:xfrm rot="21600000">
              <a:off x="4061" y="3690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E</a:t>
              </a:r>
            </a:p>
          </p:txBody>
        </p:sp>
        <p:cxnSp>
          <p:nvCxnSpPr>
            <p:cNvPr id="236555" name="AutoShape 11"/>
            <p:cNvCxnSpPr>
              <a:cxnSpLocks noChangeAspect="1" noChangeShapeType="1"/>
              <a:stCxn id="236553" idx="3"/>
              <a:endCxn id="236552" idx="7"/>
            </p:cNvCxnSpPr>
            <p:nvPr/>
          </p:nvCxnSpPr>
          <p:spPr bwMode="auto">
            <a:xfrm flipH="1">
              <a:off x="3874" y="2977"/>
              <a:ext cx="232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36556" name="AutoShape 12"/>
            <p:cNvCxnSpPr>
              <a:cxnSpLocks noChangeAspect="1" noChangeShapeType="1"/>
              <a:stCxn id="236554" idx="1"/>
              <a:endCxn id="236552" idx="5"/>
            </p:cNvCxnSpPr>
            <p:nvPr/>
          </p:nvCxnSpPr>
          <p:spPr bwMode="auto">
            <a:xfrm flipH="1" flipV="1">
              <a:off x="3874" y="3438"/>
              <a:ext cx="220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cxnSp>
          <p:nvCxnSpPr>
            <p:cNvPr id="236557" name="AutoShape 13"/>
            <p:cNvCxnSpPr>
              <a:cxnSpLocks noChangeAspect="1" noChangeShapeType="1"/>
              <a:stCxn id="236554" idx="7"/>
              <a:endCxn id="236551" idx="3"/>
            </p:cNvCxnSpPr>
            <p:nvPr/>
          </p:nvCxnSpPr>
          <p:spPr bwMode="auto">
            <a:xfrm flipV="1">
              <a:off x="4258" y="3438"/>
              <a:ext cx="221" cy="273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 type="triangle" w="med" len="med"/>
              <a:tailEnd/>
            </a:ln>
            <a:effectLst/>
          </p:spPr>
        </p:cxnSp>
        <p:cxnSp>
          <p:nvCxnSpPr>
            <p:cNvPr id="236558" name="AutoShape 14"/>
            <p:cNvCxnSpPr>
              <a:cxnSpLocks noChangeAspect="1" noChangeShapeType="1"/>
              <a:stCxn id="236553" idx="5"/>
              <a:endCxn id="236551" idx="1"/>
            </p:cNvCxnSpPr>
            <p:nvPr/>
          </p:nvCxnSpPr>
          <p:spPr bwMode="auto">
            <a:xfrm>
              <a:off x="4270" y="2977"/>
              <a:ext cx="209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36559" name="AutoShape 15"/>
            <p:cNvCxnSpPr>
              <a:cxnSpLocks noChangeAspect="1" noChangeShapeType="1"/>
              <a:stCxn id="236552" idx="6"/>
              <a:endCxn id="236551" idx="2"/>
            </p:cNvCxnSpPr>
            <p:nvPr/>
          </p:nvCxnSpPr>
          <p:spPr bwMode="auto">
            <a:xfrm>
              <a:off x="3919" y="3344"/>
              <a:ext cx="514" cy="0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236560" name="Oval 16"/>
            <p:cNvSpPr>
              <a:spLocks noChangeAspect="1" noChangeArrowheads="1"/>
            </p:cNvSpPr>
            <p:nvPr/>
          </p:nvSpPr>
          <p:spPr bwMode="auto">
            <a:xfrm rot="21600000">
              <a:off x="5216" y="3229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D</a:t>
              </a:r>
            </a:p>
          </p:txBody>
        </p:sp>
        <p:cxnSp>
          <p:nvCxnSpPr>
            <p:cNvPr id="236561" name="AutoShape 17"/>
            <p:cNvCxnSpPr>
              <a:cxnSpLocks noChangeAspect="1" noChangeShapeType="1"/>
              <a:stCxn id="236566" idx="7"/>
              <a:endCxn id="236560" idx="3"/>
            </p:cNvCxnSpPr>
            <p:nvPr/>
          </p:nvCxnSpPr>
          <p:spPr bwMode="auto">
            <a:xfrm flipV="1">
              <a:off x="5028" y="3438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36562" name="AutoShape 18"/>
            <p:cNvCxnSpPr>
              <a:cxnSpLocks noChangeAspect="1" noChangeShapeType="1"/>
              <a:stCxn id="236560" idx="1"/>
              <a:endCxn id="236553" idx="6"/>
            </p:cNvCxnSpPr>
            <p:nvPr/>
          </p:nvCxnSpPr>
          <p:spPr bwMode="auto">
            <a:xfrm flipH="1" flipV="1">
              <a:off x="4315" y="2883"/>
              <a:ext cx="934" cy="367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sp>
          <p:nvSpPr>
            <p:cNvPr id="236563" name="Text Box 19"/>
            <p:cNvSpPr txBox="1">
              <a:spLocks noChangeArrowheads="1"/>
            </p:cNvSpPr>
            <p:nvPr/>
          </p:nvSpPr>
          <p:spPr bwMode="auto">
            <a:xfrm>
              <a:off x="3605" y="2615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0</a:t>
              </a:r>
            </a:p>
          </p:txBody>
        </p:sp>
        <p:sp>
          <p:nvSpPr>
            <p:cNvPr id="236564" name="Text Box 20"/>
            <p:cNvSpPr txBox="1">
              <a:spLocks noChangeArrowheads="1"/>
            </p:cNvSpPr>
            <p:nvPr/>
          </p:nvSpPr>
          <p:spPr bwMode="auto">
            <a:xfrm>
              <a:off x="3221" y="3071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1</a:t>
              </a:r>
            </a:p>
          </p:txBody>
        </p:sp>
        <p:cxnSp>
          <p:nvCxnSpPr>
            <p:cNvPr id="236565" name="AutoShape 21"/>
            <p:cNvCxnSpPr>
              <a:cxnSpLocks noChangeAspect="1" noChangeShapeType="1"/>
              <a:stCxn id="236551" idx="6"/>
              <a:endCxn id="236560" idx="2"/>
            </p:cNvCxnSpPr>
            <p:nvPr/>
          </p:nvCxnSpPr>
          <p:spPr bwMode="auto">
            <a:xfrm>
              <a:off x="4688" y="3344"/>
              <a:ext cx="515" cy="0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236566" name="Oval 22"/>
            <p:cNvSpPr>
              <a:spLocks noChangeAspect="1" noChangeArrowheads="1"/>
            </p:cNvSpPr>
            <p:nvPr/>
          </p:nvSpPr>
          <p:spPr bwMode="auto">
            <a:xfrm rot="21600000">
              <a:off x="4831" y="3690"/>
              <a:ext cx="231" cy="231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F</a:t>
              </a:r>
            </a:p>
          </p:txBody>
        </p:sp>
        <p:cxnSp>
          <p:nvCxnSpPr>
            <p:cNvPr id="236567" name="AutoShape 23"/>
            <p:cNvCxnSpPr>
              <a:cxnSpLocks noChangeAspect="1" noChangeShapeType="1"/>
              <a:stCxn id="236551" idx="5"/>
              <a:endCxn id="236566" idx="1"/>
            </p:cNvCxnSpPr>
            <p:nvPr/>
          </p:nvCxnSpPr>
          <p:spPr bwMode="auto">
            <a:xfrm>
              <a:off x="4643" y="3438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36568" name="Text Box 24"/>
            <p:cNvSpPr txBox="1">
              <a:spLocks noChangeArrowheads="1"/>
            </p:cNvSpPr>
            <p:nvPr/>
          </p:nvSpPr>
          <p:spPr bwMode="auto">
            <a:xfrm>
              <a:off x="3593" y="3521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2</a:t>
              </a:r>
            </a:p>
          </p:txBody>
        </p:sp>
      </p:grpSp>
      <p:sp>
        <p:nvSpPr>
          <p:cNvPr id="236570" name="AutoShape 26"/>
          <p:cNvSpPr>
            <a:spLocks noChangeArrowheads="1"/>
          </p:cNvSpPr>
          <p:nvPr/>
        </p:nvSpPr>
        <p:spPr bwMode="auto">
          <a:xfrm rot="8100000" flipH="1" flipV="1">
            <a:off x="4167188" y="3733800"/>
            <a:ext cx="1243012" cy="333375"/>
          </a:xfrm>
          <a:prstGeom prst="rightArrow">
            <a:avLst>
              <a:gd name="adj1" fmla="val 50000"/>
              <a:gd name="adj2" fmla="val 93214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571" name="AutoShape 27"/>
          <p:cNvSpPr>
            <a:spLocks noChangeArrowheads="1"/>
          </p:cNvSpPr>
          <p:nvPr/>
        </p:nvSpPr>
        <p:spPr bwMode="auto">
          <a:xfrm rot="5400000">
            <a:off x="2206626" y="3757612"/>
            <a:ext cx="457200" cy="333375"/>
          </a:xfrm>
          <a:prstGeom prst="rightArrow">
            <a:avLst>
              <a:gd name="adj1" fmla="val 50000"/>
              <a:gd name="adj2" fmla="val 34286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609600" y="4152900"/>
            <a:ext cx="3649663" cy="2130425"/>
            <a:chOff x="384" y="2616"/>
            <a:chExt cx="2299" cy="1342"/>
          </a:xfrm>
        </p:grpSpPr>
        <p:sp>
          <p:nvSpPr>
            <p:cNvPr id="236573" name="AutoShape 29"/>
            <p:cNvSpPr>
              <a:spLocks noChangeArrowheads="1"/>
            </p:cNvSpPr>
            <p:nvPr/>
          </p:nvSpPr>
          <p:spPr bwMode="auto">
            <a:xfrm>
              <a:off x="1075" y="3650"/>
              <a:ext cx="129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574" name="AutoShape 30"/>
            <p:cNvSpPr>
              <a:spLocks noChangeArrowheads="1"/>
            </p:cNvSpPr>
            <p:nvPr/>
          </p:nvSpPr>
          <p:spPr bwMode="auto">
            <a:xfrm>
              <a:off x="700" y="3191"/>
              <a:ext cx="1983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575" name="AutoShape 31"/>
            <p:cNvSpPr>
              <a:spLocks noChangeArrowheads="1"/>
            </p:cNvSpPr>
            <p:nvPr/>
          </p:nvSpPr>
          <p:spPr bwMode="auto">
            <a:xfrm>
              <a:off x="1081" y="2730"/>
              <a:ext cx="52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576" name="Oval 32"/>
            <p:cNvSpPr>
              <a:spLocks noChangeAspect="1" noChangeArrowheads="1"/>
            </p:cNvSpPr>
            <p:nvPr/>
          </p:nvSpPr>
          <p:spPr bwMode="auto">
            <a:xfrm rot="21600000">
              <a:off x="1609" y="3230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C</a:t>
              </a:r>
            </a:p>
          </p:txBody>
        </p:sp>
        <p:sp>
          <p:nvSpPr>
            <p:cNvPr id="236577" name="Oval 33"/>
            <p:cNvSpPr>
              <a:spLocks noChangeAspect="1" noChangeArrowheads="1"/>
            </p:cNvSpPr>
            <p:nvPr/>
          </p:nvSpPr>
          <p:spPr bwMode="auto">
            <a:xfrm rot="21600000">
              <a:off x="840" y="3230"/>
              <a:ext cx="231" cy="231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B</a:t>
              </a:r>
            </a:p>
          </p:txBody>
        </p:sp>
        <p:sp>
          <p:nvSpPr>
            <p:cNvPr id="236578" name="Oval 34"/>
            <p:cNvSpPr>
              <a:spLocks noChangeAspect="1" noChangeArrowheads="1"/>
            </p:cNvSpPr>
            <p:nvPr/>
          </p:nvSpPr>
          <p:spPr bwMode="auto">
            <a:xfrm rot="21600000">
              <a:off x="1236" y="2769"/>
              <a:ext cx="231" cy="231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A</a:t>
              </a:r>
            </a:p>
          </p:txBody>
        </p:sp>
        <p:sp>
          <p:nvSpPr>
            <p:cNvPr id="236579" name="Oval 35"/>
            <p:cNvSpPr>
              <a:spLocks noChangeAspect="1" noChangeArrowheads="1"/>
            </p:cNvSpPr>
            <p:nvPr/>
          </p:nvSpPr>
          <p:spPr bwMode="auto">
            <a:xfrm rot="21600000">
              <a:off x="1224" y="3691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E</a:t>
              </a:r>
            </a:p>
          </p:txBody>
        </p:sp>
        <p:cxnSp>
          <p:nvCxnSpPr>
            <p:cNvPr id="236580" name="AutoShape 36"/>
            <p:cNvCxnSpPr>
              <a:cxnSpLocks noChangeAspect="1" noChangeShapeType="1"/>
              <a:stCxn id="236578" idx="3"/>
              <a:endCxn id="236577" idx="7"/>
            </p:cNvCxnSpPr>
            <p:nvPr/>
          </p:nvCxnSpPr>
          <p:spPr bwMode="auto">
            <a:xfrm flipH="1">
              <a:off x="1037" y="2978"/>
              <a:ext cx="232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36581" name="AutoShape 37"/>
            <p:cNvCxnSpPr>
              <a:cxnSpLocks noChangeAspect="1" noChangeShapeType="1"/>
              <a:stCxn id="236579" idx="1"/>
              <a:endCxn id="236577" idx="5"/>
            </p:cNvCxnSpPr>
            <p:nvPr/>
          </p:nvCxnSpPr>
          <p:spPr bwMode="auto">
            <a:xfrm flipH="1" flipV="1">
              <a:off x="1037" y="3439"/>
              <a:ext cx="220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cxnSp>
          <p:nvCxnSpPr>
            <p:cNvPr id="236582" name="AutoShape 38"/>
            <p:cNvCxnSpPr>
              <a:cxnSpLocks noChangeAspect="1" noChangeShapeType="1"/>
              <a:stCxn id="236579" idx="7"/>
              <a:endCxn id="236576" idx="3"/>
            </p:cNvCxnSpPr>
            <p:nvPr/>
          </p:nvCxnSpPr>
          <p:spPr bwMode="auto">
            <a:xfrm flipV="1">
              <a:off x="1421" y="3439"/>
              <a:ext cx="221" cy="273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 type="triangle" w="med" len="med"/>
              <a:tailEnd/>
            </a:ln>
            <a:effectLst/>
          </p:spPr>
        </p:cxnSp>
        <p:cxnSp>
          <p:nvCxnSpPr>
            <p:cNvPr id="236583" name="AutoShape 39"/>
            <p:cNvCxnSpPr>
              <a:cxnSpLocks noChangeAspect="1" noChangeShapeType="1"/>
              <a:stCxn id="236578" idx="5"/>
              <a:endCxn id="236576" idx="1"/>
            </p:cNvCxnSpPr>
            <p:nvPr/>
          </p:nvCxnSpPr>
          <p:spPr bwMode="auto">
            <a:xfrm>
              <a:off x="1433" y="2978"/>
              <a:ext cx="209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36584" name="AutoShape 40"/>
            <p:cNvCxnSpPr>
              <a:cxnSpLocks noChangeAspect="1" noChangeShapeType="1"/>
              <a:stCxn id="236577" idx="6"/>
              <a:endCxn id="236576" idx="2"/>
            </p:cNvCxnSpPr>
            <p:nvPr/>
          </p:nvCxnSpPr>
          <p:spPr bwMode="auto">
            <a:xfrm>
              <a:off x="1082" y="3345"/>
              <a:ext cx="514" cy="0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236585" name="Oval 41"/>
            <p:cNvSpPr>
              <a:spLocks noChangeAspect="1" noChangeArrowheads="1"/>
            </p:cNvSpPr>
            <p:nvPr/>
          </p:nvSpPr>
          <p:spPr bwMode="auto">
            <a:xfrm rot="21600000">
              <a:off x="2379" y="3230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D</a:t>
              </a:r>
            </a:p>
          </p:txBody>
        </p:sp>
        <p:cxnSp>
          <p:nvCxnSpPr>
            <p:cNvPr id="236586" name="AutoShape 42"/>
            <p:cNvCxnSpPr>
              <a:cxnSpLocks noChangeAspect="1" noChangeShapeType="1"/>
              <a:stCxn id="236591" idx="7"/>
              <a:endCxn id="236585" idx="3"/>
            </p:cNvCxnSpPr>
            <p:nvPr/>
          </p:nvCxnSpPr>
          <p:spPr bwMode="auto">
            <a:xfrm flipV="1">
              <a:off x="2191" y="3439"/>
              <a:ext cx="221" cy="27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36587" name="AutoShape 43"/>
            <p:cNvCxnSpPr>
              <a:cxnSpLocks noChangeAspect="1" noChangeShapeType="1"/>
              <a:stCxn id="236585" idx="1"/>
              <a:endCxn id="236578" idx="6"/>
            </p:cNvCxnSpPr>
            <p:nvPr/>
          </p:nvCxnSpPr>
          <p:spPr bwMode="auto">
            <a:xfrm flipH="1" flipV="1">
              <a:off x="1478" y="2884"/>
              <a:ext cx="934" cy="367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sp>
          <p:nvSpPr>
            <p:cNvPr id="236588" name="Text Box 44"/>
            <p:cNvSpPr txBox="1">
              <a:spLocks noChangeArrowheads="1"/>
            </p:cNvSpPr>
            <p:nvPr/>
          </p:nvSpPr>
          <p:spPr bwMode="auto">
            <a:xfrm>
              <a:off x="768" y="2616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0</a:t>
              </a:r>
            </a:p>
          </p:txBody>
        </p:sp>
        <p:sp>
          <p:nvSpPr>
            <p:cNvPr id="236589" name="Text Box 45"/>
            <p:cNvSpPr txBox="1">
              <a:spLocks noChangeArrowheads="1"/>
            </p:cNvSpPr>
            <p:nvPr/>
          </p:nvSpPr>
          <p:spPr bwMode="auto">
            <a:xfrm>
              <a:off x="384" y="3072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1</a:t>
              </a:r>
            </a:p>
          </p:txBody>
        </p:sp>
        <p:cxnSp>
          <p:nvCxnSpPr>
            <p:cNvPr id="236590" name="AutoShape 46"/>
            <p:cNvCxnSpPr>
              <a:cxnSpLocks noChangeAspect="1" noChangeShapeType="1"/>
              <a:stCxn id="236576" idx="6"/>
              <a:endCxn id="236585" idx="2"/>
            </p:cNvCxnSpPr>
            <p:nvPr/>
          </p:nvCxnSpPr>
          <p:spPr bwMode="auto">
            <a:xfrm>
              <a:off x="1851" y="3345"/>
              <a:ext cx="515" cy="0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236591" name="Oval 47"/>
            <p:cNvSpPr>
              <a:spLocks noChangeAspect="1" noChangeArrowheads="1"/>
            </p:cNvSpPr>
            <p:nvPr/>
          </p:nvSpPr>
          <p:spPr bwMode="auto">
            <a:xfrm rot="21600000">
              <a:off x="1994" y="3691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F</a:t>
              </a:r>
            </a:p>
          </p:txBody>
        </p:sp>
        <p:cxnSp>
          <p:nvCxnSpPr>
            <p:cNvPr id="236592" name="AutoShape 48"/>
            <p:cNvCxnSpPr>
              <a:cxnSpLocks noChangeAspect="1" noChangeShapeType="1"/>
              <a:stCxn id="236576" idx="5"/>
              <a:endCxn id="236591" idx="1"/>
            </p:cNvCxnSpPr>
            <p:nvPr/>
          </p:nvCxnSpPr>
          <p:spPr bwMode="auto">
            <a:xfrm>
              <a:off x="1806" y="3439"/>
              <a:ext cx="221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36593" name="Text Box 49"/>
            <p:cNvSpPr txBox="1">
              <a:spLocks noChangeArrowheads="1"/>
            </p:cNvSpPr>
            <p:nvPr/>
          </p:nvSpPr>
          <p:spPr bwMode="auto">
            <a:xfrm>
              <a:off x="756" y="3522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2</a:t>
              </a:r>
            </a:p>
          </p:txBody>
        </p:sp>
      </p:grpSp>
      <p:sp>
        <p:nvSpPr>
          <p:cNvPr id="236596" name="AutoShape 52"/>
          <p:cNvSpPr>
            <a:spLocks noChangeArrowheads="1"/>
          </p:cNvSpPr>
          <p:nvPr/>
        </p:nvSpPr>
        <p:spPr bwMode="auto">
          <a:xfrm>
            <a:off x="6043613" y="3092450"/>
            <a:ext cx="2049462" cy="4889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597" name="AutoShape 53"/>
          <p:cNvSpPr>
            <a:spLocks noChangeArrowheads="1"/>
          </p:cNvSpPr>
          <p:nvPr/>
        </p:nvSpPr>
        <p:spPr bwMode="auto">
          <a:xfrm>
            <a:off x="5448300" y="2363788"/>
            <a:ext cx="3148013" cy="4889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598" name="AutoShape 54"/>
          <p:cNvSpPr>
            <a:spLocks noChangeArrowheads="1"/>
          </p:cNvSpPr>
          <p:nvPr/>
        </p:nvSpPr>
        <p:spPr bwMode="auto">
          <a:xfrm>
            <a:off x="6053138" y="1631950"/>
            <a:ext cx="827087" cy="4889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599" name="Oval 55"/>
          <p:cNvSpPr>
            <a:spLocks noChangeAspect="1" noChangeArrowheads="1"/>
          </p:cNvSpPr>
          <p:nvPr/>
        </p:nvSpPr>
        <p:spPr bwMode="auto">
          <a:xfrm rot="21600000">
            <a:off x="6891338" y="2425700"/>
            <a:ext cx="366712" cy="366713"/>
          </a:xfrm>
          <a:prstGeom prst="ellipse">
            <a:avLst/>
          </a:prstGeom>
          <a:solidFill>
            <a:srgbClr val="71717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C</a:t>
            </a:r>
          </a:p>
        </p:txBody>
      </p:sp>
      <p:sp>
        <p:nvSpPr>
          <p:cNvPr id="236600" name="Oval 56"/>
          <p:cNvSpPr>
            <a:spLocks noChangeAspect="1" noChangeArrowheads="1"/>
          </p:cNvSpPr>
          <p:nvPr/>
        </p:nvSpPr>
        <p:spPr bwMode="auto">
          <a:xfrm rot="21600000">
            <a:off x="5670550" y="2425700"/>
            <a:ext cx="366713" cy="366713"/>
          </a:xfrm>
          <a:prstGeom prst="ellipse">
            <a:avLst/>
          </a:prstGeom>
          <a:solidFill>
            <a:srgbClr val="71717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B</a:t>
            </a:r>
          </a:p>
        </p:txBody>
      </p:sp>
      <p:sp>
        <p:nvSpPr>
          <p:cNvPr id="236601" name="Oval 57"/>
          <p:cNvSpPr>
            <a:spLocks noChangeAspect="1" noChangeArrowheads="1"/>
          </p:cNvSpPr>
          <p:nvPr/>
        </p:nvSpPr>
        <p:spPr bwMode="auto">
          <a:xfrm rot="21600000">
            <a:off x="6299200" y="1693863"/>
            <a:ext cx="366713" cy="366712"/>
          </a:xfrm>
          <a:prstGeom prst="ellipse">
            <a:avLst/>
          </a:prstGeom>
          <a:solidFill>
            <a:srgbClr val="71717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236602" name="Oval 58"/>
          <p:cNvSpPr>
            <a:spLocks noChangeAspect="1" noChangeArrowheads="1"/>
          </p:cNvSpPr>
          <p:nvPr/>
        </p:nvSpPr>
        <p:spPr bwMode="auto">
          <a:xfrm rot="21600000">
            <a:off x="6280150" y="3157538"/>
            <a:ext cx="366713" cy="366712"/>
          </a:xfrm>
          <a:prstGeom prst="ellipse">
            <a:avLst/>
          </a:prstGeom>
          <a:solidFill>
            <a:srgbClr val="71717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E</a:t>
            </a:r>
          </a:p>
        </p:txBody>
      </p:sp>
      <p:cxnSp>
        <p:nvCxnSpPr>
          <p:cNvPr id="236603" name="AutoShape 59"/>
          <p:cNvCxnSpPr>
            <a:cxnSpLocks noChangeAspect="1" noChangeShapeType="1"/>
            <a:stCxn id="236601" idx="3"/>
            <a:endCxn id="236600" idx="7"/>
          </p:cNvCxnSpPr>
          <p:nvPr/>
        </p:nvCxnSpPr>
        <p:spPr bwMode="auto">
          <a:xfrm flipH="1">
            <a:off x="5983288" y="2025650"/>
            <a:ext cx="368300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36604" name="AutoShape 60"/>
          <p:cNvCxnSpPr>
            <a:cxnSpLocks noChangeAspect="1" noChangeShapeType="1"/>
            <a:stCxn id="236602" idx="1"/>
            <a:endCxn id="236600" idx="5"/>
          </p:cNvCxnSpPr>
          <p:nvPr/>
        </p:nvCxnSpPr>
        <p:spPr bwMode="auto">
          <a:xfrm flipH="1" flipV="1">
            <a:off x="5983288" y="2757488"/>
            <a:ext cx="349250" cy="433387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</p:spPr>
      </p:cxnSp>
      <p:cxnSp>
        <p:nvCxnSpPr>
          <p:cNvPr id="236605" name="AutoShape 61"/>
          <p:cNvCxnSpPr>
            <a:cxnSpLocks noChangeAspect="1" noChangeShapeType="1"/>
            <a:stCxn id="236602" idx="7"/>
            <a:endCxn id="236599" idx="3"/>
          </p:cNvCxnSpPr>
          <p:nvPr/>
        </p:nvCxnSpPr>
        <p:spPr bwMode="auto">
          <a:xfrm flipV="1">
            <a:off x="6592888" y="2757488"/>
            <a:ext cx="350837" cy="433387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dash"/>
            <a:round/>
            <a:headEnd type="triangle" w="med" len="med"/>
            <a:tailEnd/>
          </a:ln>
          <a:effectLst/>
        </p:spPr>
      </p:cxnSp>
      <p:cxnSp>
        <p:nvCxnSpPr>
          <p:cNvPr id="236606" name="AutoShape 62"/>
          <p:cNvCxnSpPr>
            <a:cxnSpLocks noChangeAspect="1" noChangeShapeType="1"/>
            <a:stCxn id="236601" idx="5"/>
            <a:endCxn id="236599" idx="1"/>
          </p:cNvCxnSpPr>
          <p:nvPr/>
        </p:nvCxnSpPr>
        <p:spPr bwMode="auto">
          <a:xfrm>
            <a:off x="6611938" y="2025650"/>
            <a:ext cx="331787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36607" name="AutoShape 63"/>
          <p:cNvCxnSpPr>
            <a:cxnSpLocks noChangeAspect="1" noChangeShapeType="1"/>
            <a:stCxn id="236600" idx="6"/>
            <a:endCxn id="236599" idx="2"/>
          </p:cNvCxnSpPr>
          <p:nvPr/>
        </p:nvCxnSpPr>
        <p:spPr bwMode="auto">
          <a:xfrm>
            <a:off x="6054725" y="2608263"/>
            <a:ext cx="815975" cy="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236608" name="Oval 64"/>
          <p:cNvSpPr>
            <a:spLocks noChangeAspect="1" noChangeArrowheads="1"/>
          </p:cNvSpPr>
          <p:nvPr/>
        </p:nvSpPr>
        <p:spPr bwMode="auto">
          <a:xfrm rot="21600000">
            <a:off x="8113713" y="2425700"/>
            <a:ext cx="366712" cy="366713"/>
          </a:xfrm>
          <a:prstGeom prst="ellipse">
            <a:avLst/>
          </a:prstGeom>
          <a:solidFill>
            <a:srgbClr val="71717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D</a:t>
            </a:r>
          </a:p>
        </p:txBody>
      </p:sp>
      <p:cxnSp>
        <p:nvCxnSpPr>
          <p:cNvPr id="236609" name="AutoShape 65"/>
          <p:cNvCxnSpPr>
            <a:cxnSpLocks noChangeAspect="1" noChangeShapeType="1"/>
            <a:stCxn id="236614" idx="7"/>
            <a:endCxn id="236608" idx="3"/>
          </p:cNvCxnSpPr>
          <p:nvPr/>
        </p:nvCxnSpPr>
        <p:spPr bwMode="auto">
          <a:xfrm flipV="1">
            <a:off x="7815263" y="2757488"/>
            <a:ext cx="350837" cy="433387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dash"/>
            <a:round/>
            <a:headEnd type="triangle" w="med" len="med"/>
            <a:tailEnd/>
          </a:ln>
          <a:effectLst/>
        </p:spPr>
      </p:cxnSp>
      <p:cxnSp>
        <p:nvCxnSpPr>
          <p:cNvPr id="236610" name="AutoShape 66"/>
          <p:cNvCxnSpPr>
            <a:cxnSpLocks noChangeAspect="1" noChangeShapeType="1"/>
            <a:stCxn id="236608" idx="1"/>
            <a:endCxn id="236601" idx="6"/>
          </p:cNvCxnSpPr>
          <p:nvPr/>
        </p:nvCxnSpPr>
        <p:spPr bwMode="auto">
          <a:xfrm flipH="1" flipV="1">
            <a:off x="6683375" y="1876425"/>
            <a:ext cx="1482725" cy="582613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</p:spPr>
      </p:cxnSp>
      <p:sp>
        <p:nvSpPr>
          <p:cNvPr id="236611" name="Text Box 67"/>
          <p:cNvSpPr txBox="1">
            <a:spLocks noChangeArrowheads="1"/>
          </p:cNvSpPr>
          <p:nvPr/>
        </p:nvSpPr>
        <p:spPr bwMode="auto">
          <a:xfrm>
            <a:off x="5556250" y="1450975"/>
            <a:ext cx="466725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chemeClr val="tx2"/>
                </a:solidFill>
                <a:latin typeface="Times New Roman" pitchFamily="35" charset="0"/>
              </a:rPr>
              <a:t>L</a:t>
            </a:r>
            <a:r>
              <a:rPr lang="en-US" sz="2000" baseline="-25000">
                <a:solidFill>
                  <a:schemeClr val="tx2"/>
                </a:solidFill>
                <a:latin typeface="Times New Roman" pitchFamily="35" charset="0"/>
              </a:rPr>
              <a:t>0</a:t>
            </a:r>
          </a:p>
        </p:txBody>
      </p:sp>
      <p:sp>
        <p:nvSpPr>
          <p:cNvPr id="236612" name="Text Box 68"/>
          <p:cNvSpPr txBox="1">
            <a:spLocks noChangeArrowheads="1"/>
          </p:cNvSpPr>
          <p:nvPr/>
        </p:nvSpPr>
        <p:spPr bwMode="auto">
          <a:xfrm>
            <a:off x="4946650" y="2174875"/>
            <a:ext cx="466725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chemeClr val="tx2"/>
                </a:solidFill>
                <a:latin typeface="Times New Roman" pitchFamily="35" charset="0"/>
              </a:rPr>
              <a:t>L</a:t>
            </a:r>
            <a:r>
              <a:rPr lang="en-US" sz="2000" baseline="-25000">
                <a:solidFill>
                  <a:schemeClr val="tx2"/>
                </a:solidFill>
                <a:latin typeface="Times New Roman" pitchFamily="35" charset="0"/>
              </a:rPr>
              <a:t>1</a:t>
            </a:r>
          </a:p>
        </p:txBody>
      </p:sp>
      <p:cxnSp>
        <p:nvCxnSpPr>
          <p:cNvPr id="236613" name="AutoShape 69"/>
          <p:cNvCxnSpPr>
            <a:cxnSpLocks noChangeAspect="1" noChangeShapeType="1"/>
            <a:stCxn id="236599" idx="6"/>
            <a:endCxn id="236608" idx="2"/>
          </p:cNvCxnSpPr>
          <p:nvPr/>
        </p:nvCxnSpPr>
        <p:spPr bwMode="auto">
          <a:xfrm>
            <a:off x="7275513" y="2608263"/>
            <a:ext cx="817562" cy="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236614" name="Oval 70"/>
          <p:cNvSpPr>
            <a:spLocks noChangeAspect="1" noChangeArrowheads="1"/>
          </p:cNvSpPr>
          <p:nvPr/>
        </p:nvSpPr>
        <p:spPr bwMode="auto">
          <a:xfrm rot="21600000">
            <a:off x="7502525" y="3157538"/>
            <a:ext cx="366713" cy="366712"/>
          </a:xfrm>
          <a:prstGeom prst="ellipse">
            <a:avLst/>
          </a:prstGeom>
          <a:solidFill>
            <a:srgbClr val="71717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F</a:t>
            </a:r>
          </a:p>
        </p:txBody>
      </p:sp>
      <p:cxnSp>
        <p:nvCxnSpPr>
          <p:cNvPr id="236615" name="AutoShape 71"/>
          <p:cNvCxnSpPr>
            <a:cxnSpLocks noChangeAspect="1" noChangeShapeType="1"/>
            <a:stCxn id="236599" idx="5"/>
            <a:endCxn id="236614" idx="1"/>
          </p:cNvCxnSpPr>
          <p:nvPr/>
        </p:nvCxnSpPr>
        <p:spPr bwMode="auto">
          <a:xfrm>
            <a:off x="7204075" y="2757488"/>
            <a:ext cx="350838" cy="433387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sp>
        <p:nvSpPr>
          <p:cNvPr id="236616" name="Text Box 72"/>
          <p:cNvSpPr txBox="1">
            <a:spLocks noChangeArrowheads="1"/>
          </p:cNvSpPr>
          <p:nvPr/>
        </p:nvSpPr>
        <p:spPr bwMode="auto">
          <a:xfrm>
            <a:off x="5537200" y="2889250"/>
            <a:ext cx="466725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chemeClr val="tx2"/>
                </a:solidFill>
                <a:latin typeface="Times New Roman" pitchFamily="35" charset="0"/>
              </a:rPr>
              <a:t>L</a:t>
            </a:r>
            <a:r>
              <a:rPr lang="en-US" sz="2000" baseline="-25000">
                <a:solidFill>
                  <a:schemeClr val="tx2"/>
                </a:solidFill>
                <a:latin typeface="Times New Roman" pitchFamily="35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51542"/>
            <a:ext cx="8229600" cy="251581"/>
          </a:xfrm>
        </p:spPr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2304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175657"/>
            <a:ext cx="8229600" cy="4343400"/>
          </a:xfrm>
        </p:spPr>
        <p:txBody>
          <a:bodyPr/>
          <a:lstStyle/>
          <a:p>
            <a:r>
              <a:rPr lang="en-US" sz="2400" dirty="0"/>
              <a:t>Setting/getting a vertex/edge label takes </a:t>
            </a:r>
            <a:r>
              <a:rPr lang="en-US" sz="2400" b="1" i="1" dirty="0">
                <a:latin typeface="Times New Roman" pitchFamily="35" charset="0"/>
              </a:rPr>
              <a:t>O</a:t>
            </a:r>
            <a:r>
              <a:rPr lang="en-US" sz="2400" dirty="0">
                <a:latin typeface="Times New Roman" pitchFamily="35" charset="0"/>
              </a:rPr>
              <a:t>(1)</a:t>
            </a:r>
            <a:r>
              <a:rPr lang="en-US" sz="2400" dirty="0"/>
              <a:t> time</a:t>
            </a:r>
          </a:p>
          <a:p>
            <a:r>
              <a:rPr lang="en-US" sz="2400" dirty="0"/>
              <a:t>Each vertex is labeled</a:t>
            </a:r>
            <a:r>
              <a:rPr lang="en-US" sz="2400" dirty="0" smtClean="0"/>
              <a:t> three times</a:t>
            </a:r>
          </a:p>
          <a:p>
            <a:pPr lvl="1"/>
            <a:r>
              <a:rPr lang="en-US" sz="2000" dirty="0"/>
              <a:t>once as</a:t>
            </a:r>
            <a:r>
              <a:rPr lang="en-US" sz="2000" dirty="0" smtClean="0"/>
              <a:t> BLACK (undiscovered)</a:t>
            </a:r>
          </a:p>
          <a:p>
            <a:pPr lvl="1"/>
            <a:r>
              <a:rPr lang="en-US" sz="2000" dirty="0" smtClean="0"/>
              <a:t>once as RED (discovered, on queue)</a:t>
            </a:r>
          </a:p>
          <a:p>
            <a:pPr lvl="1"/>
            <a:r>
              <a:rPr lang="en-US" sz="2000" dirty="0"/>
              <a:t>once as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GRAY (finished)</a:t>
            </a:r>
          </a:p>
          <a:p>
            <a:r>
              <a:rPr lang="en-US" sz="2400" dirty="0"/>
              <a:t>Each edge is</a:t>
            </a:r>
            <a:r>
              <a:rPr lang="en-US" sz="2400" dirty="0" smtClean="0"/>
              <a:t> considered twice (for an undirected graph)</a:t>
            </a:r>
          </a:p>
          <a:p>
            <a:r>
              <a:rPr lang="en-US" sz="2400" dirty="0" smtClean="0"/>
              <a:t>Thus BFS runs in </a:t>
            </a:r>
            <a:r>
              <a:rPr lang="en-US" sz="2400" b="1" i="1" dirty="0" smtClean="0">
                <a:latin typeface="Times New Roman" pitchFamily="35" charset="0"/>
              </a:rPr>
              <a:t>O</a:t>
            </a:r>
            <a:r>
              <a:rPr lang="en-US" sz="2400" dirty="0" smtClean="0">
                <a:latin typeface="Times New Roman" pitchFamily="35" charset="0"/>
              </a:rPr>
              <a:t>(</a:t>
            </a:r>
            <a:r>
              <a:rPr lang="en-US" sz="2400" b="1" i="1" dirty="0" smtClean="0">
                <a:latin typeface="Times New Roman" pitchFamily="35" charset="0"/>
              </a:rPr>
              <a:t>|V|+|E|</a:t>
            </a:r>
            <a:r>
              <a:rPr lang="en-US" sz="2400" dirty="0" smtClean="0">
                <a:latin typeface="Times New Roman" pitchFamily="35" charset="0"/>
              </a:rPr>
              <a:t>)</a:t>
            </a:r>
            <a:r>
              <a:rPr lang="en-US" sz="2400" dirty="0" smtClean="0"/>
              <a:t> time provided the graph is represented by an adjacency list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22528"/>
            <a:ext cx="8955784" cy="566447"/>
          </a:xfrm>
        </p:spPr>
        <p:txBody>
          <a:bodyPr/>
          <a:lstStyle/>
          <a:p>
            <a:r>
              <a:rPr lang="en-US" dirty="0" smtClean="0"/>
              <a:t>BFS Algorithm with Distances and Predecessors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576388" y="661988"/>
          <a:ext cx="5800725" cy="566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52" name="Equation" r:id="rId3" imgW="4660900" imgH="4546600" progId="Equation.DSMT4">
                  <p:embed/>
                </p:oleObj>
              </mc:Choice>
              <mc:Fallback>
                <p:oleObj name="Equation" r:id="rId3" imgW="4660900" imgH="4546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8" y="661988"/>
                        <a:ext cx="5800725" cy="566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82813" y="252412"/>
            <a:ext cx="4419600" cy="640047"/>
          </a:xfrm>
        </p:spPr>
        <p:txBody>
          <a:bodyPr/>
          <a:lstStyle/>
          <a:p>
            <a:r>
              <a:rPr lang="en-US" dirty="0"/>
              <a:t>Binary Search Trees</a:t>
            </a:r>
            <a:r>
              <a:rPr lang="en-US" dirty="0" smtClean="0"/>
              <a:t> </a:t>
            </a:r>
            <a:endParaRPr lang="en-US" sz="4000" dirty="0"/>
          </a:p>
        </p:txBody>
      </p:sp>
      <p:sp>
        <p:nvSpPr>
          <p:cNvPr id="136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277812" y="920750"/>
            <a:ext cx="8572429" cy="3409566"/>
          </a:xfrm>
        </p:spPr>
        <p:txBody>
          <a:bodyPr/>
          <a:lstStyle/>
          <a:p>
            <a:r>
              <a:rPr lang="en-US" sz="2000" dirty="0"/>
              <a:t>A binary search tree is a binary tree storing</a:t>
            </a:r>
            <a:r>
              <a:rPr lang="en-US" sz="2000" dirty="0" smtClean="0"/>
              <a:t> key</a:t>
            </a:r>
            <a:r>
              <a:rPr lang="en-US" sz="2000" dirty="0"/>
              <a:t>-value </a:t>
            </a:r>
            <a:r>
              <a:rPr lang="en-US" sz="2000" dirty="0" smtClean="0"/>
              <a:t>entries </a:t>
            </a:r>
            <a:r>
              <a:rPr lang="en-US" sz="2000" dirty="0"/>
              <a:t>at its internal nodes and satisfying the following property:</a:t>
            </a:r>
          </a:p>
          <a:p>
            <a:pPr lvl="1"/>
            <a:r>
              <a:rPr lang="en-US" sz="1800" dirty="0"/>
              <a:t>Let </a:t>
            </a:r>
            <a:r>
              <a:rPr lang="en-US" sz="1800" b="1" i="1" dirty="0" err="1">
                <a:latin typeface="Times New Roman" pitchFamily="38" charset="0"/>
              </a:rPr>
              <a:t>u</a:t>
            </a:r>
            <a:r>
              <a:rPr lang="en-US" sz="1800" dirty="0"/>
              <a:t>, </a:t>
            </a:r>
            <a:r>
              <a:rPr lang="en-US" sz="1800" b="1" i="1" dirty="0" err="1">
                <a:latin typeface="Times New Roman" pitchFamily="38" charset="0"/>
              </a:rPr>
              <a:t>v</a:t>
            </a:r>
            <a:r>
              <a:rPr lang="en-US" sz="1800" dirty="0"/>
              <a:t>, and </a:t>
            </a:r>
            <a:r>
              <a:rPr lang="en-US" sz="1800" b="1" i="1" dirty="0" err="1">
                <a:latin typeface="Times New Roman" pitchFamily="38" charset="0"/>
              </a:rPr>
              <a:t>w</a:t>
            </a:r>
            <a:r>
              <a:rPr lang="en-US" sz="1800" dirty="0"/>
              <a:t> be three nodes such that </a:t>
            </a:r>
            <a:r>
              <a:rPr lang="en-US" sz="1800" b="1" i="1" dirty="0" err="1">
                <a:latin typeface="Times New Roman" pitchFamily="38" charset="0"/>
              </a:rPr>
              <a:t>u</a:t>
            </a:r>
            <a:r>
              <a:rPr lang="en-US" sz="1800" dirty="0"/>
              <a:t> is in the left </a:t>
            </a:r>
            <a:r>
              <a:rPr lang="en-US" sz="1800" dirty="0" err="1"/>
              <a:t>subtree</a:t>
            </a:r>
            <a:r>
              <a:rPr lang="en-US" sz="1800" dirty="0"/>
              <a:t> of </a:t>
            </a:r>
            <a:r>
              <a:rPr lang="en-US" sz="1800" b="1" i="1" dirty="0" err="1">
                <a:latin typeface="Times New Roman" pitchFamily="38" charset="0"/>
              </a:rPr>
              <a:t>v</a:t>
            </a:r>
            <a:r>
              <a:rPr lang="en-US" sz="1800" dirty="0"/>
              <a:t> and </a:t>
            </a:r>
            <a:r>
              <a:rPr lang="en-US" sz="1800" b="1" i="1" dirty="0" err="1">
                <a:latin typeface="Times New Roman" pitchFamily="38" charset="0"/>
              </a:rPr>
              <a:t>w</a:t>
            </a:r>
            <a:r>
              <a:rPr lang="en-US" sz="1800" dirty="0"/>
              <a:t> is in the right </a:t>
            </a:r>
            <a:r>
              <a:rPr lang="en-US" sz="1800" dirty="0" err="1"/>
              <a:t>subtree</a:t>
            </a:r>
            <a:r>
              <a:rPr lang="en-US" sz="1800" dirty="0"/>
              <a:t> of </a:t>
            </a:r>
            <a:r>
              <a:rPr lang="en-US" sz="1800" b="1" i="1" dirty="0" err="1">
                <a:latin typeface="Times New Roman" pitchFamily="38" charset="0"/>
              </a:rPr>
              <a:t>v</a:t>
            </a:r>
            <a:r>
              <a:rPr lang="en-US" sz="1800" dirty="0"/>
              <a:t>. We have</a:t>
            </a:r>
            <a:r>
              <a:rPr lang="en-US" sz="1800" dirty="0" smtClean="0"/>
              <a:t> </a:t>
            </a:r>
            <a:r>
              <a:rPr lang="en-US" sz="1800" b="1" i="1" dirty="0" err="1" smtClean="0">
                <a:latin typeface="Times New Roman" pitchFamily="38" charset="0"/>
              </a:rPr>
              <a:t>key</a:t>
            </a:r>
            <a:r>
              <a:rPr lang="en-US" sz="1800" dirty="0" err="1">
                <a:latin typeface="Times New Roman" pitchFamily="38" charset="0"/>
              </a:rPr>
              <a:t>(</a:t>
            </a:r>
            <a:r>
              <a:rPr lang="en-US" sz="1800" b="1" i="1" dirty="0" err="1">
                <a:latin typeface="Times New Roman" pitchFamily="38" charset="0"/>
              </a:rPr>
              <a:t>u</a:t>
            </a:r>
            <a:r>
              <a:rPr lang="en-US" sz="1800" dirty="0">
                <a:latin typeface="Times New Roman" pitchFamily="38" charset="0"/>
              </a:rPr>
              <a:t>)</a:t>
            </a:r>
            <a:r>
              <a:rPr lang="en-US" sz="1800" dirty="0" smtClean="0"/>
              <a:t> </a:t>
            </a:r>
            <a:r>
              <a:rPr lang="en-US" sz="1800" dirty="0" smtClean="0">
                <a:latin typeface="Symbol" pitchFamily="38" charset="2"/>
                <a:sym typeface="Symbol" pitchFamily="38" charset="2"/>
              </a:rPr>
              <a:t>≤</a:t>
            </a:r>
            <a:r>
              <a:rPr lang="en-US" sz="1800" dirty="0" smtClean="0"/>
              <a:t> </a:t>
            </a:r>
            <a:r>
              <a:rPr lang="en-US" sz="1800" b="1" i="1" dirty="0" err="1">
                <a:latin typeface="Times New Roman" pitchFamily="38" charset="0"/>
              </a:rPr>
              <a:t>key</a:t>
            </a:r>
            <a:r>
              <a:rPr lang="en-US" sz="1800" dirty="0" err="1">
                <a:latin typeface="Times New Roman" pitchFamily="38" charset="0"/>
              </a:rPr>
              <a:t>(</a:t>
            </a:r>
            <a:r>
              <a:rPr lang="en-US" sz="1800" b="1" i="1" dirty="0" err="1">
                <a:latin typeface="Times New Roman" pitchFamily="38" charset="0"/>
              </a:rPr>
              <a:t>v</a:t>
            </a:r>
            <a:r>
              <a:rPr lang="en-US" sz="1800" dirty="0">
                <a:latin typeface="Times New Roman" pitchFamily="38" charset="0"/>
              </a:rPr>
              <a:t>)</a:t>
            </a:r>
            <a:r>
              <a:rPr lang="en-US" sz="1800" dirty="0" smtClean="0">
                <a:latin typeface="Times New Roman" pitchFamily="38" charset="0"/>
              </a:rPr>
              <a:t> </a:t>
            </a:r>
            <a:r>
              <a:rPr lang="en-US" sz="1800" dirty="0" smtClean="0">
                <a:latin typeface="Symbol" pitchFamily="38" charset="2"/>
                <a:sym typeface="Symbol" pitchFamily="38" charset="2"/>
              </a:rPr>
              <a:t>≤</a:t>
            </a:r>
            <a:r>
              <a:rPr lang="en-US" sz="1800" dirty="0" smtClean="0"/>
              <a:t> </a:t>
            </a:r>
            <a:r>
              <a:rPr lang="en-US" sz="1800" b="1" i="1" dirty="0" err="1">
                <a:latin typeface="Times New Roman" pitchFamily="38" charset="0"/>
              </a:rPr>
              <a:t>key</a:t>
            </a:r>
            <a:r>
              <a:rPr lang="en-US" sz="1800" dirty="0" err="1">
                <a:latin typeface="Times New Roman" pitchFamily="38" charset="0"/>
              </a:rPr>
              <a:t>(</a:t>
            </a:r>
            <a:r>
              <a:rPr lang="en-US" sz="1800" b="1" i="1" dirty="0" err="1">
                <a:latin typeface="Times New Roman" pitchFamily="38" charset="0"/>
              </a:rPr>
              <a:t>w</a:t>
            </a:r>
            <a:r>
              <a:rPr lang="en-US" sz="1800" dirty="0">
                <a:latin typeface="Times New Roman" pitchFamily="38" charset="0"/>
              </a:rPr>
              <a:t>)</a:t>
            </a:r>
            <a:endParaRPr lang="en-US" sz="1800" dirty="0" smtClean="0">
              <a:latin typeface="Times New Roman" pitchFamily="38" charset="0"/>
            </a:endParaRPr>
          </a:p>
          <a:p>
            <a:r>
              <a:rPr lang="en-US" sz="2000" dirty="0" smtClean="0"/>
              <a:t>The textbook assumes that external </a:t>
            </a:r>
            <a:r>
              <a:rPr lang="en-US" sz="2000" dirty="0"/>
              <a:t>nodes</a:t>
            </a:r>
            <a:r>
              <a:rPr lang="en-US" sz="2000" dirty="0" smtClean="0"/>
              <a:t> are ‘placeholders’:  they do </a:t>
            </a:r>
            <a:r>
              <a:rPr lang="en-US" sz="2000" dirty="0"/>
              <a:t>not store</a:t>
            </a:r>
            <a:r>
              <a:rPr lang="en-US" sz="2000" dirty="0" smtClean="0"/>
              <a:t> entries (makes algorithms a little simpler)</a:t>
            </a:r>
          </a:p>
          <a:p>
            <a:r>
              <a:rPr lang="en-US" sz="2000" dirty="0" smtClean="0"/>
              <a:t>An </a:t>
            </a:r>
            <a:r>
              <a:rPr lang="en-US" sz="2000" dirty="0" err="1" smtClean="0"/>
              <a:t>inorder</a:t>
            </a:r>
            <a:r>
              <a:rPr lang="en-US" sz="2000" dirty="0" smtClean="0"/>
              <a:t> traversal of a binary search trees visits the keys in increasing order</a:t>
            </a:r>
          </a:p>
          <a:p>
            <a:r>
              <a:rPr lang="en-US" sz="2000" dirty="0" smtClean="0"/>
              <a:t>Binary search trees are ideal for maps or dictionaries with ordered keys.</a:t>
            </a:r>
            <a:endParaRPr lang="en-US" sz="2400" dirty="0" smtClean="0"/>
          </a:p>
          <a:p>
            <a:endParaRPr lang="en-US" sz="24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33613" y="4303712"/>
            <a:ext cx="3962400" cy="1812925"/>
            <a:chOff x="2953" y="2544"/>
            <a:chExt cx="2496" cy="1142"/>
          </a:xfrm>
        </p:grpSpPr>
        <p:sp>
          <p:nvSpPr>
            <p:cNvPr id="136198" name="Oval 6"/>
            <p:cNvSpPr>
              <a:spLocks noChangeArrowheads="1"/>
            </p:cNvSpPr>
            <p:nvPr/>
          </p:nvSpPr>
          <p:spPr bwMode="auto">
            <a:xfrm>
              <a:off x="4080" y="2544"/>
              <a:ext cx="202" cy="201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rgbClr val="FBEFD2"/>
                  </a:solidFill>
                  <a:latin typeface="Times New Roman" pitchFamily="38" charset="0"/>
                  <a:sym typeface="Symbol" pitchFamily="38" charset="2"/>
                </a:rPr>
                <a:t>6</a:t>
              </a:r>
            </a:p>
          </p:txBody>
        </p:sp>
        <p:sp>
          <p:nvSpPr>
            <p:cNvPr id="136199" name="Oval 7"/>
            <p:cNvSpPr>
              <a:spLocks noChangeArrowheads="1"/>
            </p:cNvSpPr>
            <p:nvPr/>
          </p:nvSpPr>
          <p:spPr bwMode="auto">
            <a:xfrm>
              <a:off x="4969" y="2866"/>
              <a:ext cx="201" cy="20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rgbClr val="FBEFD2"/>
                  </a:solidFill>
                  <a:latin typeface="Times New Roman" pitchFamily="38" charset="0"/>
                  <a:sym typeface="Symbol" pitchFamily="38" charset="2"/>
                </a:rPr>
                <a:t>9</a:t>
              </a:r>
            </a:p>
          </p:txBody>
        </p:sp>
        <p:sp>
          <p:nvSpPr>
            <p:cNvPr id="136200" name="Oval 8"/>
            <p:cNvSpPr>
              <a:spLocks noChangeArrowheads="1"/>
            </p:cNvSpPr>
            <p:nvPr/>
          </p:nvSpPr>
          <p:spPr bwMode="auto">
            <a:xfrm>
              <a:off x="3480" y="2866"/>
              <a:ext cx="201" cy="20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rgbClr val="FBEFD2"/>
                  </a:solidFill>
                  <a:latin typeface="Times New Roman" pitchFamily="38" charset="0"/>
                  <a:sym typeface="Symbol" pitchFamily="38" charset="2"/>
                </a:rPr>
                <a:t>2</a:t>
              </a:r>
            </a:p>
          </p:txBody>
        </p:sp>
        <p:sp>
          <p:nvSpPr>
            <p:cNvPr id="136201" name="Oval 9"/>
            <p:cNvSpPr>
              <a:spLocks noChangeArrowheads="1"/>
            </p:cNvSpPr>
            <p:nvPr/>
          </p:nvSpPr>
          <p:spPr bwMode="auto">
            <a:xfrm>
              <a:off x="3850" y="3178"/>
              <a:ext cx="202" cy="20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rgbClr val="FBEFD2"/>
                  </a:solidFill>
                  <a:latin typeface="Times New Roman" pitchFamily="38" charset="0"/>
                  <a:sym typeface="Symbol" pitchFamily="38" charset="2"/>
                </a:rPr>
                <a:t>4</a:t>
              </a:r>
            </a:p>
          </p:txBody>
        </p:sp>
        <p:sp>
          <p:nvSpPr>
            <p:cNvPr id="136202" name="Rectangle 10"/>
            <p:cNvSpPr>
              <a:spLocks noChangeAspect="1" noChangeArrowheads="1"/>
            </p:cNvSpPr>
            <p:nvPr/>
          </p:nvSpPr>
          <p:spPr bwMode="auto">
            <a:xfrm>
              <a:off x="3694" y="3541"/>
              <a:ext cx="145" cy="14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rgbClr val="FBEFD2"/>
                </a:solidFill>
              </a:endParaRPr>
            </a:p>
          </p:txBody>
        </p:sp>
        <p:sp>
          <p:nvSpPr>
            <p:cNvPr id="136203" name="Rectangle 11"/>
            <p:cNvSpPr>
              <a:spLocks noChangeAspect="1" noChangeArrowheads="1"/>
            </p:cNvSpPr>
            <p:nvPr/>
          </p:nvSpPr>
          <p:spPr bwMode="auto">
            <a:xfrm>
              <a:off x="4063" y="3541"/>
              <a:ext cx="146" cy="14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rgbClr val="FBEFD2"/>
                </a:solidFill>
              </a:endParaRPr>
            </a:p>
          </p:txBody>
        </p:sp>
        <p:sp>
          <p:nvSpPr>
            <p:cNvPr id="136204" name="Rectangle 12"/>
            <p:cNvSpPr>
              <a:spLocks noChangeAspect="1" noChangeArrowheads="1"/>
            </p:cNvSpPr>
            <p:nvPr/>
          </p:nvSpPr>
          <p:spPr bwMode="auto">
            <a:xfrm>
              <a:off x="5304" y="3206"/>
              <a:ext cx="145" cy="146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rgbClr val="FBEFD2"/>
                </a:solidFill>
              </a:endParaRPr>
            </a:p>
          </p:txBody>
        </p:sp>
        <p:cxnSp>
          <p:nvCxnSpPr>
            <p:cNvPr id="136205" name="AutoShape 13"/>
            <p:cNvCxnSpPr>
              <a:cxnSpLocks noChangeShapeType="1"/>
              <a:stCxn id="136198" idx="3"/>
              <a:endCxn id="136200" idx="7"/>
            </p:cNvCxnSpPr>
            <p:nvPr/>
          </p:nvCxnSpPr>
          <p:spPr bwMode="auto">
            <a:xfrm flipH="1">
              <a:off x="3652" y="2721"/>
              <a:ext cx="458" cy="1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36206" name="AutoShape 14"/>
            <p:cNvCxnSpPr>
              <a:cxnSpLocks noChangeShapeType="1"/>
              <a:stCxn id="136199" idx="1"/>
              <a:endCxn id="136198" idx="5"/>
            </p:cNvCxnSpPr>
            <p:nvPr/>
          </p:nvCxnSpPr>
          <p:spPr bwMode="auto">
            <a:xfrm flipH="1" flipV="1">
              <a:off x="4252" y="2722"/>
              <a:ext cx="746" cy="16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36207" name="AutoShape 15"/>
            <p:cNvCxnSpPr>
              <a:cxnSpLocks noChangeShapeType="1"/>
              <a:stCxn id="136204" idx="0"/>
              <a:endCxn id="136199" idx="5"/>
            </p:cNvCxnSpPr>
            <p:nvPr/>
          </p:nvCxnSpPr>
          <p:spPr bwMode="auto">
            <a:xfrm flipH="1" flipV="1">
              <a:off x="5141" y="3044"/>
              <a:ext cx="236" cy="15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36208" name="AutoShape 16"/>
            <p:cNvCxnSpPr>
              <a:cxnSpLocks noChangeShapeType="1"/>
              <a:stCxn id="136218" idx="7"/>
              <a:endCxn id="136199" idx="3"/>
            </p:cNvCxnSpPr>
            <p:nvPr/>
          </p:nvCxnSpPr>
          <p:spPr bwMode="auto">
            <a:xfrm flipV="1">
              <a:off x="4830" y="3044"/>
              <a:ext cx="168" cy="1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36209" name="AutoShape 17"/>
            <p:cNvCxnSpPr>
              <a:cxnSpLocks noChangeShapeType="1"/>
              <a:stCxn id="136203" idx="0"/>
              <a:endCxn id="136201" idx="5"/>
            </p:cNvCxnSpPr>
            <p:nvPr/>
          </p:nvCxnSpPr>
          <p:spPr bwMode="auto">
            <a:xfrm flipH="1" flipV="1">
              <a:off x="4022" y="3356"/>
              <a:ext cx="114" cy="1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36210" name="AutoShape 18"/>
            <p:cNvCxnSpPr>
              <a:cxnSpLocks noChangeShapeType="1"/>
              <a:stCxn id="136202" idx="0"/>
              <a:endCxn id="136201" idx="3"/>
            </p:cNvCxnSpPr>
            <p:nvPr/>
          </p:nvCxnSpPr>
          <p:spPr bwMode="auto">
            <a:xfrm flipV="1">
              <a:off x="3767" y="3356"/>
              <a:ext cx="113" cy="1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36211" name="AutoShape 19"/>
            <p:cNvCxnSpPr>
              <a:cxnSpLocks noChangeShapeType="1"/>
              <a:stCxn id="136213" idx="7"/>
              <a:endCxn id="136200" idx="3"/>
            </p:cNvCxnSpPr>
            <p:nvPr/>
          </p:nvCxnSpPr>
          <p:spPr bwMode="auto">
            <a:xfrm flipV="1">
              <a:off x="3282" y="3044"/>
              <a:ext cx="227" cy="1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36212" name="AutoShape 20"/>
            <p:cNvCxnSpPr>
              <a:cxnSpLocks noChangeShapeType="1"/>
              <a:stCxn id="136201" idx="1"/>
              <a:endCxn id="136200" idx="5"/>
            </p:cNvCxnSpPr>
            <p:nvPr/>
          </p:nvCxnSpPr>
          <p:spPr bwMode="auto">
            <a:xfrm flipH="1" flipV="1">
              <a:off x="3652" y="3044"/>
              <a:ext cx="228" cy="1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36213" name="Oval 21"/>
            <p:cNvSpPr>
              <a:spLocks noChangeArrowheads="1"/>
            </p:cNvSpPr>
            <p:nvPr/>
          </p:nvSpPr>
          <p:spPr bwMode="auto">
            <a:xfrm>
              <a:off x="3110" y="3178"/>
              <a:ext cx="201" cy="20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rgbClr val="FBEFD2"/>
                  </a:solidFill>
                  <a:latin typeface="Times New Roman" pitchFamily="38" charset="0"/>
                  <a:sym typeface="Symbol" pitchFamily="38" charset="2"/>
                </a:rPr>
                <a:t>1</a:t>
              </a:r>
            </a:p>
          </p:txBody>
        </p:sp>
        <p:sp>
          <p:nvSpPr>
            <p:cNvPr id="136214" name="Rectangle 22"/>
            <p:cNvSpPr>
              <a:spLocks noChangeAspect="1" noChangeArrowheads="1"/>
            </p:cNvSpPr>
            <p:nvPr/>
          </p:nvSpPr>
          <p:spPr bwMode="auto">
            <a:xfrm>
              <a:off x="2953" y="3541"/>
              <a:ext cx="145" cy="14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rgbClr val="FBEFD2"/>
                </a:solidFill>
              </a:endParaRPr>
            </a:p>
          </p:txBody>
        </p:sp>
        <p:sp>
          <p:nvSpPr>
            <p:cNvPr id="136215" name="Rectangle 23"/>
            <p:cNvSpPr>
              <a:spLocks noChangeAspect="1" noChangeArrowheads="1"/>
            </p:cNvSpPr>
            <p:nvPr/>
          </p:nvSpPr>
          <p:spPr bwMode="auto">
            <a:xfrm>
              <a:off x="3323" y="3541"/>
              <a:ext cx="145" cy="14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rgbClr val="FBEFD2"/>
                </a:solidFill>
              </a:endParaRPr>
            </a:p>
          </p:txBody>
        </p:sp>
        <p:cxnSp>
          <p:nvCxnSpPr>
            <p:cNvPr id="136216" name="AutoShape 24"/>
            <p:cNvCxnSpPr>
              <a:cxnSpLocks noChangeShapeType="1"/>
              <a:stCxn id="136215" idx="0"/>
              <a:endCxn id="136213" idx="5"/>
            </p:cNvCxnSpPr>
            <p:nvPr/>
          </p:nvCxnSpPr>
          <p:spPr bwMode="auto">
            <a:xfrm flipH="1" flipV="1">
              <a:off x="3282" y="3356"/>
              <a:ext cx="114" cy="1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36217" name="AutoShape 25"/>
            <p:cNvCxnSpPr>
              <a:cxnSpLocks noChangeShapeType="1"/>
              <a:stCxn id="136214" idx="0"/>
              <a:endCxn id="136213" idx="3"/>
            </p:cNvCxnSpPr>
            <p:nvPr/>
          </p:nvCxnSpPr>
          <p:spPr bwMode="auto">
            <a:xfrm flipV="1">
              <a:off x="3026" y="3356"/>
              <a:ext cx="113" cy="1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36218" name="Oval 26"/>
            <p:cNvSpPr>
              <a:spLocks noChangeArrowheads="1"/>
            </p:cNvSpPr>
            <p:nvPr/>
          </p:nvSpPr>
          <p:spPr bwMode="auto">
            <a:xfrm>
              <a:off x="4658" y="3178"/>
              <a:ext cx="202" cy="20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rgbClr val="FBEFD2"/>
                  </a:solidFill>
                  <a:latin typeface="Times New Roman" pitchFamily="38" charset="0"/>
                  <a:sym typeface="Symbol" pitchFamily="38" charset="2"/>
                </a:rPr>
                <a:t>8</a:t>
              </a:r>
            </a:p>
          </p:txBody>
        </p:sp>
        <p:sp>
          <p:nvSpPr>
            <p:cNvPr id="136219" name="Rectangle 27"/>
            <p:cNvSpPr>
              <a:spLocks noChangeAspect="1" noChangeArrowheads="1"/>
            </p:cNvSpPr>
            <p:nvPr/>
          </p:nvSpPr>
          <p:spPr bwMode="auto">
            <a:xfrm>
              <a:off x="4502" y="3541"/>
              <a:ext cx="145" cy="14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rgbClr val="FBEFD2"/>
                </a:solidFill>
              </a:endParaRPr>
            </a:p>
          </p:txBody>
        </p:sp>
        <p:sp>
          <p:nvSpPr>
            <p:cNvPr id="136220" name="Rectangle 28"/>
            <p:cNvSpPr>
              <a:spLocks noChangeAspect="1" noChangeArrowheads="1"/>
            </p:cNvSpPr>
            <p:nvPr/>
          </p:nvSpPr>
          <p:spPr bwMode="auto">
            <a:xfrm>
              <a:off x="4871" y="3541"/>
              <a:ext cx="146" cy="14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rgbClr val="FBEFD2"/>
                </a:solidFill>
              </a:endParaRPr>
            </a:p>
          </p:txBody>
        </p:sp>
        <p:cxnSp>
          <p:nvCxnSpPr>
            <p:cNvPr id="136221" name="AutoShape 29"/>
            <p:cNvCxnSpPr>
              <a:cxnSpLocks noChangeShapeType="1"/>
              <a:stCxn id="136220" idx="0"/>
              <a:endCxn id="136218" idx="5"/>
            </p:cNvCxnSpPr>
            <p:nvPr/>
          </p:nvCxnSpPr>
          <p:spPr bwMode="auto">
            <a:xfrm flipH="1" flipV="1">
              <a:off x="4830" y="3356"/>
              <a:ext cx="114" cy="1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36222" name="AutoShape 30"/>
            <p:cNvCxnSpPr>
              <a:cxnSpLocks noChangeShapeType="1"/>
              <a:stCxn id="136219" idx="0"/>
              <a:endCxn id="136218" idx="3"/>
            </p:cNvCxnSpPr>
            <p:nvPr/>
          </p:nvCxnSpPr>
          <p:spPr bwMode="auto">
            <a:xfrm flipV="1">
              <a:off x="4575" y="3356"/>
              <a:ext cx="113" cy="1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Binary Search Trees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Sorting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Graphs</a:t>
            </a:r>
          </a:p>
        </p:txBody>
      </p:sp>
    </p:spTree>
    <p:extLst>
      <p:ext uri="{BB962C8B-B14F-4D97-AF65-F5344CB8AC3E}">
        <p14:creationId xmlns:p14="http://schemas.microsoft.com/office/powerpoint/2010/main" val="411665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82" name="Oval 2"/>
          <p:cNvSpPr>
            <a:spLocks noChangeArrowheads="1"/>
          </p:cNvSpPr>
          <p:nvPr/>
        </p:nvSpPr>
        <p:spPr bwMode="auto">
          <a:xfrm>
            <a:off x="4152900" y="18097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38</a:t>
            </a:r>
          </a:p>
        </p:txBody>
      </p:sp>
      <p:sp>
        <p:nvSpPr>
          <p:cNvPr id="1095683" name="Oval 3"/>
          <p:cNvSpPr>
            <a:spLocks noChangeArrowheads="1"/>
          </p:cNvSpPr>
          <p:nvPr/>
        </p:nvSpPr>
        <p:spPr bwMode="auto">
          <a:xfrm>
            <a:off x="2019300" y="30289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25</a:t>
            </a:r>
          </a:p>
        </p:txBody>
      </p:sp>
      <p:cxnSp>
        <p:nvCxnSpPr>
          <p:cNvPr id="1095684" name="AutoShape 4"/>
          <p:cNvCxnSpPr>
            <a:cxnSpLocks noChangeShapeType="1"/>
            <a:stCxn id="1095682" idx="4"/>
            <a:endCxn id="1095683" idx="0"/>
          </p:cNvCxnSpPr>
          <p:nvPr/>
        </p:nvCxnSpPr>
        <p:spPr bwMode="auto">
          <a:xfrm flipH="1">
            <a:off x="2305050" y="2276485"/>
            <a:ext cx="2133600" cy="7429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1095685" name="Oval 5"/>
          <p:cNvSpPr>
            <a:spLocks noChangeArrowheads="1"/>
          </p:cNvSpPr>
          <p:nvPr/>
        </p:nvSpPr>
        <p:spPr bwMode="auto">
          <a:xfrm>
            <a:off x="914400" y="41719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17</a:t>
            </a:r>
          </a:p>
        </p:txBody>
      </p:sp>
      <p:sp>
        <p:nvSpPr>
          <p:cNvPr id="1095686" name="Oval 6"/>
          <p:cNvSpPr>
            <a:spLocks noChangeArrowheads="1"/>
          </p:cNvSpPr>
          <p:nvPr/>
        </p:nvSpPr>
        <p:spPr bwMode="auto">
          <a:xfrm>
            <a:off x="381000" y="55435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4</a:t>
            </a:r>
          </a:p>
        </p:txBody>
      </p:sp>
      <p:sp>
        <p:nvSpPr>
          <p:cNvPr id="1095687" name="Oval 7"/>
          <p:cNvSpPr>
            <a:spLocks noChangeArrowheads="1"/>
          </p:cNvSpPr>
          <p:nvPr/>
        </p:nvSpPr>
        <p:spPr bwMode="auto">
          <a:xfrm>
            <a:off x="1409700" y="55435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21</a:t>
            </a:r>
          </a:p>
        </p:txBody>
      </p:sp>
      <p:cxnSp>
        <p:nvCxnSpPr>
          <p:cNvPr id="1095688" name="AutoShape 8"/>
          <p:cNvCxnSpPr>
            <a:cxnSpLocks noChangeShapeType="1"/>
            <a:stCxn id="1095685" idx="4"/>
            <a:endCxn id="1095686" idx="0"/>
          </p:cNvCxnSpPr>
          <p:nvPr/>
        </p:nvCxnSpPr>
        <p:spPr bwMode="auto">
          <a:xfrm flipH="1">
            <a:off x="666750" y="4638685"/>
            <a:ext cx="533400" cy="8953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5689" name="AutoShape 9"/>
          <p:cNvCxnSpPr>
            <a:cxnSpLocks noChangeShapeType="1"/>
            <a:stCxn id="1095685" idx="4"/>
            <a:endCxn id="1095687" idx="0"/>
          </p:cNvCxnSpPr>
          <p:nvPr/>
        </p:nvCxnSpPr>
        <p:spPr bwMode="auto">
          <a:xfrm>
            <a:off x="1200150" y="4638685"/>
            <a:ext cx="495300" cy="8953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5690" name="AutoShape 10"/>
          <p:cNvCxnSpPr>
            <a:cxnSpLocks noChangeShapeType="1"/>
            <a:stCxn id="1095683" idx="4"/>
            <a:endCxn id="1095685" idx="0"/>
          </p:cNvCxnSpPr>
          <p:nvPr/>
        </p:nvCxnSpPr>
        <p:spPr bwMode="auto">
          <a:xfrm flipH="1">
            <a:off x="1200150" y="3495685"/>
            <a:ext cx="1104900" cy="6667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1095691" name="Oval 11"/>
          <p:cNvSpPr>
            <a:spLocks noChangeArrowheads="1"/>
          </p:cNvSpPr>
          <p:nvPr/>
        </p:nvSpPr>
        <p:spPr bwMode="auto">
          <a:xfrm>
            <a:off x="3181350" y="41719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31</a:t>
            </a:r>
          </a:p>
        </p:txBody>
      </p:sp>
      <p:sp>
        <p:nvSpPr>
          <p:cNvPr id="1095692" name="Oval 12"/>
          <p:cNvSpPr>
            <a:spLocks noChangeArrowheads="1"/>
          </p:cNvSpPr>
          <p:nvPr/>
        </p:nvSpPr>
        <p:spPr bwMode="auto">
          <a:xfrm>
            <a:off x="2647950" y="55435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28</a:t>
            </a:r>
          </a:p>
        </p:txBody>
      </p:sp>
      <p:sp>
        <p:nvSpPr>
          <p:cNvPr id="1095693" name="Oval 13"/>
          <p:cNvSpPr>
            <a:spLocks noChangeArrowheads="1"/>
          </p:cNvSpPr>
          <p:nvPr/>
        </p:nvSpPr>
        <p:spPr bwMode="auto">
          <a:xfrm>
            <a:off x="3676650" y="55435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35</a:t>
            </a:r>
          </a:p>
        </p:txBody>
      </p:sp>
      <p:cxnSp>
        <p:nvCxnSpPr>
          <p:cNvPr id="1095694" name="AutoShape 14"/>
          <p:cNvCxnSpPr>
            <a:cxnSpLocks noChangeShapeType="1"/>
            <a:stCxn id="1095691" idx="4"/>
            <a:endCxn id="1095692" idx="0"/>
          </p:cNvCxnSpPr>
          <p:nvPr/>
        </p:nvCxnSpPr>
        <p:spPr bwMode="auto">
          <a:xfrm flipH="1">
            <a:off x="2933700" y="4638685"/>
            <a:ext cx="533400" cy="8953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5695" name="AutoShape 15"/>
          <p:cNvCxnSpPr>
            <a:cxnSpLocks noChangeShapeType="1"/>
            <a:stCxn id="1095691" idx="4"/>
            <a:endCxn id="1095693" idx="0"/>
          </p:cNvCxnSpPr>
          <p:nvPr/>
        </p:nvCxnSpPr>
        <p:spPr bwMode="auto">
          <a:xfrm>
            <a:off x="3467100" y="4638685"/>
            <a:ext cx="495300" cy="8953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5696" name="AutoShape 16"/>
          <p:cNvCxnSpPr>
            <a:cxnSpLocks noChangeShapeType="1"/>
            <a:stCxn id="1095683" idx="4"/>
            <a:endCxn id="1095691" idx="0"/>
          </p:cNvCxnSpPr>
          <p:nvPr/>
        </p:nvCxnSpPr>
        <p:spPr bwMode="auto">
          <a:xfrm>
            <a:off x="2305050" y="3495685"/>
            <a:ext cx="1162050" cy="6667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1095697" name="Oval 17"/>
          <p:cNvSpPr>
            <a:spLocks noChangeArrowheads="1"/>
          </p:cNvSpPr>
          <p:nvPr/>
        </p:nvSpPr>
        <p:spPr bwMode="auto">
          <a:xfrm>
            <a:off x="6419850" y="30289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51</a:t>
            </a:r>
          </a:p>
        </p:txBody>
      </p:sp>
      <p:cxnSp>
        <p:nvCxnSpPr>
          <p:cNvPr id="1095698" name="AutoShape 18"/>
          <p:cNvCxnSpPr>
            <a:cxnSpLocks noChangeShapeType="1"/>
            <a:stCxn id="1095682" idx="4"/>
            <a:endCxn id="1095697" idx="0"/>
          </p:cNvCxnSpPr>
          <p:nvPr/>
        </p:nvCxnSpPr>
        <p:spPr bwMode="auto">
          <a:xfrm>
            <a:off x="4438650" y="2276485"/>
            <a:ext cx="2266950" cy="7429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1095699" name="Oval 19"/>
          <p:cNvSpPr>
            <a:spLocks noChangeArrowheads="1"/>
          </p:cNvSpPr>
          <p:nvPr/>
        </p:nvSpPr>
        <p:spPr bwMode="auto">
          <a:xfrm>
            <a:off x="5314950" y="41719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42</a:t>
            </a:r>
          </a:p>
        </p:txBody>
      </p:sp>
      <p:sp>
        <p:nvSpPr>
          <p:cNvPr id="1095700" name="Oval 20"/>
          <p:cNvSpPr>
            <a:spLocks noChangeArrowheads="1"/>
          </p:cNvSpPr>
          <p:nvPr/>
        </p:nvSpPr>
        <p:spPr bwMode="auto">
          <a:xfrm>
            <a:off x="4781550" y="55435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40</a:t>
            </a:r>
          </a:p>
        </p:txBody>
      </p:sp>
      <p:sp>
        <p:nvSpPr>
          <p:cNvPr id="1095701" name="Oval 21"/>
          <p:cNvSpPr>
            <a:spLocks noChangeArrowheads="1"/>
          </p:cNvSpPr>
          <p:nvPr/>
        </p:nvSpPr>
        <p:spPr bwMode="auto">
          <a:xfrm>
            <a:off x="5810250" y="55435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49</a:t>
            </a:r>
          </a:p>
        </p:txBody>
      </p:sp>
      <p:cxnSp>
        <p:nvCxnSpPr>
          <p:cNvPr id="1095702" name="AutoShape 22"/>
          <p:cNvCxnSpPr>
            <a:cxnSpLocks noChangeShapeType="1"/>
            <a:stCxn id="1095699" idx="4"/>
            <a:endCxn id="1095700" idx="0"/>
          </p:cNvCxnSpPr>
          <p:nvPr/>
        </p:nvCxnSpPr>
        <p:spPr bwMode="auto">
          <a:xfrm flipH="1">
            <a:off x="5067300" y="4638685"/>
            <a:ext cx="533400" cy="8953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5703" name="AutoShape 23"/>
          <p:cNvCxnSpPr>
            <a:cxnSpLocks noChangeShapeType="1"/>
            <a:stCxn id="1095699" idx="4"/>
            <a:endCxn id="1095701" idx="0"/>
          </p:cNvCxnSpPr>
          <p:nvPr/>
        </p:nvCxnSpPr>
        <p:spPr bwMode="auto">
          <a:xfrm>
            <a:off x="5600700" y="4638685"/>
            <a:ext cx="495300" cy="8953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5704" name="AutoShape 24"/>
          <p:cNvCxnSpPr>
            <a:cxnSpLocks noChangeShapeType="1"/>
            <a:stCxn id="1095697" idx="4"/>
            <a:endCxn id="1095699" idx="0"/>
          </p:cNvCxnSpPr>
          <p:nvPr/>
        </p:nvCxnSpPr>
        <p:spPr bwMode="auto">
          <a:xfrm flipH="1">
            <a:off x="5600700" y="3495685"/>
            <a:ext cx="1104900" cy="6667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1095705" name="Oval 25"/>
          <p:cNvSpPr>
            <a:spLocks noChangeArrowheads="1"/>
          </p:cNvSpPr>
          <p:nvPr/>
        </p:nvSpPr>
        <p:spPr bwMode="auto">
          <a:xfrm>
            <a:off x="7581900" y="41719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63</a:t>
            </a:r>
          </a:p>
        </p:txBody>
      </p:sp>
      <p:sp>
        <p:nvSpPr>
          <p:cNvPr id="1095706" name="Oval 26"/>
          <p:cNvSpPr>
            <a:spLocks noChangeArrowheads="1"/>
          </p:cNvSpPr>
          <p:nvPr/>
        </p:nvSpPr>
        <p:spPr bwMode="auto">
          <a:xfrm>
            <a:off x="7048500" y="55435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55</a:t>
            </a:r>
          </a:p>
        </p:txBody>
      </p:sp>
      <p:sp>
        <p:nvSpPr>
          <p:cNvPr id="1095707" name="Oval 27"/>
          <p:cNvSpPr>
            <a:spLocks noChangeArrowheads="1"/>
          </p:cNvSpPr>
          <p:nvPr/>
        </p:nvSpPr>
        <p:spPr bwMode="auto">
          <a:xfrm>
            <a:off x="8077200" y="5543560"/>
            <a:ext cx="5715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>
                <a:solidFill>
                  <a:srgbClr val="FBEFD2"/>
                </a:solidFill>
                <a:latin typeface="Arial Rounded MT Bold" pitchFamily="38" charset="0"/>
              </a:rPr>
              <a:t>71</a:t>
            </a:r>
          </a:p>
        </p:txBody>
      </p:sp>
      <p:cxnSp>
        <p:nvCxnSpPr>
          <p:cNvPr id="1095708" name="AutoShape 28"/>
          <p:cNvCxnSpPr>
            <a:cxnSpLocks noChangeShapeType="1"/>
            <a:stCxn id="1095705" idx="4"/>
            <a:endCxn id="1095706" idx="0"/>
          </p:cNvCxnSpPr>
          <p:nvPr/>
        </p:nvCxnSpPr>
        <p:spPr bwMode="auto">
          <a:xfrm flipH="1">
            <a:off x="7334250" y="4638685"/>
            <a:ext cx="533400" cy="8953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5709" name="AutoShape 29"/>
          <p:cNvCxnSpPr>
            <a:cxnSpLocks noChangeShapeType="1"/>
            <a:stCxn id="1095705" idx="4"/>
            <a:endCxn id="1095707" idx="0"/>
          </p:cNvCxnSpPr>
          <p:nvPr/>
        </p:nvCxnSpPr>
        <p:spPr bwMode="auto">
          <a:xfrm>
            <a:off x="7867650" y="4638685"/>
            <a:ext cx="495300" cy="8953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5710" name="AutoShape 30"/>
          <p:cNvCxnSpPr>
            <a:cxnSpLocks noChangeShapeType="1"/>
            <a:stCxn id="1095697" idx="4"/>
            <a:endCxn id="1095705" idx="0"/>
          </p:cNvCxnSpPr>
          <p:nvPr/>
        </p:nvCxnSpPr>
        <p:spPr bwMode="auto">
          <a:xfrm>
            <a:off x="6705600" y="3495685"/>
            <a:ext cx="1162050" cy="6667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1095711" name="Rectangle 31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n-US"/>
              <a:t>Binary Search Tree</a:t>
            </a:r>
            <a:endParaRPr lang="en-CA">
              <a:solidFill>
                <a:schemeClr val="tx1"/>
              </a:solidFill>
            </a:endParaRPr>
          </a:p>
        </p:txBody>
      </p:sp>
      <p:sp>
        <p:nvSpPr>
          <p:cNvPr id="1095712" name="Rectangle 32"/>
          <p:cNvSpPr>
            <a:spLocks noChangeArrowheads="1"/>
          </p:cNvSpPr>
          <p:nvPr/>
        </p:nvSpPr>
        <p:spPr bwMode="auto">
          <a:xfrm>
            <a:off x="76200" y="1122363"/>
            <a:ext cx="9144000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sz="2400" b="0">
                <a:ea typeface="Times New Roman" pitchFamily="38" charset="0"/>
                <a:cs typeface="Times New Roman" pitchFamily="38" charset="0"/>
              </a:rPr>
              <a:t>All nodes in left subtree</a:t>
            </a:r>
            <a:r>
              <a:rPr lang="en-US" sz="2400" b="0">
                <a:solidFill>
                  <a:schemeClr val="hlink"/>
                </a:solidFill>
                <a:ea typeface="Times New Roman" pitchFamily="38" charset="0"/>
                <a:cs typeface="Times New Roman" pitchFamily="38" charset="0"/>
              </a:rPr>
              <a:t>  </a:t>
            </a:r>
            <a:r>
              <a:rPr lang="en-CA" sz="2400" b="0">
                <a:solidFill>
                  <a:schemeClr val="hlink"/>
                </a:solidFill>
                <a:ea typeface="Times New Roman" pitchFamily="38" charset="0"/>
                <a:cs typeface="Times New Roman" pitchFamily="38" charset="0"/>
              </a:rPr>
              <a:t>≤</a:t>
            </a:r>
            <a:r>
              <a:rPr lang="en-US" sz="2400" b="0">
                <a:solidFill>
                  <a:schemeClr val="hlink"/>
                </a:solidFill>
                <a:ea typeface="Times New Roman" pitchFamily="38" charset="0"/>
                <a:cs typeface="Times New Roman" pitchFamily="38" charset="0"/>
              </a:rPr>
              <a:t> </a:t>
            </a:r>
            <a:r>
              <a:rPr lang="en-US" sz="2400" b="0"/>
              <a:t> Any node  </a:t>
            </a:r>
            <a:r>
              <a:rPr lang="en-CA" sz="2400" b="0">
                <a:solidFill>
                  <a:schemeClr val="hlink"/>
                </a:solidFill>
                <a:ea typeface="Times New Roman" pitchFamily="38" charset="0"/>
                <a:cs typeface="Times New Roman" pitchFamily="38" charset="0"/>
              </a:rPr>
              <a:t>≤ </a:t>
            </a:r>
            <a:r>
              <a:rPr lang="en-CA" sz="2400" b="0">
                <a:ea typeface="Times New Roman" pitchFamily="38" charset="0"/>
                <a:cs typeface="Times New Roman" pitchFamily="38" charset="0"/>
              </a:rPr>
              <a:t>All nodes in right subtree</a:t>
            </a:r>
            <a:endParaRPr lang="en-US" sz="2400" b="0"/>
          </a:p>
          <a:p>
            <a:pPr marL="342900" indent="-342900">
              <a:spcBef>
                <a:spcPct val="20000"/>
              </a:spcBef>
            </a:pPr>
            <a:endParaRPr lang="en-US" sz="2000" b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2000" b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CA" sz="2400" b="0"/>
          </a:p>
        </p:txBody>
      </p:sp>
      <p:sp>
        <p:nvSpPr>
          <p:cNvPr id="1095713" name="AutoShape 33"/>
          <p:cNvSpPr>
            <a:spLocks noChangeArrowheads="1"/>
          </p:cNvSpPr>
          <p:nvPr/>
        </p:nvSpPr>
        <p:spPr bwMode="auto">
          <a:xfrm>
            <a:off x="76200" y="3867160"/>
            <a:ext cx="2286000" cy="22098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solidFill>
                <a:srgbClr val="FBEFD2"/>
              </a:solidFill>
              <a:latin typeface="Times New Roman" pitchFamily="38" charset="0"/>
            </a:endParaRPr>
          </a:p>
        </p:txBody>
      </p:sp>
      <p:sp>
        <p:nvSpPr>
          <p:cNvPr id="1095714" name="AutoShape 34"/>
          <p:cNvSpPr>
            <a:spLocks noChangeArrowheads="1"/>
          </p:cNvSpPr>
          <p:nvPr/>
        </p:nvSpPr>
        <p:spPr bwMode="auto">
          <a:xfrm>
            <a:off x="2286000" y="3867160"/>
            <a:ext cx="2286000" cy="22098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solidFill>
                <a:srgbClr val="FBEFD2"/>
              </a:solidFill>
              <a:latin typeface="Times New Roman" pitchFamily="38" charset="0"/>
            </a:endParaRPr>
          </a:p>
        </p:txBody>
      </p:sp>
      <p:sp>
        <p:nvSpPr>
          <p:cNvPr id="1095715" name="Text Box 35"/>
          <p:cNvSpPr txBox="1">
            <a:spLocks noChangeArrowheads="1"/>
          </p:cNvSpPr>
          <p:nvPr/>
        </p:nvSpPr>
        <p:spPr bwMode="auto">
          <a:xfrm>
            <a:off x="1295400" y="3006735"/>
            <a:ext cx="569387" cy="92333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CA" sz="5400" b="0">
                <a:solidFill>
                  <a:srgbClr val="FBEFD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≤</a:t>
            </a:r>
          </a:p>
        </p:txBody>
      </p:sp>
      <p:sp>
        <p:nvSpPr>
          <p:cNvPr id="39" name="Text Box 35"/>
          <p:cNvSpPr txBox="1">
            <a:spLocks noChangeArrowheads="1"/>
          </p:cNvSpPr>
          <p:nvPr/>
        </p:nvSpPr>
        <p:spPr bwMode="auto">
          <a:xfrm>
            <a:off x="1295400" y="2896724"/>
            <a:ext cx="560388" cy="914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CA" sz="5400" b="0" dirty="0">
                <a:solidFill>
                  <a:schemeClr val="hlink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≤</a:t>
            </a:r>
          </a:p>
        </p:txBody>
      </p:sp>
      <p:sp>
        <p:nvSpPr>
          <p:cNvPr id="40" name="Text Box 36"/>
          <p:cNvSpPr txBox="1">
            <a:spLocks noChangeArrowheads="1"/>
          </p:cNvSpPr>
          <p:nvPr/>
        </p:nvSpPr>
        <p:spPr bwMode="auto">
          <a:xfrm>
            <a:off x="2743200" y="2918949"/>
            <a:ext cx="560388" cy="914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CA" sz="5400" b="0">
                <a:solidFill>
                  <a:schemeClr val="hlink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101">
  <a:themeElements>
    <a:clrScheme name="Custom 3">
      <a:dk1>
        <a:srgbClr val="000000"/>
      </a:dk1>
      <a:lt1>
        <a:srgbClr val="FBEFD2"/>
      </a:lt1>
      <a:dk2>
        <a:srgbClr val="800000"/>
      </a:dk2>
      <a:lt2>
        <a:srgbClr val="969696"/>
      </a:lt2>
      <a:accent1>
        <a:srgbClr val="800000"/>
      </a:accent1>
      <a:accent2>
        <a:srgbClr val="254C00"/>
      </a:accent2>
      <a:accent3>
        <a:srgbClr val="0000FF"/>
      </a:accent3>
      <a:accent4>
        <a:srgbClr val="40008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31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</a:defRPr>
        </a:defPPr>
      </a:lstStyle>
    </a:lnDef>
  </a:objectDefaults>
  <a:extraClrSchemeLst>
    <a:extraClrScheme>
      <a:clrScheme name="31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2011.potx</Template>
  <TotalTime>8219</TotalTime>
  <Words>3678</Words>
  <Application>Microsoft Office PowerPoint</Application>
  <PresentationFormat>On-screen Show (4:3)</PresentationFormat>
  <Paragraphs>1282</Paragraphs>
  <Slides>80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91" baseType="lpstr">
      <vt:lpstr>ＭＳ Ｐゴシック</vt:lpstr>
      <vt:lpstr>Arial</vt:lpstr>
      <vt:lpstr>Arial Rounded MT Bold</vt:lpstr>
      <vt:lpstr>Calibri</vt:lpstr>
      <vt:lpstr>Comic Sans MS</vt:lpstr>
      <vt:lpstr>Symbol</vt:lpstr>
      <vt:lpstr>Tahoma</vt:lpstr>
      <vt:lpstr>Times New Roman</vt:lpstr>
      <vt:lpstr>Wingdings</vt:lpstr>
      <vt:lpstr>3101</vt:lpstr>
      <vt:lpstr>Equation</vt:lpstr>
      <vt:lpstr>Final Exam</vt:lpstr>
      <vt:lpstr>Suggested Study Strategy</vt:lpstr>
      <vt:lpstr>Assistance</vt:lpstr>
      <vt:lpstr>End of Term Review</vt:lpstr>
      <vt:lpstr>Summary of Topics</vt:lpstr>
      <vt:lpstr>Topic 1.  Binary Search Trees</vt:lpstr>
      <vt:lpstr>Binary Search Trees</vt:lpstr>
      <vt:lpstr>Binary Search Trees </vt:lpstr>
      <vt:lpstr>Binary Search Tree</vt:lpstr>
      <vt:lpstr>Search:  Define Step</vt:lpstr>
      <vt:lpstr>Insertion (For Dictionary)</vt:lpstr>
      <vt:lpstr>Insertion</vt:lpstr>
      <vt:lpstr>Deletion</vt:lpstr>
      <vt:lpstr>Deletion (cont.)</vt:lpstr>
      <vt:lpstr>Performance</vt:lpstr>
      <vt:lpstr>AVL Trees</vt:lpstr>
      <vt:lpstr>Height of an AVL Tree</vt:lpstr>
      <vt:lpstr>Insertion</vt:lpstr>
      <vt:lpstr>Insertion: Rebalancing Strategy</vt:lpstr>
      <vt:lpstr>Insertion:  Rebalancing Strategy</vt:lpstr>
      <vt:lpstr>Insertion: Trinode Restructuring Example</vt:lpstr>
      <vt:lpstr>Insertion: Trinode Restructuring - 4 Cases</vt:lpstr>
      <vt:lpstr>Insertion: Trinode Restructuring - The Whole Tree</vt:lpstr>
      <vt:lpstr>Removal</vt:lpstr>
      <vt:lpstr>Removal: Rebalancing Strategy</vt:lpstr>
      <vt:lpstr>Removal:  Rebalancing Strategy</vt:lpstr>
      <vt:lpstr>Removal:  Rebalancing Strategy</vt:lpstr>
      <vt:lpstr>Removal: Trinode Restructuring - 4 Cases</vt:lpstr>
      <vt:lpstr>Removal: Trinode Restructuring - Case 1</vt:lpstr>
      <vt:lpstr>Removal:  Rebalancing Strategy</vt:lpstr>
      <vt:lpstr>Topic 2. Sorting</vt:lpstr>
      <vt:lpstr>Sorting Algorithms</vt:lpstr>
      <vt:lpstr>Comparison Sorts</vt:lpstr>
      <vt:lpstr>Sorting Algorithms and Memory</vt:lpstr>
      <vt:lpstr>Stable Sort</vt:lpstr>
      <vt:lpstr>Selection Sort</vt:lpstr>
      <vt:lpstr>Bubble Sort</vt:lpstr>
      <vt:lpstr>Example:  Insertion Sort</vt:lpstr>
      <vt:lpstr>Merge Sort</vt:lpstr>
      <vt:lpstr>Merge Sort</vt:lpstr>
      <vt:lpstr>Analysis of Merge-Sort</vt:lpstr>
      <vt:lpstr>Heap-Sort Algorithm</vt:lpstr>
      <vt:lpstr>Heap-Sort Running Time</vt:lpstr>
      <vt:lpstr>Quick-Sort </vt:lpstr>
      <vt:lpstr>The Quick-Sort Algorithm</vt:lpstr>
      <vt:lpstr>In-Place Quick-Sort</vt:lpstr>
      <vt:lpstr>Maintaining Loop Invariant</vt:lpstr>
      <vt:lpstr>The In-Place Quick-Sort Algorithm</vt:lpstr>
      <vt:lpstr>Summary of Comparison Sorts</vt:lpstr>
      <vt:lpstr>Comparison Sort:  Decision Trees</vt:lpstr>
      <vt:lpstr>Comparison Sort</vt:lpstr>
      <vt:lpstr>Linear Sorts?</vt:lpstr>
      <vt:lpstr>CountingSort</vt:lpstr>
      <vt:lpstr>CountingSort</vt:lpstr>
      <vt:lpstr>RadixSort   </vt:lpstr>
      <vt:lpstr>RadixSort    </vt:lpstr>
      <vt:lpstr>RadixSort   </vt:lpstr>
      <vt:lpstr>Example 3. Bucket Sort</vt:lpstr>
      <vt:lpstr>Bucket Sort</vt:lpstr>
      <vt:lpstr>Topic 3.  Graphs</vt:lpstr>
      <vt:lpstr>Graphs</vt:lpstr>
      <vt:lpstr>Properties</vt:lpstr>
      <vt:lpstr>Main Methods of the (Undirected) Graph ADT</vt:lpstr>
      <vt:lpstr>Running Time of Graph Algorithms</vt:lpstr>
      <vt:lpstr>PowerPoint Presentation</vt:lpstr>
      <vt:lpstr>DFS Example on Undirected Graph</vt:lpstr>
      <vt:lpstr>Example (cont.)</vt:lpstr>
      <vt:lpstr>DFS Algorithm Pattern</vt:lpstr>
      <vt:lpstr>DFS Algorithm Pattern</vt:lpstr>
      <vt:lpstr>Other Variants of Depth-First Search</vt:lpstr>
      <vt:lpstr>DAGs and Topological Ordering</vt:lpstr>
      <vt:lpstr>Linear Order</vt:lpstr>
      <vt:lpstr>Linear Order</vt:lpstr>
      <vt:lpstr>Linear Order</vt:lpstr>
      <vt:lpstr>BFS Example</vt:lpstr>
      <vt:lpstr>BFS Example (cont.)</vt:lpstr>
      <vt:lpstr>BFS Example (cont.)</vt:lpstr>
      <vt:lpstr>Analysis</vt:lpstr>
      <vt:lpstr>BFS Algorithm with Distances and Predecessors</vt:lpstr>
      <vt:lpstr>Summary of Topics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 of Term Review</dc:title>
  <dc:subject/>
  <dc:creator>James Elder</dc:creator>
  <cp:keywords/>
  <dc:description/>
  <cp:lastModifiedBy>Microsoft account</cp:lastModifiedBy>
  <cp:revision>76</cp:revision>
  <cp:lastPrinted>2010-04-01T15:17:34Z</cp:lastPrinted>
  <dcterms:created xsi:type="dcterms:W3CDTF">2010-04-01T18:37:06Z</dcterms:created>
  <dcterms:modified xsi:type="dcterms:W3CDTF">2014-07-23T18:18:37Z</dcterms:modified>
  <cp:category/>
</cp:coreProperties>
</file>